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comments+xml" PartName="/ppt/comments/comment2.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binary" PartName="/ppt/metadata"/>
  <Override ContentType="application/vnd.openxmlformats-officedocument.presentationml.notesMaster+xml" PartName="/ppt/notesMasters/notesMaster1.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 id="2147483658"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20" roundtripDataSignature="AMtx7mjdisCInDLWAvutWd+EfJnqAU+djg=="/>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Author clrIdx="0" id="0" initials="" lastIdx="2" name="L.M. Douma"/>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customschemas.google.com/relationships/presentationmetadata" Target="metadata"/><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commentAuthors" Target="commentAuthors.xml"/><Relationship Id="rId9" Type="http://schemas.openxmlformats.org/officeDocument/2006/relationships/slide" Target="slides/slide2.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5" Type="http://schemas.openxmlformats.org/officeDocument/2006/relationships/slideMaster" Target="slideMasters/slideMaster1.xml"/><Relationship Id="rId19" Type="http://schemas.openxmlformats.org/officeDocument/2006/relationships/slide" Target="slides/slide12.xml"/><Relationship Id="rId6" Type="http://schemas.openxmlformats.org/officeDocument/2006/relationships/slideMaster" Target="slideMasters/slideMaster2.xml"/><Relationship Id="rId18" Type="http://schemas.openxmlformats.org/officeDocument/2006/relationships/slide" Target="slides/slide11.xml"/><Relationship Id="rId7" Type="http://schemas.openxmlformats.org/officeDocument/2006/relationships/notesMaster" Target="notesMasters/notesMaster1.xml"/><Relationship Id="rId8" Type="http://schemas.openxmlformats.org/officeDocument/2006/relationships/slide" Target="slides/slide1.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1" dt="2023-03-16T17:50:57.496">
    <p:pos x="196" y="725"/>
    <p:text>Docenten?</p:text>
    <p:extLst>
      <p:ext uri="{C676402C-5697-4E1C-873F-D02D1690AC5C}">
        <p15:threadingInfo timeZoneBias="0"/>
      </p:ext>
      <p:ext uri="http://customooxmlschemas.google.com/">
        <go:slidesCustomData xmlns:go="http://customooxmlschemas.google.com/" commentPostId="AAAAs7840iA"/>
      </p:ext>
    </p:extLst>
  </p:cm>
</p:cmLst>
</file>

<file path=ppt/comments/comment2.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2" dt="2023-04-05T08:36:25.632">
    <p:pos x="196" y="771"/>
    <p:text>Docent?</p:text>
    <p:extLst>
      <p:ext uri="{C676402C-5697-4E1C-873F-D02D1690AC5C}">
        <p15:threadingInfo timeZoneBias="0"/>
      </p:ext>
      <p:ext uri="http://customooxmlschemas.google.com/">
        <go:slidesCustomData xmlns:go="http://customooxmlschemas.google.com/" commentPostId="AAAAuqZOpwQ"/>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8" name="Google Shape;158;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41" name="Google Shape;241;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50" name="Google Shape;250;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228600" lvl="0" marL="457200" marR="0" rtl="0" algn="l">
              <a:lnSpc>
                <a:spcPct val="100000"/>
              </a:lnSpc>
              <a:spcBef>
                <a:spcPts val="0"/>
              </a:spcBef>
              <a:spcAft>
                <a:spcPts val="0"/>
              </a:spcAft>
              <a:buClr>
                <a:srgbClr val="000000"/>
              </a:buClr>
              <a:buSzPts val="1100"/>
              <a:buFont typeface="Arial"/>
              <a:buNone/>
            </a:pPr>
            <a:r>
              <a:t/>
            </a:r>
            <a:endParaRPr/>
          </a:p>
        </p:txBody>
      </p:sp>
      <p:sp>
        <p:nvSpPr>
          <p:cNvPr id="251" name="Google Shape;251;p1:notes"/>
          <p:cNvSpPr txBox="1"/>
          <p:nvPr>
            <p:ph idx="12" type="sldNum"/>
          </p:nvPr>
        </p:nvSpPr>
        <p:spPr>
          <a:xfrm>
            <a:off x="0" y="0"/>
            <a:ext cx="3000000" cy="30000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it"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59" name="Google Shape;259;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228600" lvl="0" marL="457200" marR="0" rtl="0" algn="l">
              <a:lnSpc>
                <a:spcPct val="100000"/>
              </a:lnSpc>
              <a:spcBef>
                <a:spcPts val="0"/>
              </a:spcBef>
              <a:spcAft>
                <a:spcPts val="0"/>
              </a:spcAft>
              <a:buClr>
                <a:srgbClr val="000000"/>
              </a:buClr>
              <a:buSzPts val="1100"/>
              <a:buFont typeface="Arial"/>
              <a:buNone/>
            </a:pPr>
            <a:r>
              <a:t/>
            </a:r>
            <a:endParaRPr/>
          </a:p>
        </p:txBody>
      </p:sp>
      <p:sp>
        <p:nvSpPr>
          <p:cNvPr id="260" name="Google Shape;260;p5:notes"/>
          <p:cNvSpPr txBox="1"/>
          <p:nvPr>
            <p:ph idx="12" type="sldNum"/>
          </p:nvPr>
        </p:nvSpPr>
        <p:spPr>
          <a:xfrm>
            <a:off x="0" y="0"/>
            <a:ext cx="3000000" cy="30000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it"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1" name="Google Shape;171;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0" name="Google Shape;180;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it" sz="1200">
                <a:latin typeface="Calibri"/>
                <a:ea typeface="Calibri"/>
                <a:cs typeface="Calibri"/>
                <a:sym typeface="Calibri"/>
              </a:rPr>
              <a:t>Het Internationale Verdrag voor de Rechten van het Kind (IVRK) van de Verenigde Naties (VN) stelt dat elk kind recht heeft op "een levensstandaard die toereikend is voor de lichamelijke, mentale, spirituele, morele en sociale ontwikkeling van het kind" (art. 27) en dat </a:t>
            </a:r>
            <a:r>
              <a:rPr lang="it" sz="1200">
                <a:solidFill>
                  <a:schemeClr val="dk1"/>
                </a:solidFill>
                <a:latin typeface="Calibri"/>
                <a:ea typeface="Calibri"/>
                <a:cs typeface="Calibri"/>
                <a:sym typeface="Calibri"/>
              </a:rPr>
              <a:t>"De ouders(s) of anderen die verantwoordelijk zijn voor het kind, de primaire verantwoordelijkheid hebben voor het waarborgen, naar vermogen en binnen de grenzen van hun financiële mogelijkheden, van de levensomstandigheden die nodig zijn voor de ontwikkeling van het kind</a:t>
            </a:r>
            <a:r>
              <a:rPr lang="it" sz="1200">
                <a:latin typeface="Calibri"/>
                <a:ea typeface="Calibri"/>
                <a:cs typeface="Calibri"/>
                <a:sym typeface="Calibri"/>
              </a:rPr>
              <a:t>". Wanneer de ouders, om welke reden dan ook, niet in staat zijn deze verplichtingen na te komen, zijn de Staten verantwoordelijk voor het waarborgen van deze zorg in situaties waarin kinderen "tijdelijk of blijvend het verblijf in het gezin waartoe het behoort moet missen" (art. 20). Na beoordeling van de situatie krijgen de kinderen een alternatieve vorm van zorg aangeboden totdat zij naar hun eigen gezin kunnen terugkeren. Dit kan pleegzorg zijn of een vorm van residentiële jeugdzorg. Wanneer terugkeer naar het eigen gezin niet mogelijk is, kan ook een permanente oplossing zoals adoptie worden overwogen.</a:t>
            </a:r>
            <a:endParaRPr sz="1200">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8" name="Google Shape;188;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just">
              <a:lnSpc>
                <a:spcPct val="115000"/>
              </a:lnSpc>
              <a:spcBef>
                <a:spcPts val="0"/>
              </a:spcBef>
              <a:spcAft>
                <a:spcPts val="0"/>
              </a:spcAft>
              <a:buClr>
                <a:schemeClr val="dk1"/>
              </a:buClr>
              <a:buSzPts val="1100"/>
              <a:buFont typeface="Arial"/>
              <a:buNone/>
            </a:pPr>
            <a:r>
              <a:rPr lang="it" sz="1200">
                <a:solidFill>
                  <a:srgbClr val="231F20"/>
                </a:solidFill>
                <a:latin typeface="Calibri"/>
                <a:ea typeface="Calibri"/>
                <a:cs typeface="Calibri"/>
                <a:sym typeface="Calibri"/>
              </a:rPr>
              <a:t>Staten kunnen verschillende redenen hebben om beschermende maatregelen te nemen voor kinderen. In de EU hebben de Staten de plicht om gezinnen te steunen in het wegnemen van alle mogelijke belemmeringen de ouders kunnen verhinderen hun taken te vervullen met het oog op de verzorging, opvoeding en socialisatie van hun kinderen. In sommige gevallen lukt het het gezin en de gemeenschap waar het kind woont echter niet om te voorzien in de basisbehoeften van het kind. Indien het  gezin tijdelijk in een moeilijke situatie zit die niet thuis door gezinsondersteuning kan worden aangepakt; indien het kind ernstig wordt verwaarloosd; indien het gedrag van de ouders het kind ernstige schade berokkent en zijn/haar veiligheid en welzijn in gevaar brengt, dan zijn de rechterlijke instanties bevoegd om in samenwerking met de sociale en gezondheidsdiensten beschermende maatregelen te nemen om het belang van het kind te waarborgen. Deze beschermende maatregelen kunnen verschillende vormen aannemen en uit de literatuur blijkt dat ze effectiever zijn als hierover wordt besloten in samenwerking met het eigen gezin, andere vertrouwde personen uit de omgeving van het gezin en maatschappelijk werkers die het gezin al kennen en ondersteunen.  </a:t>
            </a:r>
            <a:endParaRPr sz="1200">
              <a:solidFill>
                <a:srgbClr val="231F20"/>
              </a:solidFill>
              <a:latin typeface="Calibri"/>
              <a:ea typeface="Calibri"/>
              <a:cs typeface="Calibri"/>
              <a:sym typeface="Calibri"/>
            </a:endParaRPr>
          </a:p>
          <a:p>
            <a:pPr indent="0" lvl="0" marL="0" rtl="0" algn="just">
              <a:lnSpc>
                <a:spcPct val="115000"/>
              </a:lnSpc>
              <a:spcBef>
                <a:spcPts val="0"/>
              </a:spcBef>
              <a:spcAft>
                <a:spcPts val="0"/>
              </a:spcAft>
              <a:buClr>
                <a:schemeClr val="dk1"/>
              </a:buClr>
              <a:buSzPts val="1100"/>
              <a:buFont typeface="Arial"/>
              <a:buNone/>
            </a:pPr>
            <a:r>
              <a:rPr lang="it" sz="1200">
                <a:solidFill>
                  <a:srgbClr val="231F20"/>
                </a:solidFill>
                <a:latin typeface="Calibri"/>
                <a:ea typeface="Calibri"/>
                <a:cs typeface="Calibri"/>
                <a:sym typeface="Calibri"/>
              </a:rPr>
              <a:t>Wanneer het kind zich volgens de rechtbank in een "staat van verlatenheid" bevindt, dan kan het kind worden geadopteerd.</a:t>
            </a:r>
            <a:endParaRPr sz="1200">
              <a:solidFill>
                <a:srgbClr val="231F20"/>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6" name="Google Shape;196;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just">
              <a:lnSpc>
                <a:spcPct val="130000"/>
              </a:lnSpc>
              <a:spcBef>
                <a:spcPts val="0"/>
              </a:spcBef>
              <a:spcAft>
                <a:spcPts val="0"/>
              </a:spcAft>
              <a:buClr>
                <a:schemeClr val="dk1"/>
              </a:buClr>
              <a:buSzPts val="1100"/>
              <a:buFont typeface="Arial"/>
              <a:buNone/>
            </a:pPr>
            <a:r>
              <a:rPr b="1" lang="it" sz="1200">
                <a:solidFill>
                  <a:schemeClr val="dk1"/>
                </a:solidFill>
                <a:latin typeface="Calibri"/>
                <a:ea typeface="Calibri"/>
                <a:cs typeface="Calibri"/>
                <a:sym typeface="Calibri"/>
              </a:rPr>
              <a:t>Pleegzorg </a:t>
            </a:r>
            <a:r>
              <a:rPr lang="it" sz="1200">
                <a:solidFill>
                  <a:schemeClr val="dk1"/>
                </a:solidFill>
                <a:latin typeface="Calibri"/>
                <a:ea typeface="Calibri"/>
                <a:cs typeface="Calibri"/>
                <a:sym typeface="Calibri"/>
              </a:rPr>
              <a:t>geeft het gezag over een kind voor enige tijd aan een gezin, zonder dat er sprake is van een adoptiedoel. Het doel is kinderen de kans te geven op te groeien in een gunstigere gezinsomgeving dan in het eigen gezin. Afhankelijk van de relatie tussen kinderen en het pleeggezin bestaan er verschillende soorten: </a:t>
            </a:r>
            <a:r>
              <a:rPr b="1" lang="it" sz="1200">
                <a:solidFill>
                  <a:schemeClr val="dk1"/>
                </a:solidFill>
                <a:latin typeface="Calibri"/>
                <a:ea typeface="Calibri"/>
                <a:cs typeface="Calibri"/>
                <a:sym typeface="Calibri"/>
              </a:rPr>
              <a:t>netwerkpleegzorg </a:t>
            </a:r>
            <a:r>
              <a:rPr lang="it" sz="1200">
                <a:solidFill>
                  <a:schemeClr val="dk1"/>
                </a:solidFill>
                <a:latin typeface="Calibri"/>
                <a:ea typeface="Calibri"/>
                <a:cs typeface="Calibri"/>
                <a:sym typeface="Calibri"/>
              </a:rPr>
              <a:t>(pleegzorg van grootouders, ooms en tantes, broers en zussen of andere familieleden) of </a:t>
            </a:r>
            <a:r>
              <a:rPr b="1" lang="it" sz="1200">
                <a:solidFill>
                  <a:schemeClr val="dk1"/>
                </a:solidFill>
                <a:latin typeface="Calibri"/>
                <a:ea typeface="Calibri"/>
                <a:cs typeface="Calibri"/>
                <a:sym typeface="Calibri"/>
              </a:rPr>
              <a:t>bestandspleegzorg </a:t>
            </a:r>
            <a:r>
              <a:rPr lang="it" sz="1200">
                <a:solidFill>
                  <a:schemeClr val="dk1"/>
                </a:solidFill>
                <a:latin typeface="Calibri"/>
                <a:ea typeface="Calibri"/>
                <a:cs typeface="Calibri"/>
                <a:sym typeface="Calibri"/>
              </a:rPr>
              <a:t>(niet uit het netwerk van het kind, maar een gezin uit het bestand van pleegzorgorganisatie).  In het laatste geval zijn er drie typen: (1) </a:t>
            </a:r>
            <a:r>
              <a:rPr i="1" lang="it" sz="1200">
                <a:solidFill>
                  <a:schemeClr val="dk1"/>
                </a:solidFill>
                <a:latin typeface="Calibri"/>
                <a:ea typeface="Calibri"/>
                <a:cs typeface="Calibri"/>
                <a:sym typeface="Calibri"/>
              </a:rPr>
              <a:t>vrijwillige gezinnen</a:t>
            </a:r>
            <a:r>
              <a:rPr lang="it" sz="1200">
                <a:solidFill>
                  <a:schemeClr val="dk1"/>
                </a:solidFill>
                <a:latin typeface="Calibri"/>
                <a:ea typeface="Calibri"/>
                <a:cs typeface="Calibri"/>
                <a:sym typeface="Calibri"/>
              </a:rPr>
              <a:t>; (2) </a:t>
            </a:r>
            <a:r>
              <a:rPr i="1" lang="it" sz="1200">
                <a:solidFill>
                  <a:schemeClr val="dk1"/>
                </a:solidFill>
                <a:latin typeface="Calibri"/>
                <a:ea typeface="Calibri"/>
                <a:cs typeface="Calibri"/>
                <a:sym typeface="Calibri"/>
              </a:rPr>
              <a:t>gespecialiseerde gezinnen</a:t>
            </a:r>
            <a:r>
              <a:rPr lang="it" sz="1200">
                <a:solidFill>
                  <a:schemeClr val="dk1"/>
                </a:solidFill>
                <a:latin typeface="Calibri"/>
                <a:ea typeface="Calibri"/>
                <a:cs typeface="Calibri"/>
                <a:sym typeface="Calibri"/>
              </a:rPr>
              <a:t> waarvan sommige gezinsleden ervaring hebben of een opleiding gevolgd hebben om te werken met kinderen met speciale behoeften, deze gezinnen hebben geen arbeidsverhouding; en (3) </a:t>
            </a:r>
            <a:r>
              <a:rPr i="1" lang="it" sz="1200">
                <a:solidFill>
                  <a:schemeClr val="dk1"/>
                </a:solidFill>
                <a:latin typeface="Calibri"/>
                <a:ea typeface="Calibri"/>
                <a:cs typeface="Calibri"/>
                <a:sym typeface="Calibri"/>
              </a:rPr>
              <a:t>professionele gezinnen</a:t>
            </a:r>
            <a:r>
              <a:rPr lang="it" sz="1200">
                <a:solidFill>
                  <a:schemeClr val="dk1"/>
                </a:solidFill>
                <a:latin typeface="Calibri"/>
                <a:ea typeface="Calibri"/>
                <a:cs typeface="Calibri"/>
                <a:sym typeface="Calibri"/>
              </a:rPr>
              <a:t>, waarbij naast de vereisten voor gespecialiseerde gezinnen een arbeidsverhouding tussen de pleegouders en de pleegzorgorganisatie bestaat.</a:t>
            </a:r>
            <a:endParaRPr sz="1200">
              <a:solidFill>
                <a:schemeClr val="dk1"/>
              </a:solidFill>
              <a:latin typeface="Calibri"/>
              <a:ea typeface="Calibri"/>
              <a:cs typeface="Calibri"/>
              <a:sym typeface="Calibri"/>
            </a:endParaRPr>
          </a:p>
          <a:p>
            <a:pPr indent="0" lvl="0" marL="0" rtl="0" algn="just">
              <a:lnSpc>
                <a:spcPct val="130000"/>
              </a:lnSpc>
              <a:spcBef>
                <a:spcPts val="1200"/>
              </a:spcBef>
              <a:spcAft>
                <a:spcPts val="0"/>
              </a:spcAft>
              <a:buClr>
                <a:schemeClr val="dk1"/>
              </a:buClr>
              <a:buSzPts val="1100"/>
              <a:buFont typeface="Arial"/>
              <a:buNone/>
            </a:pPr>
            <a:r>
              <a:rPr lang="it" sz="1200">
                <a:solidFill>
                  <a:schemeClr val="dk1"/>
                </a:solidFill>
                <a:latin typeface="Calibri"/>
                <a:ea typeface="Calibri"/>
                <a:cs typeface="Calibri"/>
                <a:sym typeface="Calibri"/>
              </a:rPr>
              <a:t>Pleegzorg kan de volgende vormen aannemen, afhankelijk van de duur en de doelstellingen: (1) </a:t>
            </a:r>
            <a:r>
              <a:rPr b="1" lang="it" sz="1200">
                <a:solidFill>
                  <a:schemeClr val="dk1"/>
                </a:solidFill>
                <a:latin typeface="Calibri"/>
                <a:ea typeface="Calibri"/>
                <a:cs typeface="Calibri"/>
                <a:sym typeface="Calibri"/>
              </a:rPr>
              <a:t>noodopvang</a:t>
            </a:r>
            <a:r>
              <a:rPr lang="it" sz="1200">
                <a:solidFill>
                  <a:schemeClr val="dk1"/>
                </a:solidFill>
                <a:latin typeface="Calibri"/>
                <a:ea typeface="Calibri"/>
                <a:cs typeface="Calibri"/>
                <a:sym typeface="Calibri"/>
              </a:rPr>
              <a:t>: in de tijd waarin er over een beschermingsmaatregel wordt beslist, mag niet langer dan zes maanden duren; (2) </a:t>
            </a:r>
            <a:r>
              <a:rPr b="1" lang="it" sz="1200">
                <a:solidFill>
                  <a:schemeClr val="dk1"/>
                </a:solidFill>
                <a:latin typeface="Calibri"/>
                <a:ea typeface="Calibri"/>
                <a:cs typeface="Calibri"/>
                <a:sym typeface="Calibri"/>
              </a:rPr>
              <a:t>tijdelijke zorg</a:t>
            </a:r>
            <a:r>
              <a:rPr lang="it" sz="1200">
                <a:solidFill>
                  <a:schemeClr val="dk1"/>
                </a:solidFill>
                <a:latin typeface="Calibri"/>
                <a:ea typeface="Calibri"/>
                <a:cs typeface="Calibri"/>
                <a:sym typeface="Calibri"/>
              </a:rPr>
              <a:t>, terwijl de eigen gezinssituatie wordt verbeterd als voorbereiding op de gezinshereniging. De maximale duur mag niet langer zijn dan twee jaar, tenzij het in het belang van de minderjarige is; en (3) </a:t>
            </a:r>
            <a:r>
              <a:rPr b="1" lang="it" sz="1200">
                <a:solidFill>
                  <a:schemeClr val="dk1"/>
                </a:solidFill>
                <a:latin typeface="Calibri"/>
                <a:ea typeface="Calibri"/>
                <a:cs typeface="Calibri"/>
                <a:sym typeface="Calibri"/>
              </a:rPr>
              <a:t>permanente zorg</a:t>
            </a:r>
            <a:r>
              <a:rPr lang="it" sz="1200">
                <a:solidFill>
                  <a:schemeClr val="dk1"/>
                </a:solidFill>
                <a:latin typeface="Calibri"/>
                <a:ea typeface="Calibri"/>
                <a:cs typeface="Calibri"/>
                <a:sym typeface="Calibri"/>
              </a:rPr>
              <a:t>, wanneer terugkeer naar het eigen gezin niet mogelijk is.</a:t>
            </a:r>
            <a:endParaRPr sz="1200">
              <a:solidFill>
                <a:schemeClr val="dk1"/>
              </a:solidFill>
              <a:latin typeface="Calibri"/>
              <a:ea typeface="Calibri"/>
              <a:cs typeface="Calibri"/>
              <a:sym typeface="Calibri"/>
            </a:endParaRPr>
          </a:p>
          <a:p>
            <a:pPr indent="0" lvl="0" marL="0" rtl="0" algn="just">
              <a:lnSpc>
                <a:spcPct val="130000"/>
              </a:lnSpc>
              <a:spcBef>
                <a:spcPts val="1200"/>
              </a:spcBef>
              <a:spcAft>
                <a:spcPts val="1200"/>
              </a:spcAft>
              <a:buClr>
                <a:schemeClr val="dk1"/>
              </a:buClr>
              <a:buSzPts val="1100"/>
              <a:buFont typeface="Arial"/>
              <a:buNone/>
            </a:pPr>
            <a:r>
              <a:rPr lang="it" sz="1200">
                <a:solidFill>
                  <a:schemeClr val="dk1"/>
                </a:solidFill>
                <a:latin typeface="Calibri"/>
                <a:ea typeface="Calibri"/>
                <a:cs typeface="Calibri"/>
                <a:sym typeface="Calibri"/>
              </a:rPr>
              <a:t>De tweede beschermingsmaatregel is </a:t>
            </a:r>
            <a:r>
              <a:rPr b="1" lang="it" sz="1200">
                <a:solidFill>
                  <a:schemeClr val="dk1"/>
                </a:solidFill>
                <a:latin typeface="Calibri"/>
                <a:ea typeface="Calibri"/>
                <a:cs typeface="Calibri"/>
                <a:sym typeface="Calibri"/>
              </a:rPr>
              <a:t>residentiële zorg</a:t>
            </a:r>
            <a:r>
              <a:rPr lang="it" sz="1200">
                <a:solidFill>
                  <a:schemeClr val="dk1"/>
                </a:solidFill>
                <a:latin typeface="Calibri"/>
                <a:ea typeface="Calibri"/>
                <a:cs typeface="Calibri"/>
                <a:sym typeface="Calibri"/>
              </a:rPr>
              <a:t>. Wanneer pleegzorg niet mogelijk is, woont het kind in een instelling met andere kinderen in dezelfde situatie. Binnen deze maatregel bestaan de volgende typen: (1) </a:t>
            </a:r>
            <a:r>
              <a:rPr b="1" lang="it" sz="1200">
                <a:solidFill>
                  <a:schemeClr val="dk1"/>
                </a:solidFill>
                <a:latin typeface="Calibri"/>
                <a:ea typeface="Calibri"/>
                <a:cs typeface="Calibri"/>
                <a:sym typeface="Calibri"/>
              </a:rPr>
              <a:t>welkomstcentrum </a:t>
            </a:r>
            <a:r>
              <a:rPr lang="it" sz="1200">
                <a:solidFill>
                  <a:schemeClr val="dk1"/>
                </a:solidFill>
                <a:latin typeface="Calibri"/>
                <a:ea typeface="Calibri"/>
                <a:cs typeface="Calibri"/>
                <a:sym typeface="Calibri"/>
              </a:rPr>
              <a:t>waar de zorg direct wordt verleend en tijdelijk is terwijl de ernst van de situatie wordt bekeken om te bepalen welke maatregel moet worden toegepast; (2) </a:t>
            </a:r>
            <a:r>
              <a:rPr b="1" lang="it" sz="1200">
                <a:solidFill>
                  <a:schemeClr val="dk1"/>
                </a:solidFill>
                <a:latin typeface="Calibri"/>
                <a:ea typeface="Calibri"/>
                <a:cs typeface="Calibri"/>
                <a:sym typeface="Calibri"/>
              </a:rPr>
              <a:t>residentiële zorginstelling </a:t>
            </a:r>
            <a:r>
              <a:rPr lang="it" sz="1200">
                <a:solidFill>
                  <a:schemeClr val="dk1"/>
                </a:solidFill>
                <a:latin typeface="Calibri"/>
                <a:ea typeface="Calibri"/>
                <a:cs typeface="Calibri"/>
                <a:sym typeface="Calibri"/>
              </a:rPr>
              <a:t>waar kinderen een alternatief wordt geboden voor een gezinsomgeving; en (3) </a:t>
            </a:r>
            <a:r>
              <a:rPr b="1" lang="it" sz="1200">
                <a:solidFill>
                  <a:schemeClr val="dk1"/>
                </a:solidFill>
                <a:latin typeface="Calibri"/>
                <a:ea typeface="Calibri"/>
                <a:cs typeface="Calibri"/>
                <a:sym typeface="Calibri"/>
              </a:rPr>
              <a:t>specifieke zorginstelling </a:t>
            </a:r>
            <a:r>
              <a:rPr lang="it" sz="1200">
                <a:solidFill>
                  <a:schemeClr val="dk1"/>
                </a:solidFill>
                <a:latin typeface="Calibri"/>
                <a:ea typeface="Calibri"/>
                <a:cs typeface="Calibri"/>
                <a:sym typeface="Calibri"/>
              </a:rPr>
              <a:t>voor kinderen met een specifieke behoeften door bijvoorbeeld gedragsproblemen. Het doel hiervan is het kind een adequaat kader te bieden voor zijn/haar opvoeding en ontwikkeling.</a:t>
            </a:r>
            <a:endParaRPr sz="1200">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4" name="Google Shape;204;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4" name="Google Shape;214;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23" name="Google Shape;223;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800"/>
              </a:spcBef>
              <a:spcAft>
                <a:spcPts val="0"/>
              </a:spcAft>
              <a:buClr>
                <a:schemeClr val="dk1"/>
              </a:buClr>
              <a:buSzPts val="1100"/>
              <a:buFont typeface="Arial"/>
              <a:buNone/>
            </a:pPr>
            <a:r>
              <a:rPr lang="it" sz="1200">
                <a:solidFill>
                  <a:srgbClr val="333333"/>
                </a:solidFill>
                <a:latin typeface="Calibri"/>
                <a:ea typeface="Calibri"/>
                <a:cs typeface="Calibri"/>
                <a:sym typeface="Calibri"/>
              </a:rPr>
              <a:t>Scholen kunnen ook omgevingen zijn die het leren en de sociale inclusie beperken. Ze hebben de macht om de identiteitskenmerken aan te wijzen die het meest wenselijk zijn waardoor bepaalde leerlingen grotere kans hebben om te slagen binnen de school. Omgekeerd kunnen diezelfde sociale en culturele kenmerken verschillen makkelijk uitsluiten. ‘Andere kenmerken die niet passen in het kader van het onderwijs of die ingaan tegen de heersende institutionele kaders, slagen daardoor mogelijk niet of worden gelabeld als een persoon die buiten de aanvaardbare grenzen van een leerling valt" (p. 37). Daardoor vallen "vluchtelingen" te makkelijk buiten deze grenzen van aanvaardbaarheid. </a:t>
            </a:r>
            <a:endParaRPr sz="1200">
              <a:solidFill>
                <a:srgbClr val="333333"/>
              </a:solidFill>
              <a:latin typeface="Calibri"/>
              <a:ea typeface="Calibri"/>
              <a:cs typeface="Calibri"/>
              <a:sym typeface="Calibri"/>
            </a:endParaRPr>
          </a:p>
          <a:p>
            <a:pPr indent="0" lvl="0" marL="0" rtl="0" algn="l">
              <a:lnSpc>
                <a:spcPct val="115000"/>
              </a:lnSpc>
              <a:spcBef>
                <a:spcPts val="1800"/>
              </a:spcBef>
              <a:spcAft>
                <a:spcPts val="0"/>
              </a:spcAft>
              <a:buClr>
                <a:schemeClr val="dk1"/>
              </a:buClr>
              <a:buSzPts val="1100"/>
              <a:buFont typeface="Arial"/>
              <a:buNone/>
            </a:pPr>
            <a:r>
              <a:rPr lang="it" sz="1200">
                <a:solidFill>
                  <a:srgbClr val="333333"/>
                </a:solidFill>
                <a:latin typeface="Calibri"/>
                <a:ea typeface="Calibri"/>
                <a:cs typeface="Calibri"/>
                <a:sym typeface="Calibri"/>
              </a:rPr>
              <a:t>Waar verschil wordt vastgesteld wordt het vaak gelijkgesteld aan marginaliteit en tekorten door de (mis)erkenning en verkeerde voorstelling van de leerling (Keddie 2011). Dit leidt tot een positionering van leerlingen die niet aan alle gewenste kenmerken voldoen in een hokje van negatieve assumpties binnen scholen, zoals getraumatiseerd zijn, een slachtoffer zijn en verhoog risico lopen.</a:t>
            </a:r>
            <a:endParaRPr>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2" name="Google Shape;232;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6.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6.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6.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6.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6.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2.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2" name="Shape 12"/>
        <p:cNvGrpSpPr/>
        <p:nvPr/>
      </p:nvGrpSpPr>
      <p:grpSpPr>
        <a:xfrm>
          <a:off x="0" y="0"/>
          <a:ext cx="0" cy="0"/>
          <a:chOff x="0" y="0"/>
          <a:chExt cx="0" cy="0"/>
        </a:xfrm>
      </p:grpSpPr>
      <p:sp>
        <p:nvSpPr>
          <p:cNvPr id="13" name="Google Shape;13;p16"/>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b="0" i="0" sz="5200">
                <a:latin typeface="Calibri"/>
                <a:ea typeface="Calibri"/>
                <a:cs typeface="Calibri"/>
                <a:sym typeface="Calibri"/>
              </a:defRPr>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4" name="Google Shape;14;p16"/>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b="0" i="0" sz="2800">
                <a:latin typeface="Calibri"/>
                <a:ea typeface="Calibri"/>
                <a:cs typeface="Calibri"/>
                <a:sym typeface="Calibri"/>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5" name="Google Shape;15;p1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uto con didascalia" type="objTx">
  <p:cSld name="OBJECT_WITH_CAPTION_TEXT">
    <p:spTree>
      <p:nvGrpSpPr>
        <p:cNvPr id="70" name="Shape 70"/>
        <p:cNvGrpSpPr/>
        <p:nvPr/>
      </p:nvGrpSpPr>
      <p:grpSpPr>
        <a:xfrm>
          <a:off x="0" y="0"/>
          <a:ext cx="0" cy="0"/>
          <a:chOff x="0" y="0"/>
          <a:chExt cx="0" cy="0"/>
        </a:xfrm>
      </p:grpSpPr>
      <p:sp>
        <p:nvSpPr>
          <p:cNvPr id="71" name="Google Shape;71;p7"/>
          <p:cNvSpPr txBox="1"/>
          <p:nvPr>
            <p:ph type="title"/>
          </p:nvPr>
        </p:nvSpPr>
        <p:spPr>
          <a:xfrm>
            <a:off x="629841" y="342900"/>
            <a:ext cx="2949178" cy="120015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7"/>
          <p:cNvSpPr txBox="1"/>
          <p:nvPr>
            <p:ph idx="1" type="body"/>
          </p:nvPr>
        </p:nvSpPr>
        <p:spPr>
          <a:xfrm>
            <a:off x="3887391" y="740569"/>
            <a:ext cx="4629150" cy="3655219"/>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750"/>
              </a:spcBef>
              <a:spcAft>
                <a:spcPts val="0"/>
              </a:spcAft>
              <a:buClr>
                <a:schemeClr val="dk1"/>
              </a:buClr>
              <a:buSzPts val="3200"/>
              <a:buChar char="•"/>
              <a:defRPr sz="2400"/>
            </a:lvl1pPr>
            <a:lvl2pPr indent="-406400" lvl="1" marL="914400" algn="l">
              <a:lnSpc>
                <a:spcPct val="90000"/>
              </a:lnSpc>
              <a:spcBef>
                <a:spcPts val="375"/>
              </a:spcBef>
              <a:spcAft>
                <a:spcPts val="0"/>
              </a:spcAft>
              <a:buClr>
                <a:schemeClr val="dk1"/>
              </a:buClr>
              <a:buSzPts val="2800"/>
              <a:buChar char="•"/>
              <a:defRPr sz="2100"/>
            </a:lvl2pPr>
            <a:lvl3pPr indent="-381000" lvl="2" marL="1371600" algn="l">
              <a:lnSpc>
                <a:spcPct val="90000"/>
              </a:lnSpc>
              <a:spcBef>
                <a:spcPts val="375"/>
              </a:spcBef>
              <a:spcAft>
                <a:spcPts val="0"/>
              </a:spcAft>
              <a:buClr>
                <a:schemeClr val="dk1"/>
              </a:buClr>
              <a:buSzPts val="2400"/>
              <a:buChar char="•"/>
              <a:defRPr sz="1800"/>
            </a:lvl3pPr>
            <a:lvl4pPr indent="-355600" lvl="3" marL="1828800" algn="l">
              <a:lnSpc>
                <a:spcPct val="90000"/>
              </a:lnSpc>
              <a:spcBef>
                <a:spcPts val="375"/>
              </a:spcBef>
              <a:spcAft>
                <a:spcPts val="0"/>
              </a:spcAft>
              <a:buClr>
                <a:schemeClr val="dk1"/>
              </a:buClr>
              <a:buSzPts val="2000"/>
              <a:buChar char="•"/>
              <a:defRPr sz="1500"/>
            </a:lvl4pPr>
            <a:lvl5pPr indent="-355600" lvl="4" marL="2286000" algn="l">
              <a:lnSpc>
                <a:spcPct val="90000"/>
              </a:lnSpc>
              <a:spcBef>
                <a:spcPts val="375"/>
              </a:spcBef>
              <a:spcAft>
                <a:spcPts val="0"/>
              </a:spcAft>
              <a:buClr>
                <a:schemeClr val="dk1"/>
              </a:buClr>
              <a:buSzPts val="2000"/>
              <a:buChar char="•"/>
              <a:defRPr sz="1500"/>
            </a:lvl5pPr>
            <a:lvl6pPr indent="-355600" lvl="5" marL="2743200" algn="l">
              <a:lnSpc>
                <a:spcPct val="90000"/>
              </a:lnSpc>
              <a:spcBef>
                <a:spcPts val="375"/>
              </a:spcBef>
              <a:spcAft>
                <a:spcPts val="0"/>
              </a:spcAft>
              <a:buClr>
                <a:schemeClr val="dk1"/>
              </a:buClr>
              <a:buSzPts val="2000"/>
              <a:buChar char="•"/>
              <a:defRPr sz="1500"/>
            </a:lvl6pPr>
            <a:lvl7pPr indent="-355600" lvl="6" marL="3200400" algn="l">
              <a:lnSpc>
                <a:spcPct val="90000"/>
              </a:lnSpc>
              <a:spcBef>
                <a:spcPts val="375"/>
              </a:spcBef>
              <a:spcAft>
                <a:spcPts val="0"/>
              </a:spcAft>
              <a:buClr>
                <a:schemeClr val="dk1"/>
              </a:buClr>
              <a:buSzPts val="2000"/>
              <a:buChar char="•"/>
              <a:defRPr sz="1500"/>
            </a:lvl7pPr>
            <a:lvl8pPr indent="-355600" lvl="7" marL="3657600" algn="l">
              <a:lnSpc>
                <a:spcPct val="90000"/>
              </a:lnSpc>
              <a:spcBef>
                <a:spcPts val="375"/>
              </a:spcBef>
              <a:spcAft>
                <a:spcPts val="0"/>
              </a:spcAft>
              <a:buClr>
                <a:schemeClr val="dk1"/>
              </a:buClr>
              <a:buSzPts val="2000"/>
              <a:buChar char="•"/>
              <a:defRPr sz="1500"/>
            </a:lvl8pPr>
            <a:lvl9pPr indent="-355600" lvl="8" marL="4114800" algn="l">
              <a:lnSpc>
                <a:spcPct val="90000"/>
              </a:lnSpc>
              <a:spcBef>
                <a:spcPts val="375"/>
              </a:spcBef>
              <a:spcAft>
                <a:spcPts val="0"/>
              </a:spcAft>
              <a:buClr>
                <a:schemeClr val="dk1"/>
              </a:buClr>
              <a:buSzPts val="2000"/>
              <a:buChar char="•"/>
              <a:defRPr sz="1500"/>
            </a:lvl9pPr>
          </a:lstStyle>
          <a:p/>
        </p:txBody>
      </p:sp>
      <p:sp>
        <p:nvSpPr>
          <p:cNvPr id="73" name="Google Shape;73;p7"/>
          <p:cNvSpPr txBox="1"/>
          <p:nvPr>
            <p:ph idx="2" type="body"/>
          </p:nvPr>
        </p:nvSpPr>
        <p:spPr>
          <a:xfrm>
            <a:off x="629841" y="1543050"/>
            <a:ext cx="2949178" cy="2858691"/>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600"/>
              <a:buNone/>
              <a:defRPr sz="1200"/>
            </a:lvl1pPr>
            <a:lvl2pPr indent="-228600" lvl="1" marL="914400" algn="l">
              <a:lnSpc>
                <a:spcPct val="90000"/>
              </a:lnSpc>
              <a:spcBef>
                <a:spcPts val="375"/>
              </a:spcBef>
              <a:spcAft>
                <a:spcPts val="0"/>
              </a:spcAft>
              <a:buClr>
                <a:schemeClr val="dk1"/>
              </a:buClr>
              <a:buSzPts val="1400"/>
              <a:buNone/>
              <a:defRPr sz="1050"/>
            </a:lvl2pPr>
            <a:lvl3pPr indent="-228600" lvl="2" marL="1371600" algn="l">
              <a:lnSpc>
                <a:spcPct val="90000"/>
              </a:lnSpc>
              <a:spcBef>
                <a:spcPts val="375"/>
              </a:spcBef>
              <a:spcAft>
                <a:spcPts val="0"/>
              </a:spcAft>
              <a:buClr>
                <a:schemeClr val="dk1"/>
              </a:buClr>
              <a:buSzPts val="1200"/>
              <a:buNone/>
              <a:defRPr sz="900"/>
            </a:lvl3pPr>
            <a:lvl4pPr indent="-228600" lvl="3" marL="1828800" algn="l">
              <a:lnSpc>
                <a:spcPct val="90000"/>
              </a:lnSpc>
              <a:spcBef>
                <a:spcPts val="375"/>
              </a:spcBef>
              <a:spcAft>
                <a:spcPts val="0"/>
              </a:spcAft>
              <a:buClr>
                <a:schemeClr val="dk1"/>
              </a:buClr>
              <a:buSzPts val="1000"/>
              <a:buNone/>
              <a:defRPr sz="750"/>
            </a:lvl4pPr>
            <a:lvl5pPr indent="-228600" lvl="4" marL="2286000" algn="l">
              <a:lnSpc>
                <a:spcPct val="90000"/>
              </a:lnSpc>
              <a:spcBef>
                <a:spcPts val="375"/>
              </a:spcBef>
              <a:spcAft>
                <a:spcPts val="0"/>
              </a:spcAft>
              <a:buClr>
                <a:schemeClr val="dk1"/>
              </a:buClr>
              <a:buSzPts val="1000"/>
              <a:buNone/>
              <a:defRPr sz="750"/>
            </a:lvl5pPr>
            <a:lvl6pPr indent="-228600" lvl="5" marL="2743200" algn="l">
              <a:lnSpc>
                <a:spcPct val="90000"/>
              </a:lnSpc>
              <a:spcBef>
                <a:spcPts val="375"/>
              </a:spcBef>
              <a:spcAft>
                <a:spcPts val="0"/>
              </a:spcAft>
              <a:buClr>
                <a:schemeClr val="dk1"/>
              </a:buClr>
              <a:buSzPts val="1000"/>
              <a:buNone/>
              <a:defRPr sz="750"/>
            </a:lvl6pPr>
            <a:lvl7pPr indent="-228600" lvl="6" marL="3200400" algn="l">
              <a:lnSpc>
                <a:spcPct val="90000"/>
              </a:lnSpc>
              <a:spcBef>
                <a:spcPts val="375"/>
              </a:spcBef>
              <a:spcAft>
                <a:spcPts val="0"/>
              </a:spcAft>
              <a:buClr>
                <a:schemeClr val="dk1"/>
              </a:buClr>
              <a:buSzPts val="1000"/>
              <a:buNone/>
              <a:defRPr sz="750"/>
            </a:lvl7pPr>
            <a:lvl8pPr indent="-228600" lvl="7" marL="3657600" algn="l">
              <a:lnSpc>
                <a:spcPct val="90000"/>
              </a:lnSpc>
              <a:spcBef>
                <a:spcPts val="375"/>
              </a:spcBef>
              <a:spcAft>
                <a:spcPts val="0"/>
              </a:spcAft>
              <a:buClr>
                <a:schemeClr val="dk1"/>
              </a:buClr>
              <a:buSzPts val="1000"/>
              <a:buNone/>
              <a:defRPr sz="750"/>
            </a:lvl8pPr>
            <a:lvl9pPr indent="-228600" lvl="8" marL="4114800" algn="l">
              <a:lnSpc>
                <a:spcPct val="90000"/>
              </a:lnSpc>
              <a:spcBef>
                <a:spcPts val="375"/>
              </a:spcBef>
              <a:spcAft>
                <a:spcPts val="0"/>
              </a:spcAft>
              <a:buClr>
                <a:schemeClr val="dk1"/>
              </a:buClr>
              <a:buSzPts val="1000"/>
              <a:buNone/>
              <a:defRPr sz="750"/>
            </a:lvl9pPr>
          </a:lstStyle>
          <a:p/>
        </p:txBody>
      </p:sp>
      <p:sp>
        <p:nvSpPr>
          <p:cNvPr id="74" name="Google Shape;74;p7"/>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5" name="Google Shape;75;p7"/>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6" name="Google Shape;76;p7"/>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titolo" type="title">
  <p:cSld name="TITLE">
    <p:spTree>
      <p:nvGrpSpPr>
        <p:cNvPr id="77" name="Shape 77"/>
        <p:cNvGrpSpPr/>
        <p:nvPr/>
      </p:nvGrpSpPr>
      <p:grpSpPr>
        <a:xfrm>
          <a:off x="0" y="0"/>
          <a:ext cx="0" cy="0"/>
          <a:chOff x="0" y="0"/>
          <a:chExt cx="0" cy="0"/>
        </a:xfrm>
      </p:grpSpPr>
      <p:sp>
        <p:nvSpPr>
          <p:cNvPr id="78" name="Google Shape;78;p25"/>
          <p:cNvSpPr txBox="1"/>
          <p:nvPr>
            <p:ph type="ctrTitle"/>
          </p:nvPr>
        </p:nvSpPr>
        <p:spPr>
          <a:xfrm>
            <a:off x="1143000" y="841772"/>
            <a:ext cx="6858000" cy="17907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4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25"/>
          <p:cNvSpPr txBox="1"/>
          <p:nvPr>
            <p:ph idx="1" type="subTitle"/>
          </p:nvPr>
        </p:nvSpPr>
        <p:spPr>
          <a:xfrm>
            <a:off x="1143000" y="2701528"/>
            <a:ext cx="6858000" cy="124182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750"/>
              </a:spcBef>
              <a:spcAft>
                <a:spcPts val="0"/>
              </a:spcAft>
              <a:buClr>
                <a:schemeClr val="dk1"/>
              </a:buClr>
              <a:buSzPts val="2400"/>
              <a:buNone/>
              <a:defRPr sz="1800"/>
            </a:lvl1pPr>
            <a:lvl2pPr lvl="1" algn="ctr">
              <a:lnSpc>
                <a:spcPct val="90000"/>
              </a:lnSpc>
              <a:spcBef>
                <a:spcPts val="375"/>
              </a:spcBef>
              <a:spcAft>
                <a:spcPts val="0"/>
              </a:spcAft>
              <a:buClr>
                <a:schemeClr val="dk1"/>
              </a:buClr>
              <a:buSzPts val="2000"/>
              <a:buNone/>
              <a:defRPr sz="1500"/>
            </a:lvl2pPr>
            <a:lvl3pPr lvl="2" algn="ctr">
              <a:lnSpc>
                <a:spcPct val="90000"/>
              </a:lnSpc>
              <a:spcBef>
                <a:spcPts val="375"/>
              </a:spcBef>
              <a:spcAft>
                <a:spcPts val="0"/>
              </a:spcAft>
              <a:buClr>
                <a:schemeClr val="dk1"/>
              </a:buClr>
              <a:buSzPts val="1800"/>
              <a:buNone/>
              <a:defRPr sz="1350"/>
            </a:lvl3pPr>
            <a:lvl4pPr lvl="3" algn="ctr">
              <a:lnSpc>
                <a:spcPct val="90000"/>
              </a:lnSpc>
              <a:spcBef>
                <a:spcPts val="375"/>
              </a:spcBef>
              <a:spcAft>
                <a:spcPts val="0"/>
              </a:spcAft>
              <a:buClr>
                <a:schemeClr val="dk1"/>
              </a:buClr>
              <a:buSzPts val="1600"/>
              <a:buNone/>
              <a:defRPr sz="1200"/>
            </a:lvl4pPr>
            <a:lvl5pPr lvl="4" algn="ctr">
              <a:lnSpc>
                <a:spcPct val="90000"/>
              </a:lnSpc>
              <a:spcBef>
                <a:spcPts val="375"/>
              </a:spcBef>
              <a:spcAft>
                <a:spcPts val="0"/>
              </a:spcAft>
              <a:buClr>
                <a:schemeClr val="dk1"/>
              </a:buClr>
              <a:buSzPts val="1600"/>
              <a:buNone/>
              <a:defRPr sz="1200"/>
            </a:lvl5pPr>
            <a:lvl6pPr lvl="5" algn="ctr">
              <a:lnSpc>
                <a:spcPct val="90000"/>
              </a:lnSpc>
              <a:spcBef>
                <a:spcPts val="375"/>
              </a:spcBef>
              <a:spcAft>
                <a:spcPts val="0"/>
              </a:spcAft>
              <a:buClr>
                <a:schemeClr val="dk1"/>
              </a:buClr>
              <a:buSzPts val="1600"/>
              <a:buNone/>
              <a:defRPr sz="1200"/>
            </a:lvl6pPr>
            <a:lvl7pPr lvl="6" algn="ctr">
              <a:lnSpc>
                <a:spcPct val="90000"/>
              </a:lnSpc>
              <a:spcBef>
                <a:spcPts val="375"/>
              </a:spcBef>
              <a:spcAft>
                <a:spcPts val="0"/>
              </a:spcAft>
              <a:buClr>
                <a:schemeClr val="dk1"/>
              </a:buClr>
              <a:buSzPts val="1600"/>
              <a:buNone/>
              <a:defRPr sz="1200"/>
            </a:lvl7pPr>
            <a:lvl8pPr lvl="7" algn="ctr">
              <a:lnSpc>
                <a:spcPct val="90000"/>
              </a:lnSpc>
              <a:spcBef>
                <a:spcPts val="375"/>
              </a:spcBef>
              <a:spcAft>
                <a:spcPts val="0"/>
              </a:spcAft>
              <a:buClr>
                <a:schemeClr val="dk1"/>
              </a:buClr>
              <a:buSzPts val="1600"/>
              <a:buNone/>
              <a:defRPr sz="1200"/>
            </a:lvl8pPr>
            <a:lvl9pPr lvl="8" algn="ctr">
              <a:lnSpc>
                <a:spcPct val="90000"/>
              </a:lnSpc>
              <a:spcBef>
                <a:spcPts val="375"/>
              </a:spcBef>
              <a:spcAft>
                <a:spcPts val="0"/>
              </a:spcAft>
              <a:buClr>
                <a:schemeClr val="dk1"/>
              </a:buClr>
              <a:buSzPts val="1600"/>
              <a:buNone/>
              <a:defRPr sz="1200"/>
            </a:lvl9pPr>
          </a:lstStyle>
          <a:p/>
        </p:txBody>
      </p:sp>
      <p:sp>
        <p:nvSpPr>
          <p:cNvPr id="80" name="Google Shape;80;p25"/>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81" name="Google Shape;81;p25"/>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82" name="Google Shape;82;p25"/>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it"/>
              <a:t>‹#›</a:t>
            </a:fld>
            <a:endParaRPr/>
          </a:p>
        </p:txBody>
      </p:sp>
      <p:pic>
        <p:nvPicPr>
          <p:cNvPr id="83" name="Google Shape;83;p25"/>
          <p:cNvPicPr preferRelativeResize="0"/>
          <p:nvPr/>
        </p:nvPicPr>
        <p:blipFill rotWithShape="1">
          <a:blip r:embed="rId2">
            <a:alphaModFix/>
          </a:blip>
          <a:srcRect b="0" l="0" r="0" t="0"/>
          <a:stretch/>
        </p:blipFill>
        <p:spPr>
          <a:xfrm>
            <a:off x="0" y="-11906"/>
            <a:ext cx="9144000" cy="228600"/>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e contenuto" type="obj">
  <p:cSld name="OBJECT">
    <p:spTree>
      <p:nvGrpSpPr>
        <p:cNvPr id="84" name="Shape 84"/>
        <p:cNvGrpSpPr/>
        <p:nvPr/>
      </p:nvGrpSpPr>
      <p:grpSpPr>
        <a:xfrm>
          <a:off x="0" y="0"/>
          <a:ext cx="0" cy="0"/>
          <a:chOff x="0" y="0"/>
          <a:chExt cx="0" cy="0"/>
        </a:xfrm>
      </p:grpSpPr>
      <p:sp>
        <p:nvSpPr>
          <p:cNvPr id="85" name="Google Shape;85;p26"/>
          <p:cNvSpPr txBox="1"/>
          <p:nvPr>
            <p:ph type="title"/>
          </p:nvPr>
        </p:nvSpPr>
        <p:spPr>
          <a:xfrm>
            <a:off x="628650" y="273844"/>
            <a:ext cx="7886700" cy="99417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6" name="Google Shape;86;p26"/>
          <p:cNvSpPr txBox="1"/>
          <p:nvPr>
            <p:ph idx="1" type="body"/>
          </p:nvPr>
        </p:nvSpPr>
        <p:spPr>
          <a:xfrm>
            <a:off x="628650" y="1369219"/>
            <a:ext cx="7886700" cy="326350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87" name="Google Shape;87;p26"/>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88" name="Google Shape;88;p26"/>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89" name="Google Shape;89;p26"/>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it"/>
              <a:t>‹#›</a:t>
            </a:fld>
            <a:endParaRPr/>
          </a:p>
        </p:txBody>
      </p:sp>
      <p:pic>
        <p:nvPicPr>
          <p:cNvPr id="90" name="Google Shape;90;p26"/>
          <p:cNvPicPr preferRelativeResize="0"/>
          <p:nvPr/>
        </p:nvPicPr>
        <p:blipFill rotWithShape="1">
          <a:blip r:embed="rId2">
            <a:alphaModFix/>
          </a:blip>
          <a:srcRect b="0" l="0" r="0" t="0"/>
          <a:stretch/>
        </p:blipFill>
        <p:spPr>
          <a:xfrm>
            <a:off x="0" y="-11906"/>
            <a:ext cx="9144000" cy="228600"/>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Introducción">
  <p:cSld name="3_Introducción">
    <p:spTree>
      <p:nvGrpSpPr>
        <p:cNvPr id="91" name="Shape 91"/>
        <p:cNvGrpSpPr/>
        <p:nvPr/>
      </p:nvGrpSpPr>
      <p:grpSpPr>
        <a:xfrm>
          <a:off x="0" y="0"/>
          <a:ext cx="0" cy="0"/>
          <a:chOff x="0" y="0"/>
          <a:chExt cx="0" cy="0"/>
        </a:xfrm>
      </p:grpSpPr>
      <p:sp>
        <p:nvSpPr>
          <p:cNvPr id="92" name="Google Shape;92;p27"/>
          <p:cNvSpPr txBox="1"/>
          <p:nvPr>
            <p:ph type="title"/>
          </p:nvPr>
        </p:nvSpPr>
        <p:spPr>
          <a:xfrm>
            <a:off x="413147" y="3380401"/>
            <a:ext cx="3375422" cy="1172219"/>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lt1"/>
              </a:buClr>
              <a:buSzPts val="18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3" name="Google Shape;93;p27"/>
          <p:cNvSpPr/>
          <p:nvPr>
            <p:ph idx="2" type="pic"/>
          </p:nvPr>
        </p:nvSpPr>
        <p:spPr>
          <a:xfrm>
            <a:off x="0" y="0"/>
            <a:ext cx="2290572" cy="2832354"/>
          </a:xfrm>
          <a:prstGeom prst="rect">
            <a:avLst/>
          </a:prstGeom>
          <a:solidFill>
            <a:schemeClr val="accent5"/>
          </a:solidFill>
          <a:ln>
            <a:noFill/>
          </a:ln>
        </p:spPr>
      </p:sp>
      <p:sp>
        <p:nvSpPr>
          <p:cNvPr id="94" name="Google Shape;94;p27"/>
          <p:cNvSpPr/>
          <p:nvPr>
            <p:ph idx="3" type="pic"/>
          </p:nvPr>
        </p:nvSpPr>
        <p:spPr>
          <a:xfrm>
            <a:off x="2290572" y="0"/>
            <a:ext cx="2290572" cy="2832354"/>
          </a:xfrm>
          <a:prstGeom prst="rect">
            <a:avLst/>
          </a:prstGeom>
          <a:solidFill>
            <a:schemeClr val="accent5"/>
          </a:solidFill>
          <a:ln>
            <a:noFill/>
          </a:ln>
        </p:spPr>
      </p:sp>
      <p:sp>
        <p:nvSpPr>
          <p:cNvPr id="95" name="Google Shape;95;p27"/>
          <p:cNvSpPr/>
          <p:nvPr>
            <p:ph idx="4" type="pic"/>
          </p:nvPr>
        </p:nvSpPr>
        <p:spPr>
          <a:xfrm>
            <a:off x="4562856" y="0"/>
            <a:ext cx="2290572" cy="2832354"/>
          </a:xfrm>
          <a:prstGeom prst="rect">
            <a:avLst/>
          </a:prstGeom>
          <a:solidFill>
            <a:schemeClr val="accent5"/>
          </a:solidFill>
          <a:ln>
            <a:noFill/>
          </a:ln>
        </p:spPr>
      </p:sp>
      <p:sp>
        <p:nvSpPr>
          <p:cNvPr id="96" name="Google Shape;96;p27"/>
          <p:cNvSpPr/>
          <p:nvPr>
            <p:ph idx="5" type="pic"/>
          </p:nvPr>
        </p:nvSpPr>
        <p:spPr>
          <a:xfrm>
            <a:off x="6853428" y="0"/>
            <a:ext cx="2290572" cy="2832354"/>
          </a:xfrm>
          <a:prstGeom prst="rect">
            <a:avLst/>
          </a:prstGeom>
          <a:solidFill>
            <a:schemeClr val="accent5"/>
          </a:solidFill>
          <a:ln>
            <a:noFill/>
          </a:ln>
        </p:spPr>
      </p:sp>
      <p:sp>
        <p:nvSpPr>
          <p:cNvPr id="97" name="Google Shape;97;p27"/>
          <p:cNvSpPr txBox="1"/>
          <p:nvPr>
            <p:ph idx="10" type="dt"/>
          </p:nvPr>
        </p:nvSpPr>
        <p:spPr>
          <a:xfrm>
            <a:off x="413147" y="4880409"/>
            <a:ext cx="1971675" cy="115416"/>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rgbClr val="888888"/>
              </a:buClr>
              <a:buSzPts val="1400"/>
              <a:buFont typeface="Calibri"/>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chemeClr val="dk1"/>
              </a:buClr>
              <a:buSzPts val="1400"/>
              <a:buFont typeface="Calibri"/>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chemeClr val="dk1"/>
              </a:buClr>
              <a:buSzPts val="1400"/>
              <a:buFont typeface="Calibri"/>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chemeClr val="dk1"/>
              </a:buClr>
              <a:buSzPts val="1400"/>
              <a:buFont typeface="Calibri"/>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chemeClr val="dk1"/>
              </a:buClr>
              <a:buSzPts val="1400"/>
              <a:buFont typeface="Calibri"/>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chemeClr val="dk1"/>
              </a:buClr>
              <a:buSzPts val="1400"/>
              <a:buFont typeface="Calibri"/>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chemeClr val="dk1"/>
              </a:buClr>
              <a:buSzPts val="1400"/>
              <a:buFont typeface="Calibri"/>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chemeClr val="dk1"/>
              </a:buClr>
              <a:buSzPts val="1400"/>
              <a:buFont typeface="Calibri"/>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chemeClr val="dk1"/>
              </a:buClr>
              <a:buSzPts val="1400"/>
              <a:buFont typeface="Calibri"/>
              <a:buNone/>
              <a:defRPr b="0" i="0" sz="1400" u="none" cap="none" strike="noStrike">
                <a:solidFill>
                  <a:srgbClr val="000000"/>
                </a:solidFill>
                <a:latin typeface="Arial"/>
                <a:ea typeface="Arial"/>
                <a:cs typeface="Arial"/>
                <a:sym typeface="Arial"/>
              </a:defRPr>
            </a:lvl9pPr>
          </a:lstStyle>
          <a:p/>
        </p:txBody>
      </p:sp>
      <p:sp>
        <p:nvSpPr>
          <p:cNvPr id="98" name="Google Shape;98;p27"/>
          <p:cNvSpPr txBox="1"/>
          <p:nvPr>
            <p:ph idx="11" type="ftr"/>
          </p:nvPr>
        </p:nvSpPr>
        <p:spPr>
          <a:xfrm>
            <a:off x="2519362" y="4880409"/>
            <a:ext cx="4784408" cy="115416"/>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rgbClr val="888888"/>
              </a:buClr>
              <a:buSzPts val="1400"/>
              <a:buFont typeface="Calibri"/>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chemeClr val="dk1"/>
              </a:buClr>
              <a:buSzPts val="1400"/>
              <a:buFont typeface="Calibri"/>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chemeClr val="dk1"/>
              </a:buClr>
              <a:buSzPts val="1400"/>
              <a:buFont typeface="Calibri"/>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chemeClr val="dk1"/>
              </a:buClr>
              <a:buSzPts val="1400"/>
              <a:buFont typeface="Calibri"/>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chemeClr val="dk1"/>
              </a:buClr>
              <a:buSzPts val="1400"/>
              <a:buFont typeface="Calibri"/>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chemeClr val="dk1"/>
              </a:buClr>
              <a:buSzPts val="1400"/>
              <a:buFont typeface="Calibri"/>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chemeClr val="dk1"/>
              </a:buClr>
              <a:buSzPts val="1400"/>
              <a:buFont typeface="Calibri"/>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chemeClr val="dk1"/>
              </a:buClr>
              <a:buSzPts val="1400"/>
              <a:buFont typeface="Calibri"/>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chemeClr val="dk1"/>
              </a:buClr>
              <a:buSzPts val="1400"/>
              <a:buFont typeface="Calibri"/>
              <a:buNone/>
              <a:defRPr b="0" i="0" sz="1400" u="none" cap="none" strike="noStrike">
                <a:solidFill>
                  <a:srgbClr val="000000"/>
                </a:solidFill>
                <a:latin typeface="Arial"/>
                <a:ea typeface="Arial"/>
                <a:cs typeface="Arial"/>
                <a:sym typeface="Arial"/>
              </a:defRPr>
            </a:lvl9pPr>
          </a:lstStyle>
          <a:p/>
        </p:txBody>
      </p:sp>
      <p:sp>
        <p:nvSpPr>
          <p:cNvPr id="99" name="Google Shape;99;p27"/>
          <p:cNvSpPr txBox="1"/>
          <p:nvPr>
            <p:ph idx="12" type="sldNum"/>
          </p:nvPr>
        </p:nvSpPr>
        <p:spPr>
          <a:xfrm>
            <a:off x="7461647" y="4880409"/>
            <a:ext cx="1269206" cy="115416"/>
          </a:xfrm>
          <a:prstGeom prst="rect">
            <a:avLst/>
          </a:prstGeom>
          <a:noFill/>
          <a:ln>
            <a:noFill/>
          </a:ln>
        </p:spPr>
        <p:txBody>
          <a:bodyPr anchorCtr="0" anchor="ctr" bIns="0" lIns="0" spcFirstLastPara="1" rIns="0" wrap="square" tIns="0">
            <a:noAutofit/>
          </a:bodyPr>
          <a:lstStyle>
            <a:lvl1pPr indent="0" lvl="0" marL="0" marR="0" rtl="0" algn="r">
              <a:lnSpc>
                <a:spcPct val="100000"/>
              </a:lnSpc>
              <a:spcBef>
                <a:spcPts val="0"/>
              </a:spcBef>
              <a:spcAft>
                <a:spcPts val="0"/>
              </a:spcAft>
              <a:buClr>
                <a:srgbClr val="000000"/>
              </a:buClr>
              <a:buSzPts val="1000"/>
              <a:buFont typeface="Arial"/>
              <a:buNone/>
              <a:defRPr b="0" i="0" sz="750" u="none" cap="none" strike="noStrike">
                <a:solidFill>
                  <a:srgbClr val="A5A5A5"/>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000"/>
              <a:buFont typeface="Arial"/>
              <a:buNone/>
              <a:defRPr b="0" i="0" sz="750" u="none" cap="none" strike="noStrike">
                <a:solidFill>
                  <a:srgbClr val="A5A5A5"/>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000"/>
              <a:buFont typeface="Arial"/>
              <a:buNone/>
              <a:defRPr b="0" i="0" sz="750" u="none" cap="none" strike="noStrike">
                <a:solidFill>
                  <a:srgbClr val="A5A5A5"/>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000"/>
              <a:buFont typeface="Arial"/>
              <a:buNone/>
              <a:defRPr b="0" i="0" sz="750" u="none" cap="none" strike="noStrike">
                <a:solidFill>
                  <a:srgbClr val="A5A5A5"/>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000"/>
              <a:buFont typeface="Arial"/>
              <a:buNone/>
              <a:defRPr b="0" i="0" sz="750" u="none" cap="none" strike="noStrike">
                <a:solidFill>
                  <a:srgbClr val="A5A5A5"/>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000"/>
              <a:buFont typeface="Arial"/>
              <a:buNone/>
              <a:defRPr b="0" i="0" sz="750" u="none" cap="none" strike="noStrike">
                <a:solidFill>
                  <a:srgbClr val="A5A5A5"/>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000"/>
              <a:buFont typeface="Arial"/>
              <a:buNone/>
              <a:defRPr b="0" i="0" sz="750" u="none" cap="none" strike="noStrike">
                <a:solidFill>
                  <a:srgbClr val="A5A5A5"/>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000"/>
              <a:buFont typeface="Arial"/>
              <a:buNone/>
              <a:defRPr b="0" i="0" sz="750" u="none" cap="none" strike="noStrike">
                <a:solidFill>
                  <a:srgbClr val="A5A5A5"/>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000"/>
              <a:buFont typeface="Arial"/>
              <a:buNone/>
              <a:defRPr b="0" i="0" sz="750" u="none" cap="none" strike="noStrike">
                <a:solidFill>
                  <a:srgbClr val="A5A5A5"/>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
              <a:t>‹#›</a:t>
            </a:fld>
            <a:endParaRPr/>
          </a:p>
        </p:txBody>
      </p:sp>
      <p:sp>
        <p:nvSpPr>
          <p:cNvPr id="100" name="Google Shape;100;p27"/>
          <p:cNvSpPr txBox="1"/>
          <p:nvPr>
            <p:ph idx="1" type="body"/>
          </p:nvPr>
        </p:nvSpPr>
        <p:spPr>
          <a:xfrm>
            <a:off x="3946808" y="3381375"/>
            <a:ext cx="4666059" cy="1172766"/>
          </a:xfrm>
          <a:prstGeom prst="rect">
            <a:avLst/>
          </a:prstGeom>
          <a:noFill/>
          <a:ln>
            <a:noFill/>
          </a:ln>
        </p:spPr>
        <p:txBody>
          <a:bodyPr anchorCtr="0" anchor="t" bIns="0" lIns="0" spcFirstLastPara="1" rIns="0" wrap="square" tIns="0">
            <a:noAutofit/>
          </a:bodyPr>
          <a:lstStyle>
            <a:lvl1pPr indent="-355600" lvl="0" marL="457200" algn="l">
              <a:lnSpc>
                <a:spcPct val="100000"/>
              </a:lnSpc>
              <a:spcBef>
                <a:spcPts val="750"/>
              </a:spcBef>
              <a:spcAft>
                <a:spcPts val="0"/>
              </a:spcAft>
              <a:buClr>
                <a:schemeClr val="lt1"/>
              </a:buClr>
              <a:buSzPts val="2000"/>
              <a:buFont typeface="Arial"/>
              <a:buChar char="•"/>
              <a:defRPr sz="1500"/>
            </a:lvl1pPr>
            <a:lvl2pPr indent="-228600" lvl="1" marL="914400" algn="l">
              <a:lnSpc>
                <a:spcPct val="110000"/>
              </a:lnSpc>
              <a:spcBef>
                <a:spcPts val="600"/>
              </a:spcBef>
              <a:spcAft>
                <a:spcPts val="0"/>
              </a:spcAft>
              <a:buClr>
                <a:schemeClr val="lt1"/>
              </a:buClr>
              <a:buSzPts val="1900"/>
              <a:buNone/>
              <a:defRPr sz="1425"/>
            </a:lvl2pPr>
            <a:lvl3pPr indent="-228600" lvl="2" marL="1371600" algn="l">
              <a:lnSpc>
                <a:spcPct val="110000"/>
              </a:lnSpc>
              <a:spcBef>
                <a:spcPts val="600"/>
              </a:spcBef>
              <a:spcAft>
                <a:spcPts val="0"/>
              </a:spcAft>
              <a:buClr>
                <a:schemeClr val="lt1"/>
              </a:buClr>
              <a:buSzPts val="1900"/>
              <a:buNone/>
              <a:defRPr sz="1425"/>
            </a:lvl3pPr>
            <a:lvl4pPr indent="-228600" lvl="3" marL="1828800" algn="l">
              <a:lnSpc>
                <a:spcPct val="110000"/>
              </a:lnSpc>
              <a:spcBef>
                <a:spcPts val="600"/>
              </a:spcBef>
              <a:spcAft>
                <a:spcPts val="0"/>
              </a:spcAft>
              <a:buClr>
                <a:schemeClr val="lt1"/>
              </a:buClr>
              <a:buSzPts val="1900"/>
              <a:buNone/>
              <a:defRPr sz="1425"/>
            </a:lvl4pPr>
            <a:lvl5pPr indent="-228600" lvl="4" marL="2286000" algn="l">
              <a:lnSpc>
                <a:spcPct val="110000"/>
              </a:lnSpc>
              <a:spcBef>
                <a:spcPts val="600"/>
              </a:spcBef>
              <a:spcAft>
                <a:spcPts val="0"/>
              </a:spcAft>
              <a:buClr>
                <a:schemeClr val="lt1"/>
              </a:buClr>
              <a:buSzPts val="1900"/>
              <a:buNone/>
              <a:defRPr sz="1425"/>
            </a:lvl5pPr>
            <a:lvl6pPr indent="-342900" lvl="5" marL="2743200" algn="l">
              <a:lnSpc>
                <a:spcPct val="90000"/>
              </a:lnSpc>
              <a:spcBef>
                <a:spcPts val="600"/>
              </a:spcBef>
              <a:spcAft>
                <a:spcPts val="0"/>
              </a:spcAft>
              <a:buClr>
                <a:schemeClr val="lt1"/>
              </a:buClr>
              <a:buSzPts val="1800"/>
              <a:buChar char="•"/>
              <a:defRPr/>
            </a:lvl6pPr>
            <a:lvl7pPr indent="-342900" lvl="6" marL="3200400" algn="l">
              <a:lnSpc>
                <a:spcPct val="90000"/>
              </a:lnSpc>
              <a:spcBef>
                <a:spcPts val="375"/>
              </a:spcBef>
              <a:spcAft>
                <a:spcPts val="0"/>
              </a:spcAft>
              <a:buClr>
                <a:schemeClr val="lt1"/>
              </a:buClr>
              <a:buSzPts val="1800"/>
              <a:buChar char="•"/>
              <a:defRPr/>
            </a:lvl7pPr>
            <a:lvl8pPr indent="-342900" lvl="7" marL="3657600" algn="l">
              <a:lnSpc>
                <a:spcPct val="90000"/>
              </a:lnSpc>
              <a:spcBef>
                <a:spcPts val="375"/>
              </a:spcBef>
              <a:spcAft>
                <a:spcPts val="0"/>
              </a:spcAft>
              <a:buClr>
                <a:schemeClr val="lt1"/>
              </a:buClr>
              <a:buSzPts val="1800"/>
              <a:buChar char="•"/>
              <a:defRPr/>
            </a:lvl8pPr>
            <a:lvl9pPr indent="-342900" lvl="8" marL="4114800" algn="l">
              <a:lnSpc>
                <a:spcPct val="90000"/>
              </a:lnSpc>
              <a:spcBef>
                <a:spcPts val="375"/>
              </a:spcBef>
              <a:spcAft>
                <a:spcPts val="0"/>
              </a:spcAft>
              <a:buClr>
                <a:schemeClr val="lt1"/>
              </a:buClr>
              <a:buSzPts val="1800"/>
              <a:buChar char="•"/>
              <a:defRPr/>
            </a:lvl9pPr>
          </a:lstStyle>
          <a:p/>
        </p:txBody>
      </p:sp>
      <p:pic>
        <p:nvPicPr>
          <p:cNvPr id="101" name="Google Shape;101;p27"/>
          <p:cNvPicPr preferRelativeResize="0"/>
          <p:nvPr/>
        </p:nvPicPr>
        <p:blipFill rotWithShape="1">
          <a:blip r:embed="rId2">
            <a:alphaModFix/>
          </a:blip>
          <a:srcRect b="0" l="0" r="0" t="0"/>
          <a:stretch/>
        </p:blipFill>
        <p:spPr>
          <a:xfrm>
            <a:off x="0" y="-11906"/>
            <a:ext cx="9144000" cy="228600"/>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testazione sezione" type="secHead">
  <p:cSld name="SECTION_HEADER">
    <p:spTree>
      <p:nvGrpSpPr>
        <p:cNvPr id="102" name="Shape 102"/>
        <p:cNvGrpSpPr/>
        <p:nvPr/>
      </p:nvGrpSpPr>
      <p:grpSpPr>
        <a:xfrm>
          <a:off x="0" y="0"/>
          <a:ext cx="0" cy="0"/>
          <a:chOff x="0" y="0"/>
          <a:chExt cx="0" cy="0"/>
        </a:xfrm>
      </p:grpSpPr>
      <p:sp>
        <p:nvSpPr>
          <p:cNvPr id="103" name="Google Shape;103;p28"/>
          <p:cNvSpPr txBox="1"/>
          <p:nvPr>
            <p:ph type="title"/>
          </p:nvPr>
        </p:nvSpPr>
        <p:spPr>
          <a:xfrm>
            <a:off x="623888" y="1282304"/>
            <a:ext cx="7886700" cy="2139553"/>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4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4" name="Google Shape;104;p28"/>
          <p:cNvSpPr txBox="1"/>
          <p:nvPr>
            <p:ph idx="1" type="body"/>
          </p:nvPr>
        </p:nvSpPr>
        <p:spPr>
          <a:xfrm>
            <a:off x="623888" y="3442098"/>
            <a:ext cx="7886700" cy="112514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rgbClr val="888888"/>
              </a:buClr>
              <a:buSzPts val="2400"/>
              <a:buNone/>
              <a:defRPr sz="1800">
                <a:solidFill>
                  <a:srgbClr val="888888"/>
                </a:solidFill>
              </a:defRPr>
            </a:lvl1pPr>
            <a:lvl2pPr indent="-228600" lvl="1" marL="914400" algn="l">
              <a:lnSpc>
                <a:spcPct val="90000"/>
              </a:lnSpc>
              <a:spcBef>
                <a:spcPts val="375"/>
              </a:spcBef>
              <a:spcAft>
                <a:spcPts val="0"/>
              </a:spcAft>
              <a:buClr>
                <a:srgbClr val="888888"/>
              </a:buClr>
              <a:buSzPts val="2000"/>
              <a:buNone/>
              <a:defRPr sz="1500">
                <a:solidFill>
                  <a:srgbClr val="888888"/>
                </a:solidFill>
              </a:defRPr>
            </a:lvl2pPr>
            <a:lvl3pPr indent="-228600" lvl="2" marL="1371600" algn="l">
              <a:lnSpc>
                <a:spcPct val="90000"/>
              </a:lnSpc>
              <a:spcBef>
                <a:spcPts val="375"/>
              </a:spcBef>
              <a:spcAft>
                <a:spcPts val="0"/>
              </a:spcAft>
              <a:buClr>
                <a:srgbClr val="888888"/>
              </a:buClr>
              <a:buSzPts val="1800"/>
              <a:buNone/>
              <a:defRPr sz="1350">
                <a:solidFill>
                  <a:srgbClr val="888888"/>
                </a:solidFill>
              </a:defRPr>
            </a:lvl3pPr>
            <a:lvl4pPr indent="-228600" lvl="3" marL="1828800" algn="l">
              <a:lnSpc>
                <a:spcPct val="90000"/>
              </a:lnSpc>
              <a:spcBef>
                <a:spcPts val="375"/>
              </a:spcBef>
              <a:spcAft>
                <a:spcPts val="0"/>
              </a:spcAft>
              <a:buClr>
                <a:srgbClr val="888888"/>
              </a:buClr>
              <a:buSzPts val="1600"/>
              <a:buNone/>
              <a:defRPr sz="1200">
                <a:solidFill>
                  <a:srgbClr val="888888"/>
                </a:solidFill>
              </a:defRPr>
            </a:lvl4pPr>
            <a:lvl5pPr indent="-228600" lvl="4" marL="2286000" algn="l">
              <a:lnSpc>
                <a:spcPct val="90000"/>
              </a:lnSpc>
              <a:spcBef>
                <a:spcPts val="375"/>
              </a:spcBef>
              <a:spcAft>
                <a:spcPts val="0"/>
              </a:spcAft>
              <a:buClr>
                <a:srgbClr val="888888"/>
              </a:buClr>
              <a:buSzPts val="1600"/>
              <a:buNone/>
              <a:defRPr sz="1200">
                <a:solidFill>
                  <a:srgbClr val="888888"/>
                </a:solidFill>
              </a:defRPr>
            </a:lvl5pPr>
            <a:lvl6pPr indent="-228600" lvl="5" marL="2743200" algn="l">
              <a:lnSpc>
                <a:spcPct val="90000"/>
              </a:lnSpc>
              <a:spcBef>
                <a:spcPts val="375"/>
              </a:spcBef>
              <a:spcAft>
                <a:spcPts val="0"/>
              </a:spcAft>
              <a:buClr>
                <a:srgbClr val="888888"/>
              </a:buClr>
              <a:buSzPts val="1600"/>
              <a:buNone/>
              <a:defRPr sz="1200">
                <a:solidFill>
                  <a:srgbClr val="888888"/>
                </a:solidFill>
              </a:defRPr>
            </a:lvl6pPr>
            <a:lvl7pPr indent="-228600" lvl="6" marL="3200400" algn="l">
              <a:lnSpc>
                <a:spcPct val="90000"/>
              </a:lnSpc>
              <a:spcBef>
                <a:spcPts val="375"/>
              </a:spcBef>
              <a:spcAft>
                <a:spcPts val="0"/>
              </a:spcAft>
              <a:buClr>
                <a:srgbClr val="888888"/>
              </a:buClr>
              <a:buSzPts val="1600"/>
              <a:buNone/>
              <a:defRPr sz="1200">
                <a:solidFill>
                  <a:srgbClr val="888888"/>
                </a:solidFill>
              </a:defRPr>
            </a:lvl7pPr>
            <a:lvl8pPr indent="-228600" lvl="7" marL="3657600" algn="l">
              <a:lnSpc>
                <a:spcPct val="90000"/>
              </a:lnSpc>
              <a:spcBef>
                <a:spcPts val="375"/>
              </a:spcBef>
              <a:spcAft>
                <a:spcPts val="0"/>
              </a:spcAft>
              <a:buClr>
                <a:srgbClr val="888888"/>
              </a:buClr>
              <a:buSzPts val="1600"/>
              <a:buNone/>
              <a:defRPr sz="1200">
                <a:solidFill>
                  <a:srgbClr val="888888"/>
                </a:solidFill>
              </a:defRPr>
            </a:lvl8pPr>
            <a:lvl9pPr indent="-228600" lvl="8" marL="4114800" algn="l">
              <a:lnSpc>
                <a:spcPct val="90000"/>
              </a:lnSpc>
              <a:spcBef>
                <a:spcPts val="375"/>
              </a:spcBef>
              <a:spcAft>
                <a:spcPts val="0"/>
              </a:spcAft>
              <a:buClr>
                <a:srgbClr val="888888"/>
              </a:buClr>
              <a:buSzPts val="1600"/>
              <a:buNone/>
              <a:defRPr sz="1200">
                <a:solidFill>
                  <a:srgbClr val="888888"/>
                </a:solidFill>
              </a:defRPr>
            </a:lvl9pPr>
          </a:lstStyle>
          <a:p/>
        </p:txBody>
      </p:sp>
      <p:sp>
        <p:nvSpPr>
          <p:cNvPr id="105" name="Google Shape;105;p28"/>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06" name="Google Shape;106;p28"/>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07" name="Google Shape;107;p28"/>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it"/>
              <a:t>‹#›</a:t>
            </a:fld>
            <a:endParaRPr/>
          </a:p>
        </p:txBody>
      </p:sp>
      <p:pic>
        <p:nvPicPr>
          <p:cNvPr id="108" name="Google Shape;108;p28"/>
          <p:cNvPicPr preferRelativeResize="0"/>
          <p:nvPr/>
        </p:nvPicPr>
        <p:blipFill rotWithShape="1">
          <a:blip r:embed="rId2">
            <a:alphaModFix/>
          </a:blip>
          <a:srcRect b="0" l="0" r="0" t="0"/>
          <a:stretch/>
        </p:blipFill>
        <p:spPr>
          <a:xfrm>
            <a:off x="0" y="-11906"/>
            <a:ext cx="9144000" cy="228600"/>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ue contenuti" type="twoObj">
  <p:cSld name="TWO_OBJECTS">
    <p:spTree>
      <p:nvGrpSpPr>
        <p:cNvPr id="109" name="Shape 109"/>
        <p:cNvGrpSpPr/>
        <p:nvPr/>
      </p:nvGrpSpPr>
      <p:grpSpPr>
        <a:xfrm>
          <a:off x="0" y="0"/>
          <a:ext cx="0" cy="0"/>
          <a:chOff x="0" y="0"/>
          <a:chExt cx="0" cy="0"/>
        </a:xfrm>
      </p:grpSpPr>
      <p:sp>
        <p:nvSpPr>
          <p:cNvPr id="110" name="Google Shape;110;p29"/>
          <p:cNvSpPr txBox="1"/>
          <p:nvPr>
            <p:ph type="title"/>
          </p:nvPr>
        </p:nvSpPr>
        <p:spPr>
          <a:xfrm>
            <a:off x="628650" y="273844"/>
            <a:ext cx="7886700" cy="99417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1" name="Google Shape;111;p29"/>
          <p:cNvSpPr txBox="1"/>
          <p:nvPr>
            <p:ph idx="1" type="body"/>
          </p:nvPr>
        </p:nvSpPr>
        <p:spPr>
          <a:xfrm>
            <a:off x="628650" y="1369219"/>
            <a:ext cx="3886200" cy="326350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12" name="Google Shape;112;p29"/>
          <p:cNvSpPr txBox="1"/>
          <p:nvPr>
            <p:ph idx="2" type="body"/>
          </p:nvPr>
        </p:nvSpPr>
        <p:spPr>
          <a:xfrm>
            <a:off x="4629150" y="1369219"/>
            <a:ext cx="3886200" cy="326350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13" name="Google Shape;113;p29"/>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14" name="Google Shape;114;p29"/>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15" name="Google Shape;115;p29"/>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it"/>
              <a:t>‹#›</a:t>
            </a:fld>
            <a:endParaRPr/>
          </a:p>
        </p:txBody>
      </p:sp>
      <p:pic>
        <p:nvPicPr>
          <p:cNvPr id="116" name="Google Shape;116;p29"/>
          <p:cNvPicPr preferRelativeResize="0"/>
          <p:nvPr/>
        </p:nvPicPr>
        <p:blipFill rotWithShape="1">
          <a:blip r:embed="rId2">
            <a:alphaModFix/>
          </a:blip>
          <a:srcRect b="0" l="0" r="0" t="0"/>
          <a:stretch/>
        </p:blipFill>
        <p:spPr>
          <a:xfrm>
            <a:off x="0" y="-11906"/>
            <a:ext cx="9144000" cy="228600"/>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fronto" type="twoTxTwoObj">
  <p:cSld name="TWO_OBJECTS_WITH_TEXT">
    <p:spTree>
      <p:nvGrpSpPr>
        <p:cNvPr id="117" name="Shape 117"/>
        <p:cNvGrpSpPr/>
        <p:nvPr/>
      </p:nvGrpSpPr>
      <p:grpSpPr>
        <a:xfrm>
          <a:off x="0" y="0"/>
          <a:ext cx="0" cy="0"/>
          <a:chOff x="0" y="0"/>
          <a:chExt cx="0" cy="0"/>
        </a:xfrm>
      </p:grpSpPr>
      <p:sp>
        <p:nvSpPr>
          <p:cNvPr id="118" name="Google Shape;118;p30"/>
          <p:cNvSpPr txBox="1"/>
          <p:nvPr>
            <p:ph type="title"/>
          </p:nvPr>
        </p:nvSpPr>
        <p:spPr>
          <a:xfrm>
            <a:off x="629841" y="273844"/>
            <a:ext cx="7886700" cy="99417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9" name="Google Shape;119;p30"/>
          <p:cNvSpPr txBox="1"/>
          <p:nvPr>
            <p:ph idx="1" type="body"/>
          </p:nvPr>
        </p:nvSpPr>
        <p:spPr>
          <a:xfrm>
            <a:off x="629842" y="1260872"/>
            <a:ext cx="3868340" cy="617934"/>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2400"/>
              <a:buNone/>
              <a:defRPr b="1" sz="1800"/>
            </a:lvl1pPr>
            <a:lvl2pPr indent="-228600" lvl="1" marL="914400" algn="l">
              <a:lnSpc>
                <a:spcPct val="90000"/>
              </a:lnSpc>
              <a:spcBef>
                <a:spcPts val="375"/>
              </a:spcBef>
              <a:spcAft>
                <a:spcPts val="0"/>
              </a:spcAft>
              <a:buClr>
                <a:schemeClr val="dk1"/>
              </a:buClr>
              <a:buSzPts val="2000"/>
              <a:buNone/>
              <a:defRPr b="1" sz="1500"/>
            </a:lvl2pPr>
            <a:lvl3pPr indent="-228600" lvl="2" marL="1371600" algn="l">
              <a:lnSpc>
                <a:spcPct val="90000"/>
              </a:lnSpc>
              <a:spcBef>
                <a:spcPts val="375"/>
              </a:spcBef>
              <a:spcAft>
                <a:spcPts val="0"/>
              </a:spcAft>
              <a:buClr>
                <a:schemeClr val="dk1"/>
              </a:buClr>
              <a:buSzPts val="1800"/>
              <a:buNone/>
              <a:defRPr b="1" sz="1350"/>
            </a:lvl3pPr>
            <a:lvl4pPr indent="-228600" lvl="3" marL="1828800" algn="l">
              <a:lnSpc>
                <a:spcPct val="90000"/>
              </a:lnSpc>
              <a:spcBef>
                <a:spcPts val="375"/>
              </a:spcBef>
              <a:spcAft>
                <a:spcPts val="0"/>
              </a:spcAft>
              <a:buClr>
                <a:schemeClr val="dk1"/>
              </a:buClr>
              <a:buSzPts val="1600"/>
              <a:buNone/>
              <a:defRPr b="1" sz="1200"/>
            </a:lvl4pPr>
            <a:lvl5pPr indent="-228600" lvl="4" marL="2286000" algn="l">
              <a:lnSpc>
                <a:spcPct val="90000"/>
              </a:lnSpc>
              <a:spcBef>
                <a:spcPts val="375"/>
              </a:spcBef>
              <a:spcAft>
                <a:spcPts val="0"/>
              </a:spcAft>
              <a:buClr>
                <a:schemeClr val="dk1"/>
              </a:buClr>
              <a:buSzPts val="1600"/>
              <a:buNone/>
              <a:defRPr b="1" sz="1200"/>
            </a:lvl5pPr>
            <a:lvl6pPr indent="-228600" lvl="5" marL="2743200" algn="l">
              <a:lnSpc>
                <a:spcPct val="90000"/>
              </a:lnSpc>
              <a:spcBef>
                <a:spcPts val="375"/>
              </a:spcBef>
              <a:spcAft>
                <a:spcPts val="0"/>
              </a:spcAft>
              <a:buClr>
                <a:schemeClr val="dk1"/>
              </a:buClr>
              <a:buSzPts val="1600"/>
              <a:buNone/>
              <a:defRPr b="1" sz="1200"/>
            </a:lvl6pPr>
            <a:lvl7pPr indent="-228600" lvl="6" marL="3200400" algn="l">
              <a:lnSpc>
                <a:spcPct val="90000"/>
              </a:lnSpc>
              <a:spcBef>
                <a:spcPts val="375"/>
              </a:spcBef>
              <a:spcAft>
                <a:spcPts val="0"/>
              </a:spcAft>
              <a:buClr>
                <a:schemeClr val="dk1"/>
              </a:buClr>
              <a:buSzPts val="1600"/>
              <a:buNone/>
              <a:defRPr b="1" sz="1200"/>
            </a:lvl7pPr>
            <a:lvl8pPr indent="-228600" lvl="7" marL="3657600" algn="l">
              <a:lnSpc>
                <a:spcPct val="90000"/>
              </a:lnSpc>
              <a:spcBef>
                <a:spcPts val="375"/>
              </a:spcBef>
              <a:spcAft>
                <a:spcPts val="0"/>
              </a:spcAft>
              <a:buClr>
                <a:schemeClr val="dk1"/>
              </a:buClr>
              <a:buSzPts val="1600"/>
              <a:buNone/>
              <a:defRPr b="1" sz="1200"/>
            </a:lvl8pPr>
            <a:lvl9pPr indent="-228600" lvl="8" marL="4114800" algn="l">
              <a:lnSpc>
                <a:spcPct val="90000"/>
              </a:lnSpc>
              <a:spcBef>
                <a:spcPts val="375"/>
              </a:spcBef>
              <a:spcAft>
                <a:spcPts val="0"/>
              </a:spcAft>
              <a:buClr>
                <a:schemeClr val="dk1"/>
              </a:buClr>
              <a:buSzPts val="1600"/>
              <a:buNone/>
              <a:defRPr b="1" sz="1200"/>
            </a:lvl9pPr>
          </a:lstStyle>
          <a:p/>
        </p:txBody>
      </p:sp>
      <p:sp>
        <p:nvSpPr>
          <p:cNvPr id="120" name="Google Shape;120;p30"/>
          <p:cNvSpPr txBox="1"/>
          <p:nvPr>
            <p:ph idx="2" type="body"/>
          </p:nvPr>
        </p:nvSpPr>
        <p:spPr>
          <a:xfrm>
            <a:off x="629842" y="1878806"/>
            <a:ext cx="3868340" cy="2763441"/>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21" name="Google Shape;121;p30"/>
          <p:cNvSpPr txBox="1"/>
          <p:nvPr>
            <p:ph idx="3" type="body"/>
          </p:nvPr>
        </p:nvSpPr>
        <p:spPr>
          <a:xfrm>
            <a:off x="4629150" y="1260872"/>
            <a:ext cx="3887391" cy="617934"/>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2400"/>
              <a:buNone/>
              <a:defRPr b="1" sz="1800"/>
            </a:lvl1pPr>
            <a:lvl2pPr indent="-228600" lvl="1" marL="914400" algn="l">
              <a:lnSpc>
                <a:spcPct val="90000"/>
              </a:lnSpc>
              <a:spcBef>
                <a:spcPts val="375"/>
              </a:spcBef>
              <a:spcAft>
                <a:spcPts val="0"/>
              </a:spcAft>
              <a:buClr>
                <a:schemeClr val="dk1"/>
              </a:buClr>
              <a:buSzPts val="2000"/>
              <a:buNone/>
              <a:defRPr b="1" sz="1500"/>
            </a:lvl2pPr>
            <a:lvl3pPr indent="-228600" lvl="2" marL="1371600" algn="l">
              <a:lnSpc>
                <a:spcPct val="90000"/>
              </a:lnSpc>
              <a:spcBef>
                <a:spcPts val="375"/>
              </a:spcBef>
              <a:spcAft>
                <a:spcPts val="0"/>
              </a:spcAft>
              <a:buClr>
                <a:schemeClr val="dk1"/>
              </a:buClr>
              <a:buSzPts val="1800"/>
              <a:buNone/>
              <a:defRPr b="1" sz="1350"/>
            </a:lvl3pPr>
            <a:lvl4pPr indent="-228600" lvl="3" marL="1828800" algn="l">
              <a:lnSpc>
                <a:spcPct val="90000"/>
              </a:lnSpc>
              <a:spcBef>
                <a:spcPts val="375"/>
              </a:spcBef>
              <a:spcAft>
                <a:spcPts val="0"/>
              </a:spcAft>
              <a:buClr>
                <a:schemeClr val="dk1"/>
              </a:buClr>
              <a:buSzPts val="1600"/>
              <a:buNone/>
              <a:defRPr b="1" sz="1200"/>
            </a:lvl4pPr>
            <a:lvl5pPr indent="-228600" lvl="4" marL="2286000" algn="l">
              <a:lnSpc>
                <a:spcPct val="90000"/>
              </a:lnSpc>
              <a:spcBef>
                <a:spcPts val="375"/>
              </a:spcBef>
              <a:spcAft>
                <a:spcPts val="0"/>
              </a:spcAft>
              <a:buClr>
                <a:schemeClr val="dk1"/>
              </a:buClr>
              <a:buSzPts val="1600"/>
              <a:buNone/>
              <a:defRPr b="1" sz="1200"/>
            </a:lvl5pPr>
            <a:lvl6pPr indent="-228600" lvl="5" marL="2743200" algn="l">
              <a:lnSpc>
                <a:spcPct val="90000"/>
              </a:lnSpc>
              <a:spcBef>
                <a:spcPts val="375"/>
              </a:spcBef>
              <a:spcAft>
                <a:spcPts val="0"/>
              </a:spcAft>
              <a:buClr>
                <a:schemeClr val="dk1"/>
              </a:buClr>
              <a:buSzPts val="1600"/>
              <a:buNone/>
              <a:defRPr b="1" sz="1200"/>
            </a:lvl6pPr>
            <a:lvl7pPr indent="-228600" lvl="6" marL="3200400" algn="l">
              <a:lnSpc>
                <a:spcPct val="90000"/>
              </a:lnSpc>
              <a:spcBef>
                <a:spcPts val="375"/>
              </a:spcBef>
              <a:spcAft>
                <a:spcPts val="0"/>
              </a:spcAft>
              <a:buClr>
                <a:schemeClr val="dk1"/>
              </a:buClr>
              <a:buSzPts val="1600"/>
              <a:buNone/>
              <a:defRPr b="1" sz="1200"/>
            </a:lvl7pPr>
            <a:lvl8pPr indent="-228600" lvl="7" marL="3657600" algn="l">
              <a:lnSpc>
                <a:spcPct val="90000"/>
              </a:lnSpc>
              <a:spcBef>
                <a:spcPts val="375"/>
              </a:spcBef>
              <a:spcAft>
                <a:spcPts val="0"/>
              </a:spcAft>
              <a:buClr>
                <a:schemeClr val="dk1"/>
              </a:buClr>
              <a:buSzPts val="1600"/>
              <a:buNone/>
              <a:defRPr b="1" sz="1200"/>
            </a:lvl8pPr>
            <a:lvl9pPr indent="-228600" lvl="8" marL="4114800" algn="l">
              <a:lnSpc>
                <a:spcPct val="90000"/>
              </a:lnSpc>
              <a:spcBef>
                <a:spcPts val="375"/>
              </a:spcBef>
              <a:spcAft>
                <a:spcPts val="0"/>
              </a:spcAft>
              <a:buClr>
                <a:schemeClr val="dk1"/>
              </a:buClr>
              <a:buSzPts val="1600"/>
              <a:buNone/>
              <a:defRPr b="1" sz="1200"/>
            </a:lvl9pPr>
          </a:lstStyle>
          <a:p/>
        </p:txBody>
      </p:sp>
      <p:sp>
        <p:nvSpPr>
          <p:cNvPr id="122" name="Google Shape;122;p30"/>
          <p:cNvSpPr txBox="1"/>
          <p:nvPr>
            <p:ph idx="4" type="body"/>
          </p:nvPr>
        </p:nvSpPr>
        <p:spPr>
          <a:xfrm>
            <a:off x="4629150" y="1878806"/>
            <a:ext cx="3887391" cy="2763441"/>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23" name="Google Shape;123;p30"/>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24" name="Google Shape;124;p30"/>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25" name="Google Shape;125;p30"/>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it"/>
              <a:t>‹#›</a:t>
            </a:fld>
            <a:endParaRPr/>
          </a:p>
        </p:txBody>
      </p:sp>
      <p:pic>
        <p:nvPicPr>
          <p:cNvPr id="126" name="Google Shape;126;p30"/>
          <p:cNvPicPr preferRelativeResize="0"/>
          <p:nvPr/>
        </p:nvPicPr>
        <p:blipFill rotWithShape="1">
          <a:blip r:embed="rId2">
            <a:alphaModFix/>
          </a:blip>
          <a:srcRect b="0" l="0" r="0" t="0"/>
          <a:stretch/>
        </p:blipFill>
        <p:spPr>
          <a:xfrm>
            <a:off x="0" y="-11906"/>
            <a:ext cx="9144000" cy="228600"/>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titolo" type="titleOnly">
  <p:cSld name="TITLE_ONLY">
    <p:spTree>
      <p:nvGrpSpPr>
        <p:cNvPr id="127" name="Shape 127"/>
        <p:cNvGrpSpPr/>
        <p:nvPr/>
      </p:nvGrpSpPr>
      <p:grpSpPr>
        <a:xfrm>
          <a:off x="0" y="0"/>
          <a:ext cx="0" cy="0"/>
          <a:chOff x="0" y="0"/>
          <a:chExt cx="0" cy="0"/>
        </a:xfrm>
      </p:grpSpPr>
      <p:sp>
        <p:nvSpPr>
          <p:cNvPr id="128" name="Google Shape;128;p31"/>
          <p:cNvSpPr txBox="1"/>
          <p:nvPr>
            <p:ph type="title"/>
          </p:nvPr>
        </p:nvSpPr>
        <p:spPr>
          <a:xfrm>
            <a:off x="628650" y="273844"/>
            <a:ext cx="7886700" cy="99417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9" name="Google Shape;129;p31"/>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30" name="Google Shape;130;p31"/>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31" name="Google Shape;131;p31"/>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it"/>
              <a:t>‹#›</a:t>
            </a:fld>
            <a:endParaRPr/>
          </a:p>
        </p:txBody>
      </p:sp>
      <p:pic>
        <p:nvPicPr>
          <p:cNvPr id="132" name="Google Shape;132;p31"/>
          <p:cNvPicPr preferRelativeResize="0"/>
          <p:nvPr/>
        </p:nvPicPr>
        <p:blipFill rotWithShape="1">
          <a:blip r:embed="rId2">
            <a:alphaModFix/>
          </a:blip>
          <a:srcRect b="0" l="0" r="0" t="0"/>
          <a:stretch/>
        </p:blipFill>
        <p:spPr>
          <a:xfrm>
            <a:off x="0" y="-11906"/>
            <a:ext cx="9144000" cy="228600"/>
          </a:xfrm>
          <a:prstGeom prst="rect">
            <a:avLst/>
          </a:prstGeom>
          <a:noFill/>
          <a:ln>
            <a:noFill/>
          </a:ln>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uota" type="blank">
  <p:cSld name="BLANK">
    <p:spTree>
      <p:nvGrpSpPr>
        <p:cNvPr id="133" name="Shape 133"/>
        <p:cNvGrpSpPr/>
        <p:nvPr/>
      </p:nvGrpSpPr>
      <p:grpSpPr>
        <a:xfrm>
          <a:off x="0" y="0"/>
          <a:ext cx="0" cy="0"/>
          <a:chOff x="0" y="0"/>
          <a:chExt cx="0" cy="0"/>
        </a:xfrm>
      </p:grpSpPr>
      <p:sp>
        <p:nvSpPr>
          <p:cNvPr id="134" name="Google Shape;134;p32"/>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35" name="Google Shape;135;p32"/>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36" name="Google Shape;136;p32"/>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magine con didascalia" type="picTx">
  <p:cSld name="PICTURE_WITH_CAPTION_TEXT">
    <p:spTree>
      <p:nvGrpSpPr>
        <p:cNvPr id="137" name="Shape 137"/>
        <p:cNvGrpSpPr/>
        <p:nvPr/>
      </p:nvGrpSpPr>
      <p:grpSpPr>
        <a:xfrm>
          <a:off x="0" y="0"/>
          <a:ext cx="0" cy="0"/>
          <a:chOff x="0" y="0"/>
          <a:chExt cx="0" cy="0"/>
        </a:xfrm>
      </p:grpSpPr>
      <p:sp>
        <p:nvSpPr>
          <p:cNvPr id="138" name="Google Shape;138;p33"/>
          <p:cNvSpPr txBox="1"/>
          <p:nvPr>
            <p:ph type="title"/>
          </p:nvPr>
        </p:nvSpPr>
        <p:spPr>
          <a:xfrm>
            <a:off x="629841" y="342900"/>
            <a:ext cx="2949178" cy="120015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9" name="Google Shape;139;p33"/>
          <p:cNvSpPr/>
          <p:nvPr>
            <p:ph idx="2" type="pic"/>
          </p:nvPr>
        </p:nvSpPr>
        <p:spPr>
          <a:xfrm>
            <a:off x="3887391" y="740569"/>
            <a:ext cx="4629150" cy="3655219"/>
          </a:xfrm>
          <a:prstGeom prst="rect">
            <a:avLst/>
          </a:prstGeom>
          <a:noFill/>
          <a:ln>
            <a:noFill/>
          </a:ln>
        </p:spPr>
      </p:sp>
      <p:sp>
        <p:nvSpPr>
          <p:cNvPr id="140" name="Google Shape;140;p33"/>
          <p:cNvSpPr txBox="1"/>
          <p:nvPr>
            <p:ph idx="1" type="body"/>
          </p:nvPr>
        </p:nvSpPr>
        <p:spPr>
          <a:xfrm>
            <a:off x="629841" y="1543050"/>
            <a:ext cx="2949178" cy="2858691"/>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600"/>
              <a:buNone/>
              <a:defRPr sz="1200"/>
            </a:lvl1pPr>
            <a:lvl2pPr indent="-228600" lvl="1" marL="914400" algn="l">
              <a:lnSpc>
                <a:spcPct val="90000"/>
              </a:lnSpc>
              <a:spcBef>
                <a:spcPts val="375"/>
              </a:spcBef>
              <a:spcAft>
                <a:spcPts val="0"/>
              </a:spcAft>
              <a:buClr>
                <a:schemeClr val="dk1"/>
              </a:buClr>
              <a:buSzPts val="1400"/>
              <a:buNone/>
              <a:defRPr sz="1050"/>
            </a:lvl2pPr>
            <a:lvl3pPr indent="-228600" lvl="2" marL="1371600" algn="l">
              <a:lnSpc>
                <a:spcPct val="90000"/>
              </a:lnSpc>
              <a:spcBef>
                <a:spcPts val="375"/>
              </a:spcBef>
              <a:spcAft>
                <a:spcPts val="0"/>
              </a:spcAft>
              <a:buClr>
                <a:schemeClr val="dk1"/>
              </a:buClr>
              <a:buSzPts val="1200"/>
              <a:buNone/>
              <a:defRPr sz="900"/>
            </a:lvl3pPr>
            <a:lvl4pPr indent="-228600" lvl="3" marL="1828800" algn="l">
              <a:lnSpc>
                <a:spcPct val="90000"/>
              </a:lnSpc>
              <a:spcBef>
                <a:spcPts val="375"/>
              </a:spcBef>
              <a:spcAft>
                <a:spcPts val="0"/>
              </a:spcAft>
              <a:buClr>
                <a:schemeClr val="dk1"/>
              </a:buClr>
              <a:buSzPts val="1000"/>
              <a:buNone/>
              <a:defRPr sz="750"/>
            </a:lvl4pPr>
            <a:lvl5pPr indent="-228600" lvl="4" marL="2286000" algn="l">
              <a:lnSpc>
                <a:spcPct val="90000"/>
              </a:lnSpc>
              <a:spcBef>
                <a:spcPts val="375"/>
              </a:spcBef>
              <a:spcAft>
                <a:spcPts val="0"/>
              </a:spcAft>
              <a:buClr>
                <a:schemeClr val="dk1"/>
              </a:buClr>
              <a:buSzPts val="1000"/>
              <a:buNone/>
              <a:defRPr sz="750"/>
            </a:lvl5pPr>
            <a:lvl6pPr indent="-228600" lvl="5" marL="2743200" algn="l">
              <a:lnSpc>
                <a:spcPct val="90000"/>
              </a:lnSpc>
              <a:spcBef>
                <a:spcPts val="375"/>
              </a:spcBef>
              <a:spcAft>
                <a:spcPts val="0"/>
              </a:spcAft>
              <a:buClr>
                <a:schemeClr val="dk1"/>
              </a:buClr>
              <a:buSzPts val="1000"/>
              <a:buNone/>
              <a:defRPr sz="750"/>
            </a:lvl6pPr>
            <a:lvl7pPr indent="-228600" lvl="6" marL="3200400" algn="l">
              <a:lnSpc>
                <a:spcPct val="90000"/>
              </a:lnSpc>
              <a:spcBef>
                <a:spcPts val="375"/>
              </a:spcBef>
              <a:spcAft>
                <a:spcPts val="0"/>
              </a:spcAft>
              <a:buClr>
                <a:schemeClr val="dk1"/>
              </a:buClr>
              <a:buSzPts val="1000"/>
              <a:buNone/>
              <a:defRPr sz="750"/>
            </a:lvl7pPr>
            <a:lvl8pPr indent="-228600" lvl="7" marL="3657600" algn="l">
              <a:lnSpc>
                <a:spcPct val="90000"/>
              </a:lnSpc>
              <a:spcBef>
                <a:spcPts val="375"/>
              </a:spcBef>
              <a:spcAft>
                <a:spcPts val="0"/>
              </a:spcAft>
              <a:buClr>
                <a:schemeClr val="dk1"/>
              </a:buClr>
              <a:buSzPts val="1000"/>
              <a:buNone/>
              <a:defRPr sz="750"/>
            </a:lvl8pPr>
            <a:lvl9pPr indent="-228600" lvl="8" marL="4114800" algn="l">
              <a:lnSpc>
                <a:spcPct val="90000"/>
              </a:lnSpc>
              <a:spcBef>
                <a:spcPts val="375"/>
              </a:spcBef>
              <a:spcAft>
                <a:spcPts val="0"/>
              </a:spcAft>
              <a:buClr>
                <a:schemeClr val="dk1"/>
              </a:buClr>
              <a:buSzPts val="1000"/>
              <a:buNone/>
              <a:defRPr sz="750"/>
            </a:lvl9pPr>
          </a:lstStyle>
          <a:p/>
        </p:txBody>
      </p:sp>
      <p:sp>
        <p:nvSpPr>
          <p:cNvPr id="141" name="Google Shape;141;p33"/>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42" name="Google Shape;142;p33"/>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43" name="Google Shape;143;p33"/>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1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b="0" i="0">
                <a:latin typeface="Calibri"/>
                <a:ea typeface="Calibri"/>
                <a:cs typeface="Calibri"/>
                <a:sym typeface="Calibri"/>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8" name="Google Shape;18;p1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b="0" i="0">
                <a:latin typeface="Calibri"/>
                <a:ea typeface="Calibri"/>
                <a:cs typeface="Calibri"/>
                <a:sym typeface="Calibri"/>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9" name="Google Shape;19;p1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
              <a:t>‹#›</a:t>
            </a:fld>
            <a:endParaRPr/>
          </a:p>
        </p:txBody>
      </p:sp>
      <p:sp>
        <p:nvSpPr>
          <p:cNvPr id="20" name="Google Shape;20;p17"/>
          <p:cNvSpPr/>
          <p:nvPr/>
        </p:nvSpPr>
        <p:spPr>
          <a:xfrm>
            <a:off x="0" y="4713889"/>
            <a:ext cx="9144000" cy="429611"/>
          </a:xfrm>
          <a:prstGeom prst="rect">
            <a:avLst/>
          </a:prstGeom>
          <a:solidFill>
            <a:srgbClr val="10AD9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21" name="Google Shape;21;p17"/>
          <p:cNvSpPr txBox="1"/>
          <p:nvPr/>
        </p:nvSpPr>
        <p:spPr>
          <a:xfrm>
            <a:off x="285750" y="4772884"/>
            <a:ext cx="6861218" cy="33483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788"/>
              <a:buFont typeface="Arial"/>
              <a:buNone/>
            </a:pPr>
            <a:r>
              <a:rPr b="0" i="0" lang="it" sz="788" u="none" cap="none" strike="noStrike">
                <a:solidFill>
                  <a:schemeClr val="lt1"/>
                </a:solidFill>
                <a:latin typeface="Calibri"/>
                <a:ea typeface="Calibri"/>
                <a:cs typeface="Calibri"/>
                <a:sym typeface="Calibri"/>
              </a:rPr>
              <a:t>The BRIGHTER FUTURE project has been funded with support from the European Commission. This material reflects the views only of the authors, </a:t>
            </a:r>
            <a:br>
              <a:rPr b="0" i="0" lang="it" sz="788" u="none" cap="none" strike="noStrike">
                <a:solidFill>
                  <a:schemeClr val="lt1"/>
                </a:solidFill>
                <a:latin typeface="Calibri"/>
                <a:ea typeface="Calibri"/>
                <a:cs typeface="Calibri"/>
                <a:sym typeface="Calibri"/>
              </a:rPr>
            </a:br>
            <a:r>
              <a:rPr b="0" i="0" lang="it" sz="788" u="none" cap="none" strike="noStrike">
                <a:solidFill>
                  <a:schemeClr val="lt1"/>
                </a:solidFill>
                <a:latin typeface="Calibri"/>
                <a:ea typeface="Calibri"/>
                <a:cs typeface="Calibri"/>
                <a:sym typeface="Calibri"/>
              </a:rPr>
              <a:t>and the Commission cannot be held responsible for any use which may be made of the information contained therein.</a:t>
            </a:r>
            <a:endParaRPr b="0" i="0" sz="1400" u="none" cap="none" strike="noStrike">
              <a:solidFill>
                <a:srgbClr val="000000"/>
              </a:solidFill>
              <a:latin typeface="Arial"/>
              <a:ea typeface="Arial"/>
              <a:cs typeface="Arial"/>
              <a:sym typeface="Arial"/>
            </a:endParaRPr>
          </a:p>
        </p:txBody>
      </p:sp>
      <p:pic>
        <p:nvPicPr>
          <p:cNvPr descr="Texto&#10;&#10;Descripción generada automáticamente con confianza media" id="22" name="Google Shape;22;p17"/>
          <p:cNvPicPr preferRelativeResize="0"/>
          <p:nvPr/>
        </p:nvPicPr>
        <p:blipFill rotWithShape="1">
          <a:blip r:embed="rId2">
            <a:alphaModFix/>
          </a:blip>
          <a:srcRect b="0" l="0" r="0" t="0"/>
          <a:stretch/>
        </p:blipFill>
        <p:spPr>
          <a:xfrm>
            <a:off x="7580682" y="4765685"/>
            <a:ext cx="1437589" cy="318695"/>
          </a:xfrm>
          <a:prstGeom prst="rect">
            <a:avLst/>
          </a:prstGeom>
          <a:noFill/>
          <a:ln>
            <a:noFill/>
          </a:ln>
        </p:spPr>
      </p:pic>
      <p:pic>
        <p:nvPicPr>
          <p:cNvPr id="23" name="Google Shape;23;p17"/>
          <p:cNvPicPr preferRelativeResize="0"/>
          <p:nvPr/>
        </p:nvPicPr>
        <p:blipFill rotWithShape="1">
          <a:blip r:embed="rId3">
            <a:alphaModFix/>
          </a:blip>
          <a:srcRect b="0" l="0" r="0" t="0"/>
          <a:stretch/>
        </p:blipFill>
        <p:spPr>
          <a:xfrm>
            <a:off x="0" y="0"/>
            <a:ext cx="9144000" cy="257174"/>
          </a:xfrm>
          <a:prstGeom prst="rect">
            <a:avLst/>
          </a:prstGeom>
          <a:noFill/>
          <a:ln>
            <a:noFill/>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e testo verticale" type="vertTx">
  <p:cSld name="VERTICAL_TEXT">
    <p:spTree>
      <p:nvGrpSpPr>
        <p:cNvPr id="144" name="Shape 144"/>
        <p:cNvGrpSpPr/>
        <p:nvPr/>
      </p:nvGrpSpPr>
      <p:grpSpPr>
        <a:xfrm>
          <a:off x="0" y="0"/>
          <a:ext cx="0" cy="0"/>
          <a:chOff x="0" y="0"/>
          <a:chExt cx="0" cy="0"/>
        </a:xfrm>
      </p:grpSpPr>
      <p:sp>
        <p:nvSpPr>
          <p:cNvPr id="145" name="Google Shape;145;p34"/>
          <p:cNvSpPr txBox="1"/>
          <p:nvPr>
            <p:ph type="title"/>
          </p:nvPr>
        </p:nvSpPr>
        <p:spPr>
          <a:xfrm>
            <a:off x="628650" y="273844"/>
            <a:ext cx="7886700" cy="99417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6" name="Google Shape;146;p34"/>
          <p:cNvSpPr txBox="1"/>
          <p:nvPr>
            <p:ph idx="1" type="body"/>
          </p:nvPr>
        </p:nvSpPr>
        <p:spPr>
          <a:xfrm rot="5400000">
            <a:off x="2940248" y="-942380"/>
            <a:ext cx="3263504" cy="78867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47" name="Google Shape;147;p34"/>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48" name="Google Shape;148;p34"/>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49" name="Google Shape;149;p34"/>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olo e testo verticale" type="vertTitleAndTx">
  <p:cSld name="VERTICAL_TITLE_AND_VERTICAL_TEXT">
    <p:spTree>
      <p:nvGrpSpPr>
        <p:cNvPr id="150" name="Shape 150"/>
        <p:cNvGrpSpPr/>
        <p:nvPr/>
      </p:nvGrpSpPr>
      <p:grpSpPr>
        <a:xfrm>
          <a:off x="0" y="0"/>
          <a:ext cx="0" cy="0"/>
          <a:chOff x="0" y="0"/>
          <a:chExt cx="0" cy="0"/>
        </a:xfrm>
      </p:grpSpPr>
      <p:sp>
        <p:nvSpPr>
          <p:cNvPr id="151" name="Google Shape;151;p35"/>
          <p:cNvSpPr txBox="1"/>
          <p:nvPr>
            <p:ph type="title"/>
          </p:nvPr>
        </p:nvSpPr>
        <p:spPr>
          <a:xfrm rot="5400000">
            <a:off x="5350073" y="1467446"/>
            <a:ext cx="4358879" cy="197167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2" name="Google Shape;152;p35"/>
          <p:cNvSpPr txBox="1"/>
          <p:nvPr>
            <p:ph idx="1" type="body"/>
          </p:nvPr>
        </p:nvSpPr>
        <p:spPr>
          <a:xfrm rot="5400000">
            <a:off x="1349573" y="-447080"/>
            <a:ext cx="4358879" cy="580072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53" name="Google Shape;153;p35"/>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54" name="Google Shape;154;p35"/>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55" name="Google Shape;155;p35"/>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4" name="Shape 24"/>
        <p:cNvGrpSpPr/>
        <p:nvPr/>
      </p:nvGrpSpPr>
      <p:grpSpPr>
        <a:xfrm>
          <a:off x="0" y="0"/>
          <a:ext cx="0" cy="0"/>
          <a:chOff x="0" y="0"/>
          <a:chExt cx="0" cy="0"/>
        </a:xfrm>
      </p:grpSpPr>
      <p:sp>
        <p:nvSpPr>
          <p:cNvPr id="25" name="Google Shape;25;p18"/>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b="0" i="0" sz="3600">
                <a:latin typeface="Calibri"/>
                <a:ea typeface="Calibri"/>
                <a:cs typeface="Calibri"/>
                <a:sym typeface="Calibri"/>
              </a:defRPr>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26" name="Google Shape;26;p1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
              <a:t>‹#›</a:t>
            </a:fld>
            <a:endParaRPr/>
          </a:p>
        </p:txBody>
      </p:sp>
      <p:sp>
        <p:nvSpPr>
          <p:cNvPr id="27" name="Google Shape;27;p18"/>
          <p:cNvSpPr/>
          <p:nvPr/>
        </p:nvSpPr>
        <p:spPr>
          <a:xfrm>
            <a:off x="0" y="4713889"/>
            <a:ext cx="9144000" cy="429611"/>
          </a:xfrm>
          <a:prstGeom prst="rect">
            <a:avLst/>
          </a:prstGeom>
          <a:solidFill>
            <a:srgbClr val="10AD9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28" name="Google Shape;28;p18"/>
          <p:cNvSpPr txBox="1"/>
          <p:nvPr/>
        </p:nvSpPr>
        <p:spPr>
          <a:xfrm>
            <a:off x="285750" y="4772884"/>
            <a:ext cx="6861218" cy="33483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788"/>
              <a:buFont typeface="Arial"/>
              <a:buNone/>
            </a:pPr>
            <a:r>
              <a:rPr b="0" i="0" lang="it" sz="788" u="none" cap="none" strike="noStrike">
                <a:solidFill>
                  <a:schemeClr val="lt1"/>
                </a:solidFill>
                <a:latin typeface="Calibri"/>
                <a:ea typeface="Calibri"/>
                <a:cs typeface="Calibri"/>
                <a:sym typeface="Calibri"/>
              </a:rPr>
              <a:t>The BRIGHTER FUTURE project has been funded with support from the European Commission. This material reflects the views only of the authors, </a:t>
            </a:r>
            <a:br>
              <a:rPr b="0" i="0" lang="it" sz="788" u="none" cap="none" strike="noStrike">
                <a:solidFill>
                  <a:schemeClr val="lt1"/>
                </a:solidFill>
                <a:latin typeface="Calibri"/>
                <a:ea typeface="Calibri"/>
                <a:cs typeface="Calibri"/>
                <a:sym typeface="Calibri"/>
              </a:rPr>
            </a:br>
            <a:r>
              <a:rPr b="0" i="0" lang="it" sz="788" u="none" cap="none" strike="noStrike">
                <a:solidFill>
                  <a:schemeClr val="lt1"/>
                </a:solidFill>
                <a:latin typeface="Calibri"/>
                <a:ea typeface="Calibri"/>
                <a:cs typeface="Calibri"/>
                <a:sym typeface="Calibri"/>
              </a:rPr>
              <a:t>and the Commission cannot be held responsible for any use which may be made of the information contained therein.</a:t>
            </a:r>
            <a:endParaRPr b="0" i="0" sz="1400" u="none" cap="none" strike="noStrike">
              <a:solidFill>
                <a:srgbClr val="000000"/>
              </a:solidFill>
              <a:latin typeface="Arial"/>
              <a:ea typeface="Arial"/>
              <a:cs typeface="Arial"/>
              <a:sym typeface="Arial"/>
            </a:endParaRPr>
          </a:p>
        </p:txBody>
      </p:sp>
      <p:pic>
        <p:nvPicPr>
          <p:cNvPr descr="Texto&#10;&#10;Descripción generada automáticamente con confianza media" id="29" name="Google Shape;29;p18"/>
          <p:cNvPicPr preferRelativeResize="0"/>
          <p:nvPr/>
        </p:nvPicPr>
        <p:blipFill rotWithShape="1">
          <a:blip r:embed="rId2">
            <a:alphaModFix/>
          </a:blip>
          <a:srcRect b="0" l="0" r="0" t="0"/>
          <a:stretch/>
        </p:blipFill>
        <p:spPr>
          <a:xfrm>
            <a:off x="7580682" y="4765685"/>
            <a:ext cx="1437589" cy="318695"/>
          </a:xfrm>
          <a:prstGeom prst="rect">
            <a:avLst/>
          </a:prstGeom>
          <a:noFill/>
          <a:ln>
            <a:noFill/>
          </a:ln>
        </p:spPr>
      </p:pic>
      <p:pic>
        <p:nvPicPr>
          <p:cNvPr id="30" name="Google Shape;30;p18"/>
          <p:cNvPicPr preferRelativeResize="0"/>
          <p:nvPr/>
        </p:nvPicPr>
        <p:blipFill rotWithShape="1">
          <a:blip r:embed="rId3">
            <a:alphaModFix/>
          </a:blip>
          <a:srcRect b="0" l="0" r="0" t="0"/>
          <a:stretch/>
        </p:blipFill>
        <p:spPr>
          <a:xfrm>
            <a:off x="0" y="0"/>
            <a:ext cx="9144000" cy="257174"/>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1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b="0" i="0">
                <a:latin typeface="Calibri"/>
                <a:ea typeface="Calibri"/>
                <a:cs typeface="Calibri"/>
                <a:sym typeface="Calibri"/>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33" name="Google Shape;33;p1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
              <a:t>‹#›</a:t>
            </a:fld>
            <a:endParaRPr/>
          </a:p>
        </p:txBody>
      </p:sp>
      <p:sp>
        <p:nvSpPr>
          <p:cNvPr id="34" name="Google Shape;34;p19"/>
          <p:cNvSpPr/>
          <p:nvPr/>
        </p:nvSpPr>
        <p:spPr>
          <a:xfrm>
            <a:off x="0" y="4713889"/>
            <a:ext cx="9144000" cy="429611"/>
          </a:xfrm>
          <a:prstGeom prst="rect">
            <a:avLst/>
          </a:prstGeom>
          <a:solidFill>
            <a:srgbClr val="10AD9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35" name="Google Shape;35;p19"/>
          <p:cNvSpPr txBox="1"/>
          <p:nvPr/>
        </p:nvSpPr>
        <p:spPr>
          <a:xfrm>
            <a:off x="285750" y="4772884"/>
            <a:ext cx="6861218" cy="33483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788"/>
              <a:buFont typeface="Arial"/>
              <a:buNone/>
            </a:pPr>
            <a:r>
              <a:rPr b="0" i="0" lang="it" sz="788" u="none" cap="none" strike="noStrike">
                <a:solidFill>
                  <a:schemeClr val="lt1"/>
                </a:solidFill>
                <a:latin typeface="Calibri"/>
                <a:ea typeface="Calibri"/>
                <a:cs typeface="Calibri"/>
                <a:sym typeface="Calibri"/>
              </a:rPr>
              <a:t>The BRIGHTER FUTURE project has been funded with support from the European Commission. This material reflects the views only of the authors, </a:t>
            </a:r>
            <a:br>
              <a:rPr b="0" i="0" lang="it" sz="788" u="none" cap="none" strike="noStrike">
                <a:solidFill>
                  <a:schemeClr val="lt1"/>
                </a:solidFill>
                <a:latin typeface="Calibri"/>
                <a:ea typeface="Calibri"/>
                <a:cs typeface="Calibri"/>
                <a:sym typeface="Calibri"/>
              </a:rPr>
            </a:br>
            <a:r>
              <a:rPr b="0" i="0" lang="it" sz="788" u="none" cap="none" strike="noStrike">
                <a:solidFill>
                  <a:schemeClr val="lt1"/>
                </a:solidFill>
                <a:latin typeface="Calibri"/>
                <a:ea typeface="Calibri"/>
                <a:cs typeface="Calibri"/>
                <a:sym typeface="Calibri"/>
              </a:rPr>
              <a:t>and the Commission cannot be held responsible for any use which may be made of the information contained therein.</a:t>
            </a:r>
            <a:endParaRPr b="0" i="0" sz="1400" u="none" cap="none" strike="noStrike">
              <a:solidFill>
                <a:srgbClr val="000000"/>
              </a:solidFill>
              <a:latin typeface="Arial"/>
              <a:ea typeface="Arial"/>
              <a:cs typeface="Arial"/>
              <a:sym typeface="Arial"/>
            </a:endParaRPr>
          </a:p>
        </p:txBody>
      </p:sp>
      <p:pic>
        <p:nvPicPr>
          <p:cNvPr descr="Texto&#10;&#10;Descripción generada automáticamente con confianza media" id="36" name="Google Shape;36;p19"/>
          <p:cNvPicPr preferRelativeResize="0"/>
          <p:nvPr/>
        </p:nvPicPr>
        <p:blipFill rotWithShape="1">
          <a:blip r:embed="rId2">
            <a:alphaModFix/>
          </a:blip>
          <a:srcRect b="0" l="0" r="0" t="0"/>
          <a:stretch/>
        </p:blipFill>
        <p:spPr>
          <a:xfrm>
            <a:off x="7580682" y="4765685"/>
            <a:ext cx="1437589" cy="318695"/>
          </a:xfrm>
          <a:prstGeom prst="rect">
            <a:avLst/>
          </a:prstGeom>
          <a:noFill/>
          <a:ln>
            <a:noFill/>
          </a:ln>
        </p:spPr>
      </p:pic>
      <p:pic>
        <p:nvPicPr>
          <p:cNvPr id="37" name="Google Shape;37;p19"/>
          <p:cNvPicPr preferRelativeResize="0"/>
          <p:nvPr/>
        </p:nvPicPr>
        <p:blipFill rotWithShape="1">
          <a:blip r:embed="rId3">
            <a:alphaModFix/>
          </a:blip>
          <a:srcRect b="0" l="0" r="0" t="0"/>
          <a:stretch/>
        </p:blipFill>
        <p:spPr>
          <a:xfrm>
            <a:off x="0" y="0"/>
            <a:ext cx="9144000" cy="257174"/>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8" name="Shape 38"/>
        <p:cNvGrpSpPr/>
        <p:nvPr/>
      </p:nvGrpSpPr>
      <p:grpSpPr>
        <a:xfrm>
          <a:off x="0" y="0"/>
          <a:ext cx="0" cy="0"/>
          <a:chOff x="0" y="0"/>
          <a:chExt cx="0" cy="0"/>
        </a:xfrm>
      </p:grpSpPr>
      <p:sp>
        <p:nvSpPr>
          <p:cNvPr id="39" name="Google Shape;39;p20"/>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b="0" i="0" sz="2400">
                <a:latin typeface="Calibri"/>
                <a:ea typeface="Calibri"/>
                <a:cs typeface="Calibri"/>
                <a:sym typeface="Calibri"/>
              </a:defRPr>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40" name="Google Shape;40;p20"/>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b="0" i="0" sz="1200">
                <a:latin typeface="Calibri"/>
                <a:ea typeface="Calibri"/>
                <a:cs typeface="Calibri"/>
                <a:sym typeface="Calibri"/>
              </a:defRPr>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41" name="Google Shape;41;p2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
              <a:t>‹#›</a:t>
            </a:fld>
            <a:endParaRPr/>
          </a:p>
        </p:txBody>
      </p:sp>
      <p:sp>
        <p:nvSpPr>
          <p:cNvPr id="42" name="Google Shape;42;p20"/>
          <p:cNvSpPr/>
          <p:nvPr/>
        </p:nvSpPr>
        <p:spPr>
          <a:xfrm>
            <a:off x="0" y="4713889"/>
            <a:ext cx="9144000" cy="429611"/>
          </a:xfrm>
          <a:prstGeom prst="rect">
            <a:avLst/>
          </a:prstGeom>
          <a:solidFill>
            <a:srgbClr val="10AD9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43" name="Google Shape;43;p20"/>
          <p:cNvSpPr txBox="1"/>
          <p:nvPr/>
        </p:nvSpPr>
        <p:spPr>
          <a:xfrm>
            <a:off x="285750" y="4772884"/>
            <a:ext cx="6861218" cy="33483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788"/>
              <a:buFont typeface="Arial"/>
              <a:buNone/>
            </a:pPr>
            <a:r>
              <a:rPr b="0" i="0" lang="it" sz="788" u="none" cap="none" strike="noStrike">
                <a:solidFill>
                  <a:schemeClr val="lt1"/>
                </a:solidFill>
                <a:latin typeface="Calibri"/>
                <a:ea typeface="Calibri"/>
                <a:cs typeface="Calibri"/>
                <a:sym typeface="Calibri"/>
              </a:rPr>
              <a:t>The BRIGHTER FUTURE project has been funded with support from the European Commission. This material reflects the views only of the authors, </a:t>
            </a:r>
            <a:br>
              <a:rPr b="0" i="0" lang="it" sz="788" u="none" cap="none" strike="noStrike">
                <a:solidFill>
                  <a:schemeClr val="lt1"/>
                </a:solidFill>
                <a:latin typeface="Calibri"/>
                <a:ea typeface="Calibri"/>
                <a:cs typeface="Calibri"/>
                <a:sym typeface="Calibri"/>
              </a:rPr>
            </a:br>
            <a:r>
              <a:rPr b="0" i="0" lang="it" sz="788" u="none" cap="none" strike="noStrike">
                <a:solidFill>
                  <a:schemeClr val="lt1"/>
                </a:solidFill>
                <a:latin typeface="Calibri"/>
                <a:ea typeface="Calibri"/>
                <a:cs typeface="Calibri"/>
                <a:sym typeface="Calibri"/>
              </a:rPr>
              <a:t>and the Commission cannot be held responsible for any use which may be made of the information contained therein.</a:t>
            </a:r>
            <a:endParaRPr b="0" i="0" sz="1400" u="none" cap="none" strike="noStrike">
              <a:solidFill>
                <a:srgbClr val="000000"/>
              </a:solidFill>
              <a:latin typeface="Arial"/>
              <a:ea typeface="Arial"/>
              <a:cs typeface="Arial"/>
              <a:sym typeface="Arial"/>
            </a:endParaRPr>
          </a:p>
        </p:txBody>
      </p:sp>
      <p:pic>
        <p:nvPicPr>
          <p:cNvPr descr="Texto&#10;&#10;Descripción generada automáticamente con confianza media" id="44" name="Google Shape;44;p20"/>
          <p:cNvPicPr preferRelativeResize="0"/>
          <p:nvPr/>
        </p:nvPicPr>
        <p:blipFill rotWithShape="1">
          <a:blip r:embed="rId2">
            <a:alphaModFix/>
          </a:blip>
          <a:srcRect b="0" l="0" r="0" t="0"/>
          <a:stretch/>
        </p:blipFill>
        <p:spPr>
          <a:xfrm>
            <a:off x="7580682" y="4765685"/>
            <a:ext cx="1437589" cy="318695"/>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5" name="Shape 45"/>
        <p:cNvGrpSpPr/>
        <p:nvPr/>
      </p:nvGrpSpPr>
      <p:grpSpPr>
        <a:xfrm>
          <a:off x="0" y="0"/>
          <a:ext cx="0" cy="0"/>
          <a:chOff x="0" y="0"/>
          <a:chExt cx="0" cy="0"/>
        </a:xfrm>
      </p:grpSpPr>
      <p:sp>
        <p:nvSpPr>
          <p:cNvPr id="46" name="Google Shape;46;p21"/>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b="0" i="0" sz="4800">
                <a:latin typeface="Calibri"/>
                <a:ea typeface="Calibri"/>
                <a:cs typeface="Calibri"/>
                <a:sym typeface="Calibri"/>
              </a:defRPr>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47" name="Google Shape;47;p2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
              <a:t>‹#›</a:t>
            </a:fld>
            <a:endParaRPr/>
          </a:p>
        </p:txBody>
      </p:sp>
      <p:sp>
        <p:nvSpPr>
          <p:cNvPr id="48" name="Google Shape;48;p21"/>
          <p:cNvSpPr/>
          <p:nvPr/>
        </p:nvSpPr>
        <p:spPr>
          <a:xfrm>
            <a:off x="0" y="4713889"/>
            <a:ext cx="9144000" cy="429611"/>
          </a:xfrm>
          <a:prstGeom prst="rect">
            <a:avLst/>
          </a:prstGeom>
          <a:solidFill>
            <a:srgbClr val="10AD9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49" name="Google Shape;49;p21"/>
          <p:cNvSpPr txBox="1"/>
          <p:nvPr/>
        </p:nvSpPr>
        <p:spPr>
          <a:xfrm>
            <a:off x="285750" y="4772884"/>
            <a:ext cx="6861218" cy="33483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788"/>
              <a:buFont typeface="Arial"/>
              <a:buNone/>
            </a:pPr>
            <a:r>
              <a:rPr b="0" i="0" lang="it" sz="788" u="none" cap="none" strike="noStrike">
                <a:solidFill>
                  <a:schemeClr val="lt1"/>
                </a:solidFill>
                <a:latin typeface="Calibri"/>
                <a:ea typeface="Calibri"/>
                <a:cs typeface="Calibri"/>
                <a:sym typeface="Calibri"/>
              </a:rPr>
              <a:t>The BRIGHTER FUTURE project has been funded with support from the European Commission. This material reflects the views only of the authors, </a:t>
            </a:r>
            <a:br>
              <a:rPr b="0" i="0" lang="it" sz="788" u="none" cap="none" strike="noStrike">
                <a:solidFill>
                  <a:schemeClr val="lt1"/>
                </a:solidFill>
                <a:latin typeface="Calibri"/>
                <a:ea typeface="Calibri"/>
                <a:cs typeface="Calibri"/>
                <a:sym typeface="Calibri"/>
              </a:rPr>
            </a:br>
            <a:r>
              <a:rPr b="0" i="0" lang="it" sz="788" u="none" cap="none" strike="noStrike">
                <a:solidFill>
                  <a:schemeClr val="lt1"/>
                </a:solidFill>
                <a:latin typeface="Calibri"/>
                <a:ea typeface="Calibri"/>
                <a:cs typeface="Calibri"/>
                <a:sym typeface="Calibri"/>
              </a:rPr>
              <a:t>and the Commission cannot be held responsible for any use which may be made of the information contained therein.</a:t>
            </a:r>
            <a:endParaRPr b="0" i="0" sz="1400" u="none" cap="none" strike="noStrike">
              <a:solidFill>
                <a:srgbClr val="000000"/>
              </a:solidFill>
              <a:latin typeface="Arial"/>
              <a:ea typeface="Arial"/>
              <a:cs typeface="Arial"/>
              <a:sym typeface="Arial"/>
            </a:endParaRPr>
          </a:p>
        </p:txBody>
      </p:sp>
      <p:pic>
        <p:nvPicPr>
          <p:cNvPr descr="Texto&#10;&#10;Descripción generada automáticamente con confianza media" id="50" name="Google Shape;50;p21"/>
          <p:cNvPicPr preferRelativeResize="0"/>
          <p:nvPr/>
        </p:nvPicPr>
        <p:blipFill rotWithShape="1">
          <a:blip r:embed="rId2">
            <a:alphaModFix/>
          </a:blip>
          <a:srcRect b="0" l="0" r="0" t="0"/>
          <a:stretch/>
        </p:blipFill>
        <p:spPr>
          <a:xfrm>
            <a:off x="7580682" y="4765685"/>
            <a:ext cx="1437589" cy="318695"/>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51" name="Shape 51"/>
        <p:cNvGrpSpPr/>
        <p:nvPr/>
      </p:nvGrpSpPr>
      <p:grpSpPr>
        <a:xfrm>
          <a:off x="0" y="0"/>
          <a:ext cx="0" cy="0"/>
          <a:chOff x="0" y="0"/>
          <a:chExt cx="0" cy="0"/>
        </a:xfrm>
      </p:grpSpPr>
      <p:sp>
        <p:nvSpPr>
          <p:cNvPr id="52" name="Google Shape;52;p22"/>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p:txBody>
      </p:sp>
      <p:sp>
        <p:nvSpPr>
          <p:cNvPr id="53" name="Google Shape;53;p22"/>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b="0" i="0" sz="4200">
                <a:latin typeface="Calibri"/>
                <a:ea typeface="Calibri"/>
                <a:cs typeface="Calibri"/>
                <a:sym typeface="Calibri"/>
              </a:defRPr>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54" name="Google Shape;54;p22"/>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b="0" i="0" sz="2100">
                <a:latin typeface="Calibri"/>
                <a:ea typeface="Calibri"/>
                <a:cs typeface="Calibri"/>
                <a:sym typeface="Calibri"/>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5" name="Google Shape;55;p22"/>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b="0" i="0">
                <a:latin typeface="Calibri"/>
                <a:ea typeface="Calibri"/>
                <a:cs typeface="Calibri"/>
                <a:sym typeface="Calibri"/>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56" name="Google Shape;56;p2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7" name="Shape 57"/>
        <p:cNvGrpSpPr/>
        <p:nvPr/>
      </p:nvGrpSpPr>
      <p:grpSpPr>
        <a:xfrm>
          <a:off x="0" y="0"/>
          <a:ext cx="0" cy="0"/>
          <a:chOff x="0" y="0"/>
          <a:chExt cx="0" cy="0"/>
        </a:xfrm>
      </p:grpSpPr>
      <p:sp>
        <p:nvSpPr>
          <p:cNvPr id="58" name="Google Shape;58;p23"/>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b="0" i="0">
                <a:latin typeface="Calibri"/>
                <a:ea typeface="Calibri"/>
                <a:cs typeface="Calibri"/>
                <a:sym typeface="Calibri"/>
              </a:defRPr>
            </a:lvl1pPr>
          </a:lstStyle>
          <a:p/>
        </p:txBody>
      </p:sp>
      <p:sp>
        <p:nvSpPr>
          <p:cNvPr id="59" name="Google Shape;59;p2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60" name="Shape 60"/>
        <p:cNvGrpSpPr/>
        <p:nvPr/>
      </p:nvGrpSpPr>
      <p:grpSpPr>
        <a:xfrm>
          <a:off x="0" y="0"/>
          <a:ext cx="0" cy="0"/>
          <a:chOff x="0" y="0"/>
          <a:chExt cx="0" cy="0"/>
        </a:xfrm>
      </p:grpSpPr>
      <p:sp>
        <p:nvSpPr>
          <p:cNvPr id="61" name="Google Shape;61;p24"/>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b="0" i="0" sz="12000">
                <a:latin typeface="Calibri"/>
                <a:ea typeface="Calibri"/>
                <a:cs typeface="Calibri"/>
                <a:sym typeface="Calibri"/>
              </a:defRPr>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62" name="Google Shape;62;p24"/>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b="0" i="0">
                <a:latin typeface="Calibri"/>
                <a:ea typeface="Calibri"/>
                <a:cs typeface="Calibri"/>
                <a:sym typeface="Calibri"/>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63" name="Google Shape;63;p2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theme" Target="../theme/theme1.xml"/><Relationship Id="rId10" Type="http://schemas.openxmlformats.org/officeDocument/2006/relationships/slideLayout" Target="../slideLayouts/slideLayout9.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9.xml"/><Relationship Id="rId10" Type="http://schemas.openxmlformats.org/officeDocument/2006/relationships/slideLayout" Target="../slideLayouts/slideLayout18.xml"/><Relationship Id="rId13" Type="http://schemas.openxmlformats.org/officeDocument/2006/relationships/slideLayout" Target="../slideLayouts/slideLayout21.xml"/><Relationship Id="rId12" Type="http://schemas.openxmlformats.org/officeDocument/2006/relationships/slideLayout" Target="../slideLayouts/slideLayout20.xml"/><Relationship Id="rId1" Type="http://schemas.openxmlformats.org/officeDocument/2006/relationships/image" Target="../media/image4.png"/><Relationship Id="rId2" Type="http://schemas.openxmlformats.org/officeDocument/2006/relationships/slideLayout" Target="../slideLayouts/slideLayout10.xml"/><Relationship Id="rId3" Type="http://schemas.openxmlformats.org/officeDocument/2006/relationships/slideLayout" Target="../slideLayouts/slideLayout11.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theme" Target="../theme/theme2.xml"/><Relationship Id="rId5" Type="http://schemas.openxmlformats.org/officeDocument/2006/relationships/slideLayout" Target="../slideLayouts/slideLayout13.xml"/><Relationship Id="rId6" Type="http://schemas.openxmlformats.org/officeDocument/2006/relationships/slideLayout" Target="../slideLayouts/slideLayout14.xml"/><Relationship Id="rId7" Type="http://schemas.openxmlformats.org/officeDocument/2006/relationships/slideLayout" Target="../slideLayouts/slideLayout15.xml"/><Relationship Id="rId8"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
              <a:t>‹#›</a:t>
            </a:fld>
            <a:endParaRPr/>
          </a:p>
        </p:txBody>
      </p:sp>
      <p:sp>
        <p:nvSpPr>
          <p:cNvPr id="9" name="Google Shape;9;p15"/>
          <p:cNvSpPr/>
          <p:nvPr/>
        </p:nvSpPr>
        <p:spPr>
          <a:xfrm>
            <a:off x="0" y="4713889"/>
            <a:ext cx="9144000" cy="429611"/>
          </a:xfrm>
          <a:prstGeom prst="rect">
            <a:avLst/>
          </a:prstGeom>
          <a:solidFill>
            <a:srgbClr val="10AD9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10" name="Google Shape;10;p15"/>
          <p:cNvSpPr txBox="1"/>
          <p:nvPr/>
        </p:nvSpPr>
        <p:spPr>
          <a:xfrm>
            <a:off x="285750" y="4772884"/>
            <a:ext cx="6861218" cy="33483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788"/>
              <a:buFont typeface="Arial"/>
              <a:buNone/>
            </a:pPr>
            <a:r>
              <a:rPr b="0" i="0" lang="it" sz="788" u="none" cap="none" strike="noStrike">
                <a:solidFill>
                  <a:schemeClr val="lt1"/>
                </a:solidFill>
                <a:latin typeface="Calibri"/>
                <a:ea typeface="Calibri"/>
                <a:cs typeface="Calibri"/>
                <a:sym typeface="Calibri"/>
              </a:rPr>
              <a:t>The BRIGHTER FUTURE project has been funded with support from the European Commission. This material reflects the views only of the authors, </a:t>
            </a:r>
            <a:br>
              <a:rPr b="0" i="0" lang="it" sz="788" u="none" cap="none" strike="noStrike">
                <a:solidFill>
                  <a:schemeClr val="lt1"/>
                </a:solidFill>
                <a:latin typeface="Calibri"/>
                <a:ea typeface="Calibri"/>
                <a:cs typeface="Calibri"/>
                <a:sym typeface="Calibri"/>
              </a:rPr>
            </a:br>
            <a:r>
              <a:rPr b="0" i="0" lang="it" sz="788" u="none" cap="none" strike="noStrike">
                <a:solidFill>
                  <a:schemeClr val="lt1"/>
                </a:solidFill>
                <a:latin typeface="Calibri"/>
                <a:ea typeface="Calibri"/>
                <a:cs typeface="Calibri"/>
                <a:sym typeface="Calibri"/>
              </a:rPr>
              <a:t>and the Commission cannot be held responsible for any use which may be made of the information contained therein.</a:t>
            </a:r>
            <a:endParaRPr b="0" i="0" sz="1400" u="none" cap="none" strike="noStrike">
              <a:solidFill>
                <a:srgbClr val="000000"/>
              </a:solidFill>
              <a:latin typeface="Arial"/>
              <a:ea typeface="Arial"/>
              <a:cs typeface="Arial"/>
              <a:sym typeface="Arial"/>
            </a:endParaRPr>
          </a:p>
        </p:txBody>
      </p:sp>
      <p:pic>
        <p:nvPicPr>
          <p:cNvPr descr="Texto&#10;&#10;Descripción generada automáticamente con confianza media" id="11" name="Google Shape;11;p15"/>
          <p:cNvPicPr preferRelativeResize="0"/>
          <p:nvPr/>
        </p:nvPicPr>
        <p:blipFill rotWithShape="1">
          <a:blip r:embed="rId1">
            <a:alphaModFix/>
          </a:blip>
          <a:srcRect b="0" l="0" r="0" t="0"/>
          <a:stretch/>
        </p:blipFill>
        <p:spPr>
          <a:xfrm>
            <a:off x="7580682" y="4765685"/>
            <a:ext cx="1437589" cy="31869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4" name="Shape 64"/>
        <p:cNvGrpSpPr/>
        <p:nvPr/>
      </p:nvGrpSpPr>
      <p:grpSpPr>
        <a:xfrm>
          <a:off x="0" y="0"/>
          <a:ext cx="0" cy="0"/>
          <a:chOff x="0" y="0"/>
          <a:chExt cx="0" cy="0"/>
        </a:xfrm>
      </p:grpSpPr>
      <p:sp>
        <p:nvSpPr>
          <p:cNvPr id="65" name="Google Shape;65;p6"/>
          <p:cNvSpPr txBox="1"/>
          <p:nvPr>
            <p:ph type="title"/>
          </p:nvPr>
        </p:nvSpPr>
        <p:spPr>
          <a:xfrm>
            <a:off x="628650" y="273844"/>
            <a:ext cx="7886700" cy="994172"/>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66" name="Google Shape;66;p6"/>
          <p:cNvSpPr txBox="1"/>
          <p:nvPr>
            <p:ph idx="1" type="body"/>
          </p:nvPr>
        </p:nvSpPr>
        <p:spPr>
          <a:xfrm>
            <a:off x="628650" y="1369219"/>
            <a:ext cx="7886700" cy="3263504"/>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67" name="Google Shape;67;p6"/>
          <p:cNvSpPr/>
          <p:nvPr/>
        </p:nvSpPr>
        <p:spPr>
          <a:xfrm>
            <a:off x="0" y="4713889"/>
            <a:ext cx="9144000" cy="429611"/>
          </a:xfrm>
          <a:prstGeom prst="rect">
            <a:avLst/>
          </a:prstGeom>
          <a:solidFill>
            <a:srgbClr val="10AD9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050" u="none" cap="none" strike="noStrike">
              <a:solidFill>
                <a:schemeClr val="lt1"/>
              </a:solidFill>
              <a:latin typeface="Arial"/>
              <a:ea typeface="Arial"/>
              <a:cs typeface="Arial"/>
              <a:sym typeface="Arial"/>
            </a:endParaRPr>
          </a:p>
        </p:txBody>
      </p:sp>
      <p:sp>
        <p:nvSpPr>
          <p:cNvPr id="68" name="Google Shape;68;p6"/>
          <p:cNvSpPr txBox="1"/>
          <p:nvPr/>
        </p:nvSpPr>
        <p:spPr>
          <a:xfrm>
            <a:off x="285750" y="4772884"/>
            <a:ext cx="6861218" cy="33483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it" sz="788" u="none" cap="none" strike="noStrike">
                <a:solidFill>
                  <a:schemeClr val="lt1"/>
                </a:solidFill>
                <a:latin typeface="Arial"/>
                <a:ea typeface="Arial"/>
                <a:cs typeface="Arial"/>
                <a:sym typeface="Arial"/>
              </a:rPr>
              <a:t>The BRIGHTER FUTURE project has been funded with support from the European Commission. This material reflects the views only of the authors, </a:t>
            </a:r>
            <a:br>
              <a:rPr b="0" i="0" lang="it" sz="788" u="none" cap="none" strike="noStrike">
                <a:solidFill>
                  <a:schemeClr val="lt1"/>
                </a:solidFill>
                <a:latin typeface="Arial"/>
                <a:ea typeface="Arial"/>
                <a:cs typeface="Arial"/>
                <a:sym typeface="Arial"/>
              </a:rPr>
            </a:br>
            <a:r>
              <a:rPr b="0" i="0" lang="it" sz="788" u="none" cap="none" strike="noStrike">
                <a:solidFill>
                  <a:schemeClr val="lt1"/>
                </a:solidFill>
                <a:latin typeface="Arial"/>
                <a:ea typeface="Arial"/>
                <a:cs typeface="Arial"/>
                <a:sym typeface="Arial"/>
              </a:rPr>
              <a:t>and the Commission cannot be held responsible for any use which may be made of the information contained therein.</a:t>
            </a:r>
            <a:endParaRPr/>
          </a:p>
        </p:txBody>
      </p:sp>
      <p:pic>
        <p:nvPicPr>
          <p:cNvPr descr="Texto&#10;&#10;Descripción generada automáticamente con confianza media" id="69" name="Google Shape;69;p6"/>
          <p:cNvPicPr preferRelativeResize="0"/>
          <p:nvPr/>
        </p:nvPicPr>
        <p:blipFill rotWithShape="1">
          <a:blip r:embed="rId1">
            <a:alphaModFix/>
          </a:blip>
          <a:srcRect b="0" l="0" r="0" t="0"/>
          <a:stretch/>
        </p:blipFill>
        <p:spPr>
          <a:xfrm>
            <a:off x="7580682" y="4765685"/>
            <a:ext cx="1437589" cy="31869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9.png"/><Relationship Id="rId4" Type="http://schemas.openxmlformats.org/officeDocument/2006/relationships/image" Target="../media/image8.jpg"/><Relationship Id="rId5"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1.xml"/><Relationship Id="rId3"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2.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comments" Target="../comments/commen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7.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comments" Target="../comments/commen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13"/>
          <p:cNvSpPr txBox="1"/>
          <p:nvPr>
            <p:ph idx="1" type="subTitle"/>
          </p:nvPr>
        </p:nvSpPr>
        <p:spPr>
          <a:xfrm>
            <a:off x="1172870" y="1944136"/>
            <a:ext cx="6858000" cy="1255229"/>
          </a:xfrm>
          <a:prstGeom prst="rect">
            <a:avLst/>
          </a:prstGeom>
          <a:noFill/>
          <a:ln>
            <a:noFill/>
          </a:ln>
        </p:spPr>
        <p:txBody>
          <a:bodyPr anchorCtr="0" anchor="t" bIns="91425" lIns="91425" spcFirstLastPara="1" rIns="91425" wrap="square" tIns="91425">
            <a:normAutofit/>
          </a:bodyPr>
          <a:lstStyle/>
          <a:p>
            <a:pPr indent="-342900" lvl="0" marL="457200" rtl="0" algn="ctr">
              <a:lnSpc>
                <a:spcPct val="100000"/>
              </a:lnSpc>
              <a:spcBef>
                <a:spcPts val="0"/>
              </a:spcBef>
              <a:spcAft>
                <a:spcPts val="0"/>
              </a:spcAft>
              <a:buSzPts val="2800"/>
              <a:buNone/>
            </a:pPr>
            <a:r>
              <a:rPr lang="it" sz="3600">
                <a:solidFill>
                  <a:schemeClr val="dk1"/>
                </a:solidFill>
              </a:rPr>
              <a:t>Jeugdzorg en de school</a:t>
            </a:r>
            <a:endParaRPr sz="3600">
              <a:solidFill>
                <a:schemeClr val="dk1"/>
              </a:solidFill>
              <a:latin typeface="Calibri"/>
              <a:ea typeface="Calibri"/>
              <a:cs typeface="Calibri"/>
              <a:sym typeface="Calibri"/>
            </a:endParaRPr>
          </a:p>
        </p:txBody>
      </p:sp>
      <p:pic>
        <p:nvPicPr>
          <p:cNvPr id="161" name="Google Shape;161;p13"/>
          <p:cNvPicPr preferRelativeResize="0"/>
          <p:nvPr/>
        </p:nvPicPr>
        <p:blipFill rotWithShape="1">
          <a:blip r:embed="rId3">
            <a:alphaModFix/>
          </a:blip>
          <a:srcRect b="0" l="0" r="0" t="0"/>
          <a:stretch/>
        </p:blipFill>
        <p:spPr>
          <a:xfrm>
            <a:off x="6417610" y="312096"/>
            <a:ext cx="2182415" cy="528274"/>
          </a:xfrm>
          <a:prstGeom prst="rect">
            <a:avLst/>
          </a:prstGeom>
          <a:solidFill>
            <a:schemeClr val="lt1"/>
          </a:solidFill>
          <a:ln>
            <a:noFill/>
          </a:ln>
        </p:spPr>
      </p:pic>
      <p:sp>
        <p:nvSpPr>
          <p:cNvPr id="162" name="Google Shape;162;p13"/>
          <p:cNvSpPr/>
          <p:nvPr/>
        </p:nvSpPr>
        <p:spPr>
          <a:xfrm>
            <a:off x="0" y="4713889"/>
            <a:ext cx="9144000" cy="429600"/>
          </a:xfrm>
          <a:prstGeom prst="rect">
            <a:avLst/>
          </a:prstGeom>
          <a:solidFill>
            <a:srgbClr val="10AD9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pic>
        <p:nvPicPr>
          <p:cNvPr descr="Imagen que contiene Interfaz de usuario gráfica&#10;&#10;Descripción generada automáticamente" id="163" name="Google Shape;163;p13"/>
          <p:cNvPicPr preferRelativeResize="0"/>
          <p:nvPr/>
        </p:nvPicPr>
        <p:blipFill rotWithShape="1">
          <a:blip r:embed="rId4">
            <a:alphaModFix/>
          </a:blip>
          <a:srcRect b="0" l="0" r="0" t="0"/>
          <a:stretch/>
        </p:blipFill>
        <p:spPr>
          <a:xfrm>
            <a:off x="664630" y="5785393"/>
            <a:ext cx="664862" cy="332431"/>
          </a:xfrm>
          <a:prstGeom prst="rect">
            <a:avLst/>
          </a:prstGeom>
          <a:noFill/>
          <a:ln>
            <a:noFill/>
          </a:ln>
        </p:spPr>
      </p:pic>
      <p:pic>
        <p:nvPicPr>
          <p:cNvPr descr="Texto&#10;&#10;Descripción generada automáticamente con confianza media" id="164" name="Google Shape;164;p13"/>
          <p:cNvPicPr preferRelativeResize="0"/>
          <p:nvPr/>
        </p:nvPicPr>
        <p:blipFill rotWithShape="1">
          <a:blip r:embed="rId5">
            <a:alphaModFix/>
          </a:blip>
          <a:srcRect b="0" l="0" r="0" t="0"/>
          <a:stretch/>
        </p:blipFill>
        <p:spPr>
          <a:xfrm>
            <a:off x="7580682" y="4765685"/>
            <a:ext cx="1437589" cy="318695"/>
          </a:xfrm>
          <a:prstGeom prst="rect">
            <a:avLst/>
          </a:prstGeom>
          <a:noFill/>
          <a:ln>
            <a:noFill/>
          </a:ln>
        </p:spPr>
      </p:pic>
      <p:sp>
        <p:nvSpPr>
          <p:cNvPr id="165" name="Google Shape;165;p13"/>
          <p:cNvSpPr/>
          <p:nvPr/>
        </p:nvSpPr>
        <p:spPr>
          <a:xfrm>
            <a:off x="1593161" y="1716338"/>
            <a:ext cx="5957700" cy="1616400"/>
          </a:xfrm>
          <a:prstGeom prst="rect">
            <a:avLst/>
          </a:prstGeom>
          <a:noFill/>
          <a:ln cap="flat" cmpd="sng" w="25400">
            <a:solidFill>
              <a:srgbClr val="B1BD2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rPr lang="it" sz="1050">
                <a:solidFill>
                  <a:schemeClr val="lt1"/>
                </a:solidFill>
              </a:rPr>
              <a:t>dd</a:t>
            </a:r>
            <a:endParaRPr b="0" i="0" sz="1050" u="none" cap="none" strike="noStrike">
              <a:solidFill>
                <a:schemeClr val="lt1"/>
              </a:solidFill>
              <a:latin typeface="Arial"/>
              <a:ea typeface="Arial"/>
              <a:cs typeface="Arial"/>
              <a:sym typeface="Arial"/>
            </a:endParaRPr>
          </a:p>
        </p:txBody>
      </p:sp>
      <p:sp>
        <p:nvSpPr>
          <p:cNvPr id="166" name="Google Shape;166;p13"/>
          <p:cNvSpPr txBox="1"/>
          <p:nvPr/>
        </p:nvSpPr>
        <p:spPr>
          <a:xfrm>
            <a:off x="3898925" y="1254690"/>
            <a:ext cx="1405890" cy="461665"/>
          </a:xfrm>
          <a:prstGeom prst="rect">
            <a:avLst/>
          </a:prstGeom>
          <a:solidFill>
            <a:srgbClr val="B1BD20"/>
          </a:solidFill>
          <a:ln>
            <a:noFill/>
          </a:ln>
        </p:spPr>
        <p:txBody>
          <a:bodyPr anchorCtr="0" anchor="ctr"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400"/>
              <a:buFont typeface="Arial"/>
              <a:buNone/>
            </a:pPr>
            <a:r>
              <a:rPr lang="it" sz="2400">
                <a:solidFill>
                  <a:schemeClr val="lt1"/>
                </a:solidFill>
                <a:latin typeface="Calibri"/>
                <a:ea typeface="Calibri"/>
                <a:cs typeface="Calibri"/>
                <a:sym typeface="Calibri"/>
              </a:rPr>
              <a:t>DEEL</a:t>
            </a:r>
            <a:r>
              <a:rPr b="0" i="0" lang="it" sz="2400" u="none" cap="none" strike="noStrike">
                <a:solidFill>
                  <a:schemeClr val="lt1"/>
                </a:solidFill>
                <a:latin typeface="Calibri"/>
                <a:ea typeface="Calibri"/>
                <a:cs typeface="Calibri"/>
                <a:sym typeface="Calibri"/>
              </a:rPr>
              <a:t> 1</a:t>
            </a:r>
            <a:endParaRPr b="0" i="0" sz="4500" u="none" cap="none" strike="noStrike">
              <a:solidFill>
                <a:schemeClr val="lt1"/>
              </a:solidFill>
              <a:latin typeface="Calibri"/>
              <a:ea typeface="Calibri"/>
              <a:cs typeface="Calibri"/>
              <a:sym typeface="Calibri"/>
            </a:endParaRPr>
          </a:p>
        </p:txBody>
      </p:sp>
      <p:sp>
        <p:nvSpPr>
          <p:cNvPr id="167" name="Google Shape;167;p13"/>
          <p:cNvSpPr/>
          <p:nvPr/>
        </p:nvSpPr>
        <p:spPr>
          <a:xfrm rot="10800000">
            <a:off x="4400550" y="3321172"/>
            <a:ext cx="297180" cy="256190"/>
          </a:xfrm>
          <a:prstGeom prst="triangle">
            <a:avLst>
              <a:gd fmla="val 50000" name="adj"/>
            </a:avLst>
          </a:prstGeom>
          <a:solidFill>
            <a:srgbClr val="B1BD2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168" name="Google Shape;168;p13"/>
          <p:cNvSpPr txBox="1"/>
          <p:nvPr/>
        </p:nvSpPr>
        <p:spPr>
          <a:xfrm>
            <a:off x="231050" y="4717125"/>
            <a:ext cx="6335400" cy="384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51"/>
              <a:buFont typeface="Arial"/>
              <a:buNone/>
            </a:pPr>
            <a:r>
              <a:rPr lang="it" sz="950">
                <a:solidFill>
                  <a:srgbClr val="FFFFFF"/>
                </a:solidFill>
                <a:latin typeface="Calibri"/>
                <a:ea typeface="Calibri"/>
                <a:cs typeface="Calibri"/>
                <a:sym typeface="Calibri"/>
              </a:rPr>
              <a:t>Het BRIGHTER FUTURE project is gefinancierd met steun van de Europese Commissie. Dit materiaal geeft alleen de visie van de auteurs weer. De Commissie kan niet verantwoordelijk worden gehouden voor de inhoud.</a:t>
            </a:r>
            <a:endParaRPr b="0" i="0" sz="950" u="none" cap="none" strike="noStrike">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p14"/>
          <p:cNvSpPr txBox="1"/>
          <p:nvPr>
            <p:ph type="title"/>
          </p:nvPr>
        </p:nvSpPr>
        <p:spPr>
          <a:xfrm>
            <a:off x="311700" y="136750"/>
            <a:ext cx="8520600" cy="757200"/>
          </a:xfrm>
          <a:prstGeom prst="rect">
            <a:avLst/>
          </a:prstGeom>
          <a:noFill/>
          <a:ln>
            <a:noFill/>
          </a:ln>
        </p:spPr>
        <p:txBody>
          <a:bodyPr anchorCtr="0" anchor="b" bIns="91425" lIns="91425" spcFirstLastPara="1" rIns="91425" wrap="square" tIns="91425">
            <a:normAutofit/>
          </a:bodyPr>
          <a:lstStyle/>
          <a:p>
            <a:pPr indent="0" lvl="0" marL="0" rtl="0" algn="l">
              <a:lnSpc>
                <a:spcPct val="100000"/>
              </a:lnSpc>
              <a:spcBef>
                <a:spcPts val="0"/>
              </a:spcBef>
              <a:spcAft>
                <a:spcPts val="0"/>
              </a:spcAft>
              <a:buSzPts val="2800"/>
              <a:buNone/>
            </a:pPr>
            <a:r>
              <a:rPr lang="it">
                <a:latin typeface="Calibri"/>
                <a:ea typeface="Calibri"/>
                <a:cs typeface="Calibri"/>
                <a:sym typeface="Calibri"/>
              </a:rPr>
              <a:t>Referenties</a:t>
            </a:r>
            <a:endParaRPr>
              <a:latin typeface="Calibri"/>
              <a:ea typeface="Calibri"/>
              <a:cs typeface="Calibri"/>
              <a:sym typeface="Calibri"/>
            </a:endParaRPr>
          </a:p>
        </p:txBody>
      </p:sp>
      <p:sp>
        <p:nvSpPr>
          <p:cNvPr id="244" name="Google Shape;244;p14"/>
          <p:cNvSpPr txBox="1"/>
          <p:nvPr>
            <p:ph idx="1" type="body"/>
          </p:nvPr>
        </p:nvSpPr>
        <p:spPr>
          <a:xfrm>
            <a:off x="311700" y="893950"/>
            <a:ext cx="8520600" cy="3768600"/>
          </a:xfrm>
          <a:prstGeom prst="rect">
            <a:avLst/>
          </a:prstGeom>
          <a:noFill/>
          <a:ln>
            <a:noFill/>
          </a:ln>
        </p:spPr>
        <p:txBody>
          <a:bodyPr anchorCtr="0" anchor="t" bIns="91425" lIns="91425" spcFirstLastPara="1" rIns="91425" wrap="square" tIns="91425">
            <a:noAutofit/>
          </a:bodyPr>
          <a:lstStyle/>
          <a:p>
            <a:pPr indent="-311150" lvl="0" marL="457200" marR="0" rtl="0" algn="l">
              <a:lnSpc>
                <a:spcPct val="115000"/>
              </a:lnSpc>
              <a:spcBef>
                <a:spcPts val="0"/>
              </a:spcBef>
              <a:spcAft>
                <a:spcPts val="0"/>
              </a:spcAft>
              <a:buClr>
                <a:srgbClr val="10AD9A"/>
              </a:buClr>
              <a:buSzPts val="1300"/>
              <a:buFont typeface="Calibri"/>
              <a:buChar char="●"/>
            </a:pPr>
            <a:r>
              <a:rPr lang="it" sz="1300">
                <a:solidFill>
                  <a:srgbClr val="333333"/>
                </a:solidFill>
                <a:highlight>
                  <a:srgbClr val="FCFCFC"/>
                </a:highlight>
                <a:latin typeface="Calibri"/>
                <a:ea typeface="Calibri"/>
                <a:cs typeface="Calibri"/>
                <a:sym typeface="Calibri"/>
              </a:rPr>
              <a:t>Bronfenbrenner U. (ed.) (2005), </a:t>
            </a:r>
            <a:r>
              <a:rPr i="1" lang="it" sz="1300">
                <a:solidFill>
                  <a:srgbClr val="333333"/>
                </a:solidFill>
                <a:highlight>
                  <a:srgbClr val="FCFCFC"/>
                </a:highlight>
                <a:latin typeface="Calibri"/>
                <a:ea typeface="Calibri"/>
                <a:cs typeface="Calibri"/>
                <a:sym typeface="Calibri"/>
              </a:rPr>
              <a:t>Making human beings human. Bio-ecological perspectives on human development</a:t>
            </a:r>
            <a:r>
              <a:rPr lang="it" sz="1300">
                <a:solidFill>
                  <a:srgbClr val="333333"/>
                </a:solidFill>
                <a:highlight>
                  <a:srgbClr val="FCFCFC"/>
                </a:highlight>
                <a:latin typeface="Calibri"/>
                <a:ea typeface="Calibri"/>
                <a:cs typeface="Calibri"/>
                <a:sym typeface="Calibri"/>
              </a:rPr>
              <a:t>, Sage, Thousand Oaks</a:t>
            </a:r>
            <a:endParaRPr sz="1300">
              <a:solidFill>
                <a:srgbClr val="333333"/>
              </a:solidFill>
              <a:highlight>
                <a:srgbClr val="FCFCFC"/>
              </a:highlight>
              <a:latin typeface="Calibri"/>
              <a:ea typeface="Calibri"/>
              <a:cs typeface="Calibri"/>
              <a:sym typeface="Calibri"/>
            </a:endParaRPr>
          </a:p>
          <a:p>
            <a:pPr indent="-311150" lvl="0" marL="457200" marR="0" rtl="0" algn="l">
              <a:lnSpc>
                <a:spcPct val="115000"/>
              </a:lnSpc>
              <a:spcBef>
                <a:spcPts val="300"/>
              </a:spcBef>
              <a:spcAft>
                <a:spcPts val="0"/>
              </a:spcAft>
              <a:buClr>
                <a:srgbClr val="10AD9A"/>
              </a:buClr>
              <a:buSzPts val="1300"/>
              <a:buFont typeface="Calibri"/>
              <a:buChar char="●"/>
            </a:pPr>
            <a:r>
              <a:rPr lang="it" sz="1300">
                <a:solidFill>
                  <a:srgbClr val="333333"/>
                </a:solidFill>
                <a:highlight>
                  <a:srgbClr val="FCFCFC"/>
                </a:highlight>
                <a:latin typeface="Calibri"/>
                <a:ea typeface="Calibri"/>
                <a:cs typeface="Calibri"/>
                <a:sym typeface="Calibri"/>
              </a:rPr>
              <a:t>Dixon J. (2008), Young People Leaving Care: Health Outcomes. Child &amp; Family Social Work, 13, 2, pp. 207-17.</a:t>
            </a:r>
            <a:endParaRPr sz="1300">
              <a:solidFill>
                <a:srgbClr val="333333"/>
              </a:solidFill>
              <a:highlight>
                <a:srgbClr val="FCFCFC"/>
              </a:highlight>
              <a:latin typeface="Calibri"/>
              <a:ea typeface="Calibri"/>
              <a:cs typeface="Calibri"/>
              <a:sym typeface="Calibri"/>
            </a:endParaRPr>
          </a:p>
          <a:p>
            <a:pPr indent="-311150" lvl="0" marL="457200" rtl="0" algn="l">
              <a:lnSpc>
                <a:spcPct val="115000"/>
              </a:lnSpc>
              <a:spcBef>
                <a:spcPts val="300"/>
              </a:spcBef>
              <a:spcAft>
                <a:spcPts val="0"/>
              </a:spcAft>
              <a:buClr>
                <a:srgbClr val="10AD9A"/>
              </a:buClr>
              <a:buSzPts val="1300"/>
              <a:buFont typeface="Calibri"/>
              <a:buChar char="●"/>
            </a:pPr>
            <a:r>
              <a:rPr lang="it" sz="1300">
                <a:solidFill>
                  <a:srgbClr val="333333"/>
                </a:solidFill>
                <a:highlight>
                  <a:srgbClr val="FCFCFC"/>
                </a:highlight>
                <a:latin typeface="Calibri"/>
                <a:ea typeface="Calibri"/>
                <a:cs typeface="Calibri"/>
                <a:sym typeface="Calibri"/>
              </a:rPr>
              <a:t>Flynn, R. J., Tessier, N. G., &amp; Coulombe, D. (2013). Placement, protective and risk factors in the educational success of young people in care: cross-sectional and longitudinal analyses. </a:t>
            </a:r>
            <a:r>
              <a:rPr i="1" lang="it" sz="1300">
                <a:solidFill>
                  <a:srgbClr val="333333"/>
                </a:solidFill>
                <a:highlight>
                  <a:srgbClr val="FCFCFC"/>
                </a:highlight>
                <a:latin typeface="Calibri"/>
                <a:ea typeface="Calibri"/>
                <a:cs typeface="Calibri"/>
                <a:sym typeface="Calibri"/>
              </a:rPr>
              <a:t>European Journal of Social Work</a:t>
            </a:r>
            <a:r>
              <a:rPr lang="it" sz="1300">
                <a:solidFill>
                  <a:srgbClr val="333333"/>
                </a:solidFill>
                <a:highlight>
                  <a:srgbClr val="FCFCFC"/>
                </a:highlight>
                <a:latin typeface="Calibri"/>
                <a:ea typeface="Calibri"/>
                <a:cs typeface="Calibri"/>
                <a:sym typeface="Calibri"/>
              </a:rPr>
              <a:t>, 16(1), 70–87. </a:t>
            </a:r>
            <a:endParaRPr sz="1300">
              <a:solidFill>
                <a:srgbClr val="333333"/>
              </a:solidFill>
              <a:highlight>
                <a:srgbClr val="FCFCFC"/>
              </a:highlight>
              <a:latin typeface="Calibri"/>
              <a:ea typeface="Calibri"/>
              <a:cs typeface="Calibri"/>
              <a:sym typeface="Calibri"/>
            </a:endParaRPr>
          </a:p>
          <a:p>
            <a:pPr indent="-311150" lvl="0" marL="457200" rtl="0" algn="just">
              <a:lnSpc>
                <a:spcPct val="115000"/>
              </a:lnSpc>
              <a:spcBef>
                <a:spcPts val="300"/>
              </a:spcBef>
              <a:spcAft>
                <a:spcPts val="0"/>
              </a:spcAft>
              <a:buClr>
                <a:srgbClr val="10AD9A"/>
              </a:buClr>
              <a:buSzPts val="1300"/>
              <a:buFont typeface="Calibri"/>
              <a:buChar char="●"/>
            </a:pPr>
            <a:r>
              <a:rPr lang="it" sz="1300">
                <a:solidFill>
                  <a:srgbClr val="333333"/>
                </a:solidFill>
                <a:highlight>
                  <a:srgbClr val="FCFCFC"/>
                </a:highlight>
                <a:latin typeface="Calibri"/>
                <a:ea typeface="Calibri"/>
                <a:cs typeface="Calibri"/>
                <a:sym typeface="Calibri"/>
              </a:rPr>
              <a:t>Hook J.L.., Courtney M.E. (2011), Employment Outcomes of Former Foster Youth as Young Adults: The Importance of Human, Personal, and Social Capital. </a:t>
            </a:r>
            <a:r>
              <a:rPr i="1" lang="it" sz="1300">
                <a:solidFill>
                  <a:srgbClr val="333333"/>
                </a:solidFill>
                <a:highlight>
                  <a:srgbClr val="FCFCFC"/>
                </a:highlight>
                <a:latin typeface="Calibri"/>
                <a:ea typeface="Calibri"/>
                <a:cs typeface="Calibri"/>
                <a:sym typeface="Calibri"/>
              </a:rPr>
              <a:t>Children and Youth Services Review</a:t>
            </a:r>
            <a:r>
              <a:rPr lang="it" sz="1300">
                <a:solidFill>
                  <a:srgbClr val="333333"/>
                </a:solidFill>
                <a:highlight>
                  <a:srgbClr val="FCFCFC"/>
                </a:highlight>
                <a:latin typeface="Calibri"/>
                <a:ea typeface="Calibri"/>
                <a:cs typeface="Calibri"/>
                <a:sym typeface="Calibri"/>
              </a:rPr>
              <a:t>, 33, 10, pp. 1855-65.</a:t>
            </a:r>
            <a:endParaRPr sz="1300">
              <a:solidFill>
                <a:srgbClr val="333333"/>
              </a:solidFill>
              <a:highlight>
                <a:srgbClr val="FCFCFC"/>
              </a:highlight>
              <a:latin typeface="Calibri"/>
              <a:ea typeface="Calibri"/>
              <a:cs typeface="Calibri"/>
              <a:sym typeface="Calibri"/>
            </a:endParaRPr>
          </a:p>
          <a:p>
            <a:pPr indent="-311150" lvl="0" marL="457200" rtl="0" algn="l">
              <a:lnSpc>
                <a:spcPct val="115000"/>
              </a:lnSpc>
              <a:spcBef>
                <a:spcPts val="300"/>
              </a:spcBef>
              <a:spcAft>
                <a:spcPts val="0"/>
              </a:spcAft>
              <a:buClr>
                <a:srgbClr val="10AD9A"/>
              </a:buClr>
              <a:buSzPts val="1300"/>
              <a:buFont typeface="Calibri"/>
              <a:buChar char="●"/>
            </a:pPr>
            <a:r>
              <a:rPr lang="it" sz="1300">
                <a:solidFill>
                  <a:srgbClr val="333333"/>
                </a:solidFill>
                <a:highlight>
                  <a:srgbClr val="FCFCFC"/>
                </a:highlight>
                <a:latin typeface="Calibri"/>
                <a:ea typeface="Calibri"/>
                <a:cs typeface="Calibri"/>
                <a:sym typeface="Calibri"/>
              </a:rPr>
              <a:t>Keddie, A. (2011). Pursuing justice for refugee students: Addressing issues of cultural (mis)recognition. </a:t>
            </a:r>
            <a:r>
              <a:rPr i="1" lang="it" sz="1300">
                <a:solidFill>
                  <a:srgbClr val="333333"/>
                </a:solidFill>
                <a:latin typeface="Calibri"/>
                <a:ea typeface="Calibri"/>
                <a:cs typeface="Calibri"/>
                <a:sym typeface="Calibri"/>
              </a:rPr>
              <a:t>International Journal of Inclusive Education,</a:t>
            </a:r>
            <a:r>
              <a:rPr lang="it" sz="1300">
                <a:solidFill>
                  <a:srgbClr val="333333"/>
                </a:solidFill>
                <a:highlight>
                  <a:srgbClr val="FCFCFC"/>
                </a:highlight>
                <a:latin typeface="Calibri"/>
                <a:ea typeface="Calibri"/>
                <a:cs typeface="Calibri"/>
                <a:sym typeface="Calibri"/>
              </a:rPr>
              <a:t> </a:t>
            </a:r>
            <a:r>
              <a:rPr i="1" lang="it" sz="1300">
                <a:solidFill>
                  <a:srgbClr val="333333"/>
                </a:solidFill>
                <a:latin typeface="Calibri"/>
                <a:ea typeface="Calibri"/>
                <a:cs typeface="Calibri"/>
                <a:sym typeface="Calibri"/>
              </a:rPr>
              <a:t>15</a:t>
            </a:r>
            <a:r>
              <a:rPr lang="it" sz="1300">
                <a:solidFill>
                  <a:srgbClr val="333333"/>
                </a:solidFill>
                <a:highlight>
                  <a:srgbClr val="FCFCFC"/>
                </a:highlight>
                <a:latin typeface="Calibri"/>
                <a:ea typeface="Calibri"/>
                <a:cs typeface="Calibri"/>
                <a:sym typeface="Calibri"/>
              </a:rPr>
              <a:t>(1), 1–16.</a:t>
            </a:r>
            <a:endParaRPr sz="1300">
              <a:solidFill>
                <a:srgbClr val="333333"/>
              </a:solidFill>
              <a:highlight>
                <a:srgbClr val="FCFCFC"/>
              </a:highlight>
              <a:latin typeface="Calibri"/>
              <a:ea typeface="Calibri"/>
              <a:cs typeface="Calibri"/>
              <a:sym typeface="Calibri"/>
            </a:endParaRPr>
          </a:p>
          <a:p>
            <a:pPr indent="-311150" lvl="0" marL="457200" rtl="0" algn="just">
              <a:lnSpc>
                <a:spcPct val="115000"/>
              </a:lnSpc>
              <a:spcBef>
                <a:spcPts val="300"/>
              </a:spcBef>
              <a:spcAft>
                <a:spcPts val="0"/>
              </a:spcAft>
              <a:buClr>
                <a:srgbClr val="10AD9A"/>
              </a:buClr>
              <a:buSzPts val="1300"/>
              <a:buFont typeface="Calibri"/>
              <a:buChar char="●"/>
            </a:pPr>
            <a:r>
              <a:rPr lang="it" sz="1300">
                <a:solidFill>
                  <a:srgbClr val="333333"/>
                </a:solidFill>
                <a:highlight>
                  <a:srgbClr val="FCFCFC"/>
                </a:highlight>
                <a:latin typeface="Calibri"/>
                <a:ea typeface="Calibri"/>
                <a:cs typeface="Calibri"/>
                <a:sym typeface="Calibri"/>
              </a:rPr>
              <a:t>Sebba J. et al. (2015), </a:t>
            </a:r>
            <a:r>
              <a:rPr i="1" lang="it" sz="1300">
                <a:solidFill>
                  <a:srgbClr val="333333"/>
                </a:solidFill>
                <a:highlight>
                  <a:srgbClr val="FCFCFC"/>
                </a:highlight>
                <a:latin typeface="Calibri"/>
                <a:ea typeface="Calibri"/>
                <a:cs typeface="Calibri"/>
                <a:sym typeface="Calibri"/>
              </a:rPr>
              <a:t>The Educational Progress of Looked after Children in England: Linking Care and Educational Data</a:t>
            </a:r>
            <a:r>
              <a:rPr lang="it" sz="1300">
                <a:solidFill>
                  <a:srgbClr val="333333"/>
                </a:solidFill>
                <a:highlight>
                  <a:srgbClr val="FCFCFC"/>
                </a:highlight>
                <a:latin typeface="Calibri"/>
                <a:ea typeface="Calibri"/>
                <a:cs typeface="Calibri"/>
                <a:sym typeface="Calibri"/>
              </a:rPr>
              <a:t>, University of Oxford Department of Education/University of Bristol, Oxford.</a:t>
            </a:r>
            <a:endParaRPr sz="1300">
              <a:solidFill>
                <a:srgbClr val="333333"/>
              </a:solidFill>
              <a:highlight>
                <a:srgbClr val="FCFCFC"/>
              </a:highlight>
              <a:latin typeface="Calibri"/>
              <a:ea typeface="Calibri"/>
              <a:cs typeface="Calibri"/>
              <a:sym typeface="Calibri"/>
            </a:endParaRPr>
          </a:p>
          <a:p>
            <a:pPr indent="-311150" lvl="0" marL="457200" rtl="0" algn="l">
              <a:lnSpc>
                <a:spcPct val="115000"/>
              </a:lnSpc>
              <a:spcBef>
                <a:spcPts val="300"/>
              </a:spcBef>
              <a:spcAft>
                <a:spcPts val="0"/>
              </a:spcAft>
              <a:buClr>
                <a:srgbClr val="10AD9A"/>
              </a:buClr>
              <a:buSzPts val="1300"/>
              <a:buFont typeface="Calibri"/>
              <a:buChar char="●"/>
            </a:pPr>
            <a:r>
              <a:rPr lang="it" sz="1300">
                <a:solidFill>
                  <a:srgbClr val="333333"/>
                </a:solidFill>
                <a:highlight>
                  <a:srgbClr val="FCFCFC"/>
                </a:highlight>
                <a:latin typeface="Calibri"/>
                <a:ea typeface="Calibri"/>
                <a:cs typeface="Calibri"/>
                <a:sym typeface="Calibri"/>
              </a:rPr>
              <a:t>Uptin, J., Wright, J. &amp; Harwood, V. (2013). ‘It felt like I was a black dot on white paper’: examining young former refugees’ experience of entering Australian high schools. </a:t>
            </a:r>
            <a:r>
              <a:rPr i="1" lang="it" sz="1300">
                <a:solidFill>
                  <a:srgbClr val="333333"/>
                </a:solidFill>
                <a:highlight>
                  <a:srgbClr val="FCFCFC"/>
                </a:highlight>
                <a:latin typeface="Calibri"/>
                <a:ea typeface="Calibri"/>
                <a:cs typeface="Calibri"/>
                <a:sym typeface="Calibri"/>
              </a:rPr>
              <a:t>The Australian Educational Researcher</a:t>
            </a:r>
            <a:r>
              <a:rPr lang="it" sz="1300">
                <a:solidFill>
                  <a:srgbClr val="333333"/>
                </a:solidFill>
                <a:highlight>
                  <a:srgbClr val="FCFCFC"/>
                </a:highlight>
                <a:latin typeface="Calibri"/>
                <a:ea typeface="Calibri"/>
                <a:cs typeface="Calibri"/>
                <a:sym typeface="Calibri"/>
              </a:rPr>
              <a:t>, 40, 125–137. </a:t>
            </a:r>
            <a:endParaRPr sz="1300">
              <a:solidFill>
                <a:srgbClr val="333333"/>
              </a:solidFill>
              <a:highlight>
                <a:srgbClr val="FCFCFC"/>
              </a:highlight>
              <a:latin typeface="Calibri"/>
              <a:ea typeface="Calibri"/>
              <a:cs typeface="Calibri"/>
              <a:sym typeface="Calibri"/>
            </a:endParaRPr>
          </a:p>
          <a:p>
            <a:pPr indent="-311150" lvl="0" marL="457200" rtl="0" algn="l">
              <a:lnSpc>
                <a:spcPct val="115000"/>
              </a:lnSpc>
              <a:spcBef>
                <a:spcPts val="300"/>
              </a:spcBef>
              <a:spcAft>
                <a:spcPts val="300"/>
              </a:spcAft>
              <a:buClr>
                <a:srgbClr val="10AD9A"/>
              </a:buClr>
              <a:buSzPts val="1300"/>
              <a:buFont typeface="Calibri"/>
              <a:buChar char="●"/>
            </a:pPr>
            <a:r>
              <a:rPr lang="it" sz="1300">
                <a:solidFill>
                  <a:srgbClr val="333333"/>
                </a:solidFill>
                <a:highlight>
                  <a:srgbClr val="FCFCFC"/>
                </a:highlight>
                <a:latin typeface="Calibri"/>
                <a:ea typeface="Calibri"/>
                <a:cs typeface="Calibri"/>
                <a:sym typeface="Calibri"/>
              </a:rPr>
              <a:t>Youdell, D. (2011). </a:t>
            </a:r>
            <a:r>
              <a:rPr i="1" lang="it" sz="1300">
                <a:solidFill>
                  <a:srgbClr val="333333"/>
                </a:solidFill>
                <a:latin typeface="Calibri"/>
                <a:ea typeface="Calibri"/>
                <a:cs typeface="Calibri"/>
                <a:sym typeface="Calibri"/>
              </a:rPr>
              <a:t>School trouble: Identity, power and politics in education</a:t>
            </a:r>
            <a:r>
              <a:rPr lang="it" sz="1300">
                <a:solidFill>
                  <a:srgbClr val="333333"/>
                </a:solidFill>
                <a:highlight>
                  <a:srgbClr val="FCFCFC"/>
                </a:highlight>
                <a:latin typeface="Calibri"/>
                <a:ea typeface="Calibri"/>
                <a:cs typeface="Calibri"/>
                <a:sym typeface="Calibri"/>
              </a:rPr>
              <a:t>. London: Routledge.</a:t>
            </a:r>
            <a:endParaRPr sz="1300">
              <a:solidFill>
                <a:srgbClr val="333333"/>
              </a:solidFill>
              <a:highlight>
                <a:srgbClr val="FCFCFC"/>
              </a:highlight>
              <a:latin typeface="Calibri"/>
              <a:ea typeface="Calibri"/>
              <a:cs typeface="Calibri"/>
              <a:sym typeface="Calibri"/>
            </a:endParaRPr>
          </a:p>
        </p:txBody>
      </p:sp>
      <p:sp>
        <p:nvSpPr>
          <p:cNvPr id="245" name="Google Shape;245;p14"/>
          <p:cNvSpPr/>
          <p:nvPr/>
        </p:nvSpPr>
        <p:spPr>
          <a:xfrm>
            <a:off x="0" y="4713889"/>
            <a:ext cx="9144000" cy="429600"/>
          </a:xfrm>
          <a:prstGeom prst="rect">
            <a:avLst/>
          </a:prstGeom>
          <a:solidFill>
            <a:srgbClr val="10AD9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pic>
        <p:nvPicPr>
          <p:cNvPr descr="Texto&#10;&#10;Descripción generada automáticamente con confianza media" id="246" name="Google Shape;246;p14"/>
          <p:cNvPicPr preferRelativeResize="0"/>
          <p:nvPr/>
        </p:nvPicPr>
        <p:blipFill rotWithShape="1">
          <a:blip r:embed="rId3">
            <a:alphaModFix/>
          </a:blip>
          <a:srcRect b="0" l="0" r="0" t="0"/>
          <a:stretch/>
        </p:blipFill>
        <p:spPr>
          <a:xfrm>
            <a:off x="7580682" y="4765685"/>
            <a:ext cx="1437591" cy="318695"/>
          </a:xfrm>
          <a:prstGeom prst="rect">
            <a:avLst/>
          </a:prstGeom>
          <a:noFill/>
          <a:ln>
            <a:noFill/>
          </a:ln>
        </p:spPr>
      </p:pic>
      <p:sp>
        <p:nvSpPr>
          <p:cNvPr id="247" name="Google Shape;247;p14"/>
          <p:cNvSpPr txBox="1"/>
          <p:nvPr/>
        </p:nvSpPr>
        <p:spPr>
          <a:xfrm>
            <a:off x="231050" y="4717125"/>
            <a:ext cx="6335400" cy="384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51"/>
              <a:buFont typeface="Arial"/>
              <a:buNone/>
            </a:pPr>
            <a:r>
              <a:rPr lang="it" sz="950">
                <a:solidFill>
                  <a:srgbClr val="FFFFFF"/>
                </a:solidFill>
                <a:latin typeface="Calibri"/>
                <a:ea typeface="Calibri"/>
                <a:cs typeface="Calibri"/>
                <a:sym typeface="Calibri"/>
              </a:rPr>
              <a:t>Het BRIGHTER FUTURE project is gefinancierd met steun van de Europese Commissie. Dit materiaal geeft alleen de visie van de auteurs weer. De Commissie kan niet verantwoordelijk worden gehouden voor de inhoud.</a:t>
            </a:r>
            <a:endParaRPr b="0" i="0" sz="950" u="none" cap="none" strike="noStrike">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p1"/>
          <p:cNvSpPr txBox="1"/>
          <p:nvPr>
            <p:ph idx="1" type="body"/>
          </p:nvPr>
        </p:nvSpPr>
        <p:spPr>
          <a:xfrm>
            <a:off x="122375" y="156754"/>
            <a:ext cx="8899250" cy="4338721"/>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3200"/>
              <a:buNone/>
            </a:pPr>
            <a:r>
              <a:rPr lang="it" sz="1100">
                <a:solidFill>
                  <a:schemeClr val="dk1"/>
                </a:solidFill>
                <a:latin typeface="Calibri"/>
                <a:ea typeface="Calibri"/>
                <a:cs typeface="Calibri"/>
                <a:sym typeface="Calibri"/>
              </a:rPr>
              <a:t>NOTES</a:t>
            </a:r>
            <a:endParaRPr/>
          </a:p>
          <a:p>
            <a:pPr indent="0" lvl="0" marL="0" rtl="0" algn="l">
              <a:lnSpc>
                <a:spcPct val="90000"/>
              </a:lnSpc>
              <a:spcBef>
                <a:spcPts val="0"/>
              </a:spcBef>
              <a:spcAft>
                <a:spcPts val="0"/>
              </a:spcAft>
              <a:buSzPts val="3200"/>
              <a:buNone/>
            </a:pPr>
            <a:r>
              <a:rPr b="1" lang="it" sz="1100">
                <a:solidFill>
                  <a:schemeClr val="dk1"/>
                </a:solidFill>
                <a:latin typeface="Calibri"/>
                <a:ea typeface="Calibri"/>
                <a:cs typeface="Calibri"/>
                <a:sym typeface="Calibri"/>
              </a:rPr>
              <a:t>Children’s rights and child protection systems</a:t>
            </a:r>
            <a:endParaRPr sz="1100">
              <a:solidFill>
                <a:schemeClr val="dk1"/>
              </a:solidFill>
              <a:latin typeface="Calibri"/>
              <a:ea typeface="Calibri"/>
              <a:cs typeface="Calibri"/>
              <a:sym typeface="Calibri"/>
            </a:endParaRPr>
          </a:p>
          <a:p>
            <a:pPr indent="0" lvl="0" marL="0" rtl="0" algn="l">
              <a:lnSpc>
                <a:spcPct val="90000"/>
              </a:lnSpc>
              <a:spcBef>
                <a:spcPts val="0"/>
              </a:spcBef>
              <a:spcAft>
                <a:spcPts val="0"/>
              </a:spcAft>
              <a:buSzPts val="3200"/>
              <a:buNone/>
            </a:pPr>
            <a:r>
              <a:rPr lang="it" sz="1100">
                <a:solidFill>
                  <a:schemeClr val="dk1"/>
                </a:solidFill>
                <a:latin typeface="Calibri"/>
                <a:ea typeface="Calibri"/>
                <a:cs typeface="Calibri"/>
                <a:sym typeface="Calibri"/>
              </a:rPr>
              <a:t>The United Nations Convention on the Rights of the Child (CRC) affords every child the right to “a standard of living adequate for the child’s physical, mental, spiritual, moral and social development” (art. 27) and requires that parents or those responsible for the child “secure, within their abilities and financial capabilities, the conditions of living necessary for the child’s development”. When, for whatever reason, parents find themselves unable to fulfil these obligations, states are responsible for ensuring such care in situations where children are “temporarily or permanently deprived of his or her family environment” (art.20). After assessing the situation, the children are provided with an alternative care solution until they can return to their family, either in a foster family or in a residential facility. When return to the family will not be possible, a permanent solution such as adoption may also be considered.</a:t>
            </a:r>
            <a:endParaRPr sz="1100">
              <a:solidFill>
                <a:schemeClr val="dk1"/>
              </a:solidFill>
              <a:latin typeface="Calibri"/>
              <a:ea typeface="Calibri"/>
              <a:cs typeface="Calibri"/>
              <a:sym typeface="Calibri"/>
            </a:endParaRPr>
          </a:p>
          <a:p>
            <a:pPr indent="0" lvl="0" marL="0" rtl="0" algn="l">
              <a:lnSpc>
                <a:spcPct val="90000"/>
              </a:lnSpc>
              <a:spcBef>
                <a:spcPts val="750"/>
              </a:spcBef>
              <a:spcAft>
                <a:spcPts val="0"/>
              </a:spcAft>
              <a:buSzPts val="3200"/>
              <a:buNone/>
            </a:pPr>
            <a:r>
              <a:rPr b="1" lang="it" sz="1100">
                <a:solidFill>
                  <a:schemeClr val="dk1"/>
                </a:solidFill>
                <a:latin typeface="Calibri"/>
                <a:ea typeface="Calibri"/>
                <a:cs typeface="Calibri"/>
                <a:sym typeface="Calibri"/>
              </a:rPr>
              <a:t>Why are children in the protection system?</a:t>
            </a:r>
            <a:endParaRPr sz="1100">
              <a:solidFill>
                <a:schemeClr val="dk1"/>
              </a:solidFill>
              <a:latin typeface="Calibri"/>
              <a:ea typeface="Calibri"/>
              <a:cs typeface="Calibri"/>
              <a:sym typeface="Calibri"/>
            </a:endParaRPr>
          </a:p>
          <a:p>
            <a:pPr indent="0" lvl="0" marL="0" rtl="0" algn="l">
              <a:lnSpc>
                <a:spcPct val="90000"/>
              </a:lnSpc>
              <a:spcBef>
                <a:spcPts val="0"/>
              </a:spcBef>
              <a:spcAft>
                <a:spcPts val="0"/>
              </a:spcAft>
              <a:buSzPts val="3200"/>
              <a:buNone/>
            </a:pPr>
            <a:r>
              <a:rPr lang="it" sz="1100">
                <a:solidFill>
                  <a:schemeClr val="dk1"/>
                </a:solidFill>
                <a:latin typeface="Calibri"/>
                <a:ea typeface="Calibri"/>
                <a:cs typeface="Calibri"/>
                <a:sym typeface="Calibri"/>
              </a:rPr>
              <a:t>There are several reasons for the States to put into act protective measures towards children. In the EU, the States have the duty to support families to remove any potential obstacle which may prevent the parents from performing their functions aimed at ensuring their children’s care, education and socialization. However, in some cases the family and the community where the child lives  do not meet the child’s  basic needs. In case the family of origin of a child  lives a situation of temporary difficulty that cannot be addressed by a family support at home; if the child is severely neglected; if the parents’ behavior produces serious damage to the child and jeopardizes their safety and well-being, in order to meet the child’s best interest the protection system is</a:t>
            </a:r>
            <a:r>
              <a:rPr lang="it" sz="1100">
                <a:solidFill>
                  <a:schemeClr val="dk1"/>
                </a:solidFill>
              </a:rPr>
              <a:t> </a:t>
            </a:r>
            <a:r>
              <a:rPr lang="it" sz="1100">
                <a:solidFill>
                  <a:schemeClr val="dk1"/>
                </a:solidFill>
                <a:latin typeface="Calibri"/>
                <a:ea typeface="Calibri"/>
                <a:cs typeface="Calibri"/>
                <a:sym typeface="Calibri"/>
              </a:rPr>
              <a:t> entitled to intervene with protective measures in collaboration with social and healthcare services. These protective measures can involve different forms and the literature suggests that they are more effective when decided and defined in a collaborative way, involving the family of origin, other trusted people in the family’s entourage, and social worlers who already know the family and support them.  kinship care (when the child te. </a:t>
            </a:r>
            <a:br>
              <a:rPr lang="it" sz="1100">
                <a:solidFill>
                  <a:schemeClr val="dk1"/>
                </a:solidFill>
                <a:latin typeface="Calibri"/>
                <a:ea typeface="Calibri"/>
                <a:cs typeface="Calibri"/>
                <a:sym typeface="Calibri"/>
              </a:rPr>
            </a:br>
            <a:r>
              <a:rPr lang="it" sz="1100">
                <a:solidFill>
                  <a:schemeClr val="dk1"/>
                </a:solidFill>
                <a:latin typeface="Calibri"/>
                <a:ea typeface="Calibri"/>
                <a:cs typeface="Calibri"/>
                <a:sym typeface="Calibri"/>
              </a:rPr>
              <a:t>When the child is in a condition that is assessed by the Court as a “state of abandonment”, the child can be adopted.</a:t>
            </a:r>
            <a:endParaRPr/>
          </a:p>
          <a:p>
            <a:pPr indent="0" lvl="0" marL="0" rtl="0" algn="l">
              <a:lnSpc>
                <a:spcPct val="90000"/>
              </a:lnSpc>
              <a:spcBef>
                <a:spcPts val="0"/>
              </a:spcBef>
              <a:spcAft>
                <a:spcPts val="0"/>
              </a:spcAft>
              <a:buSzPts val="3200"/>
              <a:buNone/>
            </a:pPr>
            <a:r>
              <a:t/>
            </a:r>
            <a:endParaRPr sz="1100">
              <a:solidFill>
                <a:schemeClr val="dk1"/>
              </a:solidFill>
              <a:latin typeface="Calibri"/>
              <a:ea typeface="Calibri"/>
              <a:cs typeface="Calibri"/>
              <a:sym typeface="Calibri"/>
            </a:endParaRPr>
          </a:p>
          <a:p>
            <a:pPr indent="0" lvl="0" marL="0" rtl="0" algn="l">
              <a:lnSpc>
                <a:spcPct val="90000"/>
              </a:lnSpc>
              <a:spcBef>
                <a:spcPts val="0"/>
              </a:spcBef>
              <a:spcAft>
                <a:spcPts val="0"/>
              </a:spcAft>
              <a:buSzPts val="3200"/>
              <a:buNone/>
            </a:pPr>
            <a:r>
              <a:rPr b="1" i="0" lang="it" sz="1100" u="none" cap="none" strike="noStrike">
                <a:solidFill>
                  <a:srgbClr val="000000"/>
                </a:solidFill>
                <a:latin typeface="Calibri"/>
                <a:ea typeface="Calibri"/>
                <a:cs typeface="Calibri"/>
                <a:sym typeface="Calibri"/>
              </a:rPr>
              <a:t>Protection measures (to be adapted to your country)</a:t>
            </a:r>
            <a:endParaRPr sz="1100">
              <a:solidFill>
                <a:srgbClr val="000000"/>
              </a:solidFill>
            </a:endParaRPr>
          </a:p>
          <a:p>
            <a:pPr indent="0" lvl="0" marL="0" rtl="0" algn="l">
              <a:lnSpc>
                <a:spcPct val="90000"/>
              </a:lnSpc>
              <a:spcBef>
                <a:spcPts val="0"/>
              </a:spcBef>
              <a:spcAft>
                <a:spcPts val="0"/>
              </a:spcAft>
              <a:buSzPts val="3200"/>
              <a:buNone/>
            </a:pPr>
            <a:r>
              <a:rPr b="1" i="0" lang="it" sz="1100" u="none" cap="none" strike="noStrike">
                <a:solidFill>
                  <a:srgbClr val="000000"/>
                </a:solidFill>
                <a:latin typeface="Calibri"/>
                <a:ea typeface="Calibri"/>
                <a:cs typeface="Calibri"/>
                <a:sym typeface="Calibri"/>
              </a:rPr>
              <a:t>Foster care</a:t>
            </a:r>
            <a:r>
              <a:rPr b="0" i="0" lang="it" sz="1100" u="none" cap="none" strike="noStrike">
                <a:solidFill>
                  <a:srgbClr val="000000"/>
                </a:solidFill>
                <a:latin typeface="Calibri"/>
                <a:ea typeface="Calibri"/>
                <a:cs typeface="Calibri"/>
                <a:sym typeface="Calibri"/>
              </a:rPr>
              <a:t> grants the custody of a child to a family for a time, without there being an adoptive purpose. The purpose is to give children the opportunity to grow up in a more favorable family environment than the original one. According to the relationship between children and the foster family, the fostering will be: </a:t>
            </a:r>
            <a:r>
              <a:rPr b="1" i="0" lang="it" sz="1100" u="none" cap="none" strike="noStrike">
                <a:solidFill>
                  <a:srgbClr val="000000"/>
                </a:solidFill>
                <a:latin typeface="Calibri"/>
                <a:ea typeface="Calibri"/>
                <a:cs typeface="Calibri"/>
                <a:sym typeface="Calibri"/>
              </a:rPr>
              <a:t>kinship care</a:t>
            </a:r>
            <a:r>
              <a:rPr b="0" i="0" lang="it" sz="1100" u="none" cap="none" strike="noStrike">
                <a:solidFill>
                  <a:srgbClr val="000000"/>
                </a:solidFill>
                <a:latin typeface="Calibri"/>
                <a:ea typeface="Calibri"/>
                <a:cs typeface="Calibri"/>
                <a:sym typeface="Calibri"/>
              </a:rPr>
              <a:t> (foster with grandpaterns, aunts and uncles, siblings, or other relatives) or </a:t>
            </a:r>
            <a:r>
              <a:rPr b="1" i="0" lang="it" sz="1100" u="none" cap="none" strike="noStrike">
                <a:solidFill>
                  <a:srgbClr val="000000"/>
                </a:solidFill>
                <a:latin typeface="Calibri"/>
                <a:ea typeface="Calibri"/>
                <a:cs typeface="Calibri"/>
                <a:sym typeface="Calibri"/>
              </a:rPr>
              <a:t>non kinship care</a:t>
            </a:r>
            <a:r>
              <a:rPr b="0" i="0" lang="it" sz="1100" u="none" cap="none" strike="noStrike">
                <a:solidFill>
                  <a:srgbClr val="000000"/>
                </a:solidFill>
                <a:latin typeface="Calibri"/>
                <a:ea typeface="Calibri"/>
                <a:cs typeface="Calibri"/>
                <a:sym typeface="Calibri"/>
              </a:rPr>
              <a:t> (non relatives).  In the latter case, there are three types: (1) </a:t>
            </a:r>
            <a:r>
              <a:rPr b="0" i="1" lang="it" sz="1100" u="none" cap="none" strike="noStrike">
                <a:solidFill>
                  <a:srgbClr val="000000"/>
                </a:solidFill>
                <a:latin typeface="Calibri"/>
                <a:ea typeface="Calibri"/>
                <a:cs typeface="Calibri"/>
                <a:sym typeface="Calibri"/>
              </a:rPr>
              <a:t>voluntary families</a:t>
            </a:r>
            <a:r>
              <a:rPr b="0" i="0" lang="it" sz="1100" u="none" cap="none" strike="noStrike">
                <a:solidFill>
                  <a:srgbClr val="000000"/>
                </a:solidFill>
                <a:latin typeface="Calibri"/>
                <a:ea typeface="Calibri"/>
                <a:cs typeface="Calibri"/>
                <a:sym typeface="Calibri"/>
              </a:rPr>
              <a:t>; (2)</a:t>
            </a:r>
            <a:r>
              <a:rPr b="0" i="1" lang="it" sz="1100" u="none" cap="none" strike="noStrike">
                <a:solidFill>
                  <a:srgbClr val="000000"/>
                </a:solidFill>
                <a:latin typeface="Calibri"/>
                <a:ea typeface="Calibri"/>
                <a:cs typeface="Calibri"/>
                <a:sym typeface="Calibri"/>
              </a:rPr>
              <a:t> specialized families</a:t>
            </a:r>
            <a:r>
              <a:rPr b="0" i="0" lang="it" sz="1100" u="none" cap="none" strike="noStrike">
                <a:solidFill>
                  <a:srgbClr val="000000"/>
                </a:solidFill>
                <a:latin typeface="Calibri"/>
                <a:ea typeface="Calibri"/>
                <a:cs typeface="Calibri"/>
                <a:sym typeface="Calibri"/>
              </a:rPr>
              <a:t> in which some of its members have the experience or training to work with children with special needs, these families do not have an employment relationship; and (3) </a:t>
            </a:r>
            <a:r>
              <a:rPr b="0" i="1" lang="it" sz="1100" u="none" cap="none" strike="noStrike">
                <a:solidFill>
                  <a:srgbClr val="000000"/>
                </a:solidFill>
                <a:latin typeface="Calibri"/>
                <a:ea typeface="Calibri"/>
                <a:cs typeface="Calibri"/>
                <a:sym typeface="Calibri"/>
              </a:rPr>
              <a:t>professionalized families</a:t>
            </a:r>
            <a:r>
              <a:rPr b="0" i="0" lang="it" sz="1100" u="none" cap="none" strike="noStrike">
                <a:solidFill>
                  <a:srgbClr val="000000"/>
                </a:solidFill>
                <a:latin typeface="Calibri"/>
                <a:ea typeface="Calibri"/>
                <a:cs typeface="Calibri"/>
                <a:sym typeface="Calibri"/>
              </a:rPr>
              <a:t>, in addition to the requirements for specialized families, there is an employment relationship between the foster parents and the public entity.</a:t>
            </a:r>
            <a:endParaRPr/>
          </a:p>
          <a:p>
            <a:pPr indent="0" lvl="0" marL="0" rtl="0" algn="l">
              <a:lnSpc>
                <a:spcPct val="90000"/>
              </a:lnSpc>
              <a:spcBef>
                <a:spcPts val="0"/>
              </a:spcBef>
              <a:spcAft>
                <a:spcPts val="0"/>
              </a:spcAft>
              <a:buSzPts val="3200"/>
              <a:buNone/>
            </a:pPr>
            <a:r>
              <a:rPr lang="it" sz="1100">
                <a:solidFill>
                  <a:schemeClr val="dk1"/>
                </a:solidFill>
                <a:latin typeface="Calibri"/>
                <a:ea typeface="Calibri"/>
                <a:cs typeface="Calibri"/>
                <a:sym typeface="Calibri"/>
              </a:rPr>
              <a:t>Foster care may adopt the following modalities depending on its duration and objectives: </a:t>
            </a:r>
            <a:br>
              <a:rPr lang="it" sz="1100">
                <a:solidFill>
                  <a:schemeClr val="dk1"/>
                </a:solidFill>
                <a:latin typeface="Calibri"/>
                <a:ea typeface="Calibri"/>
                <a:cs typeface="Calibri"/>
                <a:sym typeface="Calibri"/>
              </a:rPr>
            </a:br>
            <a:r>
              <a:rPr lang="it" sz="1100">
                <a:solidFill>
                  <a:schemeClr val="dk1"/>
                </a:solidFill>
                <a:latin typeface="Calibri"/>
                <a:ea typeface="Calibri"/>
                <a:cs typeface="Calibri"/>
                <a:sym typeface="Calibri"/>
              </a:rPr>
              <a:t>(1) </a:t>
            </a:r>
            <a:r>
              <a:rPr b="1" lang="it" sz="1100">
                <a:solidFill>
                  <a:schemeClr val="dk1"/>
                </a:solidFill>
                <a:latin typeface="Calibri"/>
                <a:ea typeface="Calibri"/>
                <a:cs typeface="Calibri"/>
                <a:sym typeface="Calibri"/>
              </a:rPr>
              <a:t>emergency care</a:t>
            </a:r>
            <a:r>
              <a:rPr lang="it" sz="1100">
                <a:solidFill>
                  <a:schemeClr val="dk1"/>
                </a:solidFill>
                <a:latin typeface="Calibri"/>
                <a:ea typeface="Calibri"/>
                <a:cs typeface="Calibri"/>
                <a:sym typeface="Calibri"/>
              </a:rPr>
              <a:t>: while the corresponding family protection measure is decided, it should last less than six months; </a:t>
            </a:r>
            <a:br>
              <a:rPr lang="it" sz="1100">
                <a:solidFill>
                  <a:schemeClr val="dk1"/>
                </a:solidFill>
                <a:latin typeface="Calibri"/>
                <a:ea typeface="Calibri"/>
                <a:cs typeface="Calibri"/>
                <a:sym typeface="Calibri"/>
              </a:rPr>
            </a:br>
            <a:r>
              <a:rPr lang="it" sz="1100">
                <a:solidFill>
                  <a:schemeClr val="dk1"/>
                </a:solidFill>
                <a:latin typeface="Calibri"/>
                <a:ea typeface="Calibri"/>
                <a:cs typeface="Calibri"/>
                <a:sym typeface="Calibri"/>
              </a:rPr>
              <a:t>(2) </a:t>
            </a:r>
            <a:r>
              <a:rPr b="1" lang="it" sz="1100">
                <a:solidFill>
                  <a:schemeClr val="dk1"/>
                </a:solidFill>
                <a:latin typeface="Calibri"/>
                <a:ea typeface="Calibri"/>
                <a:cs typeface="Calibri"/>
                <a:sym typeface="Calibri"/>
              </a:rPr>
              <a:t>temporary care</a:t>
            </a:r>
            <a:r>
              <a:rPr lang="it" sz="1100">
                <a:solidFill>
                  <a:schemeClr val="dk1"/>
                </a:solidFill>
                <a:latin typeface="Calibri"/>
                <a:ea typeface="Calibri"/>
                <a:cs typeface="Calibri"/>
                <a:sym typeface="Calibri"/>
              </a:rPr>
              <a:t>, while improvements are made for the family reunification. Its maximum duration should not exceed two years, unless the best interest of the minor advises the extension of the measure; and (3) </a:t>
            </a:r>
            <a:r>
              <a:rPr b="1" lang="it" sz="1100">
                <a:solidFill>
                  <a:schemeClr val="dk1"/>
                </a:solidFill>
                <a:latin typeface="Calibri"/>
                <a:ea typeface="Calibri"/>
                <a:cs typeface="Calibri"/>
                <a:sym typeface="Calibri"/>
              </a:rPr>
              <a:t>permanent care</a:t>
            </a:r>
            <a:r>
              <a:rPr lang="it" sz="1100">
                <a:solidFill>
                  <a:schemeClr val="dk1"/>
                </a:solidFill>
                <a:latin typeface="Calibri"/>
                <a:ea typeface="Calibri"/>
                <a:cs typeface="Calibri"/>
                <a:sym typeface="Calibri"/>
              </a:rPr>
              <a:t>, when it is confirmed that family reunification is not possible</a:t>
            </a:r>
            <a:r>
              <a:rPr lang="it" sz="1100">
                <a:solidFill>
                  <a:srgbClr val="000000"/>
                </a:solidFill>
              </a:rPr>
              <a:t>.</a:t>
            </a:r>
            <a:endParaRPr sz="1100">
              <a:solidFill>
                <a:schemeClr val="dk1"/>
              </a:solidFill>
            </a:endParaRPr>
          </a:p>
        </p:txBody>
      </p:sp>
      <p:sp>
        <p:nvSpPr>
          <p:cNvPr id="254" name="Google Shape;254;p1"/>
          <p:cNvSpPr/>
          <p:nvPr/>
        </p:nvSpPr>
        <p:spPr>
          <a:xfrm>
            <a:off x="0" y="4713889"/>
            <a:ext cx="9144000" cy="429600"/>
          </a:xfrm>
          <a:prstGeom prst="rect">
            <a:avLst/>
          </a:prstGeom>
          <a:solidFill>
            <a:srgbClr val="10AD9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pic>
        <p:nvPicPr>
          <p:cNvPr descr="Texto&#10;&#10;Descripción generada automáticamente con confianza media" id="255" name="Google Shape;255;p1"/>
          <p:cNvPicPr preferRelativeResize="0"/>
          <p:nvPr/>
        </p:nvPicPr>
        <p:blipFill rotWithShape="1">
          <a:blip r:embed="rId3">
            <a:alphaModFix/>
          </a:blip>
          <a:srcRect b="0" l="0" r="0" t="0"/>
          <a:stretch/>
        </p:blipFill>
        <p:spPr>
          <a:xfrm>
            <a:off x="7580682" y="4765685"/>
            <a:ext cx="1437591" cy="318695"/>
          </a:xfrm>
          <a:prstGeom prst="rect">
            <a:avLst/>
          </a:prstGeom>
          <a:noFill/>
          <a:ln>
            <a:noFill/>
          </a:ln>
        </p:spPr>
      </p:pic>
      <p:sp>
        <p:nvSpPr>
          <p:cNvPr id="256" name="Google Shape;256;p1"/>
          <p:cNvSpPr txBox="1"/>
          <p:nvPr/>
        </p:nvSpPr>
        <p:spPr>
          <a:xfrm>
            <a:off x="231050" y="4717125"/>
            <a:ext cx="6335400" cy="384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51"/>
              <a:buFont typeface="Arial"/>
              <a:buNone/>
            </a:pPr>
            <a:r>
              <a:rPr lang="it" sz="950">
                <a:solidFill>
                  <a:srgbClr val="FFFFFF"/>
                </a:solidFill>
                <a:latin typeface="Calibri"/>
                <a:ea typeface="Calibri"/>
                <a:cs typeface="Calibri"/>
                <a:sym typeface="Calibri"/>
              </a:rPr>
              <a:t>Het BRIGHTER FUTURE project is gefinancierd met steun van de Europese Commissie. Dit materiaal geeft alleen de visie van de auteurs weer. De Commissie kan niet verantwoordelijk worden gehouden voor de inhoud.</a:t>
            </a:r>
            <a:endParaRPr b="0" i="0" sz="950" u="none" cap="none" strike="noStrike">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sp>
        <p:nvSpPr>
          <p:cNvPr id="262" name="Google Shape;262;p5"/>
          <p:cNvSpPr txBox="1"/>
          <p:nvPr>
            <p:ph idx="1" type="body"/>
          </p:nvPr>
        </p:nvSpPr>
        <p:spPr>
          <a:xfrm>
            <a:off x="244750" y="0"/>
            <a:ext cx="8654500" cy="4741817"/>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750"/>
              </a:spcBef>
              <a:spcAft>
                <a:spcPts val="0"/>
              </a:spcAft>
              <a:buSzPts val="3200"/>
              <a:buNone/>
            </a:pPr>
            <a:r>
              <a:rPr lang="it" sz="1100">
                <a:solidFill>
                  <a:schemeClr val="dk1"/>
                </a:solidFill>
                <a:latin typeface="Calibri"/>
                <a:ea typeface="Calibri"/>
                <a:cs typeface="Calibri"/>
                <a:sym typeface="Calibri"/>
              </a:rPr>
              <a:t>The second protection measure is </a:t>
            </a:r>
            <a:r>
              <a:rPr b="1" lang="it" sz="1100">
                <a:solidFill>
                  <a:schemeClr val="dk1"/>
                </a:solidFill>
                <a:latin typeface="Calibri"/>
                <a:ea typeface="Calibri"/>
                <a:cs typeface="Calibri"/>
                <a:sym typeface="Calibri"/>
              </a:rPr>
              <a:t>residential care</a:t>
            </a:r>
            <a:r>
              <a:rPr lang="it" sz="1100">
                <a:solidFill>
                  <a:schemeClr val="dk1"/>
                </a:solidFill>
                <a:latin typeface="Calibri"/>
                <a:ea typeface="Calibri"/>
                <a:cs typeface="Calibri"/>
                <a:sym typeface="Calibri"/>
              </a:rPr>
              <a:t>. When the possibility of foster care is ruled out, the child will live in a center with other children in the same situation. Within this measure can be found: (1) </a:t>
            </a:r>
            <a:r>
              <a:rPr b="1" lang="it" sz="1100">
                <a:solidFill>
                  <a:schemeClr val="dk1"/>
                </a:solidFill>
                <a:latin typeface="Calibri"/>
                <a:ea typeface="Calibri"/>
                <a:cs typeface="Calibri"/>
                <a:sym typeface="Calibri"/>
              </a:rPr>
              <a:t>welcome centre</a:t>
            </a:r>
            <a:r>
              <a:rPr lang="it" sz="1100">
                <a:solidFill>
                  <a:schemeClr val="dk1"/>
                </a:solidFill>
                <a:latin typeface="Calibri"/>
                <a:ea typeface="Calibri"/>
                <a:cs typeface="Calibri"/>
                <a:sym typeface="Calibri"/>
              </a:rPr>
              <a:t> where care is immediate and transitory while the diagnosis of the situation is made to determine the measure to be applied; (2) </a:t>
            </a:r>
            <a:r>
              <a:rPr b="1" lang="it" sz="1100">
                <a:solidFill>
                  <a:schemeClr val="dk1"/>
                </a:solidFill>
                <a:latin typeface="Calibri"/>
                <a:ea typeface="Calibri"/>
                <a:cs typeface="Calibri"/>
                <a:sym typeface="Calibri"/>
              </a:rPr>
              <a:t>residential care centre </a:t>
            </a:r>
            <a:r>
              <a:rPr lang="it" sz="1100">
                <a:solidFill>
                  <a:schemeClr val="dk1"/>
                </a:solidFill>
                <a:latin typeface="Calibri"/>
                <a:ea typeface="Calibri"/>
                <a:cs typeface="Calibri"/>
                <a:sym typeface="Calibri"/>
              </a:rPr>
              <a:t>where children are offered an alternative resource to a family environment; and (3) </a:t>
            </a:r>
            <a:r>
              <a:rPr b="1" lang="it" sz="1100">
                <a:solidFill>
                  <a:schemeClr val="dk1"/>
                </a:solidFill>
                <a:latin typeface="Calibri"/>
                <a:ea typeface="Calibri"/>
                <a:cs typeface="Calibri"/>
                <a:sym typeface="Calibri"/>
              </a:rPr>
              <a:t>specific care centre</a:t>
            </a:r>
            <a:r>
              <a:rPr lang="it" sz="1100">
                <a:solidFill>
                  <a:schemeClr val="dk1"/>
                </a:solidFill>
                <a:latin typeface="Calibri"/>
                <a:ea typeface="Calibri"/>
                <a:cs typeface="Calibri"/>
                <a:sym typeface="Calibri"/>
              </a:rPr>
              <a:t> for children with some type of specificity, such as behavioral problems. The purpose of these is to provide the child with an adequate framework for his/her education and development.</a:t>
            </a:r>
            <a:endParaRPr/>
          </a:p>
          <a:p>
            <a:pPr indent="0" lvl="0" marL="0" rtl="0" algn="l">
              <a:lnSpc>
                <a:spcPct val="90000"/>
              </a:lnSpc>
              <a:spcBef>
                <a:spcPts val="750"/>
              </a:spcBef>
              <a:spcAft>
                <a:spcPts val="0"/>
              </a:spcAft>
              <a:buSzPts val="3200"/>
              <a:buNone/>
            </a:pPr>
            <a:r>
              <a:t/>
            </a:r>
            <a:endParaRPr b="1" sz="1400">
              <a:solidFill>
                <a:schemeClr val="dk1"/>
              </a:solidFill>
            </a:endParaRPr>
          </a:p>
          <a:p>
            <a:pPr indent="0" lvl="0" marL="0" rtl="0" algn="l">
              <a:lnSpc>
                <a:spcPct val="90000"/>
              </a:lnSpc>
              <a:spcBef>
                <a:spcPts val="750"/>
              </a:spcBef>
              <a:spcAft>
                <a:spcPts val="0"/>
              </a:spcAft>
              <a:buSzPts val="3200"/>
              <a:buNone/>
            </a:pPr>
            <a:r>
              <a:rPr b="1" lang="it" sz="1400">
                <a:solidFill>
                  <a:schemeClr val="dk1"/>
                </a:solidFill>
              </a:rPr>
              <a:t>Obstacles</a:t>
            </a:r>
            <a:endParaRPr b="1" sz="1400">
              <a:solidFill>
                <a:schemeClr val="dk1"/>
              </a:solidFill>
              <a:latin typeface="Calibri"/>
              <a:ea typeface="Calibri"/>
              <a:cs typeface="Calibri"/>
              <a:sym typeface="Calibri"/>
            </a:endParaRPr>
          </a:p>
          <a:p>
            <a:pPr indent="0" lvl="0" marL="0" rtl="0" algn="l">
              <a:lnSpc>
                <a:spcPct val="90000"/>
              </a:lnSpc>
              <a:spcBef>
                <a:spcPts val="750"/>
              </a:spcBef>
              <a:spcAft>
                <a:spcPts val="0"/>
              </a:spcAft>
              <a:buSzPts val="3200"/>
              <a:buNone/>
            </a:pPr>
            <a:r>
              <a:rPr lang="it" sz="1100">
                <a:solidFill>
                  <a:schemeClr val="dk1"/>
                </a:solidFill>
                <a:latin typeface="Calibri"/>
                <a:ea typeface="Calibri"/>
                <a:cs typeface="Calibri"/>
                <a:sym typeface="Calibri"/>
              </a:rPr>
              <a:t>Schools can also be spaces that restrict learning and social inclusion. They have the power to designate the identity markers that are most desirable and enable certain students to succeed in the institution and conversely these same social and cultural markers can very easily exclude difference. ‘performatives that do not make sense in the discourses that frame schooling, or that are counter to prevailing institutional discourses, may fail or may act to constitute a subject outside the bounds of acceptability as a student’ (p. 37). Therefore ‘the refugee’ can too easily stand outside these bounds of acceptability. </a:t>
            </a:r>
            <a:endParaRPr/>
          </a:p>
          <a:p>
            <a:pPr indent="0" lvl="0" marL="0" rtl="0" algn="l">
              <a:lnSpc>
                <a:spcPct val="90000"/>
              </a:lnSpc>
              <a:spcBef>
                <a:spcPts val="750"/>
              </a:spcBef>
              <a:spcAft>
                <a:spcPts val="0"/>
              </a:spcAft>
              <a:buSzPts val="3200"/>
              <a:buNone/>
            </a:pPr>
            <a:r>
              <a:rPr lang="it" sz="1100">
                <a:solidFill>
                  <a:schemeClr val="dk1"/>
                </a:solidFill>
                <a:latin typeface="Calibri"/>
                <a:ea typeface="Calibri"/>
                <a:cs typeface="Calibri"/>
                <a:sym typeface="Calibri"/>
              </a:rPr>
              <a:t>Where difference is identified it is often equated with marginality, deficit and lack, due to the (mis)recognition and misrepresentation of the student (Keddie 2011). This positioning places the refugee student in a strata of negative and deficit assumptions within schools such as being traumatised, a victim and at risk.</a:t>
            </a:r>
            <a:endParaRPr/>
          </a:p>
          <a:p>
            <a:pPr indent="0" lvl="0" marL="0" rtl="0" algn="l">
              <a:lnSpc>
                <a:spcPct val="90000"/>
              </a:lnSpc>
              <a:spcBef>
                <a:spcPts val="750"/>
              </a:spcBef>
              <a:spcAft>
                <a:spcPts val="0"/>
              </a:spcAft>
              <a:buSzPts val="3200"/>
              <a:buNone/>
            </a:pPr>
            <a:r>
              <a:t/>
            </a:r>
            <a:endParaRPr sz="1100">
              <a:solidFill>
                <a:schemeClr val="dk1"/>
              </a:solidFill>
              <a:latin typeface="Calibri"/>
              <a:ea typeface="Calibri"/>
              <a:cs typeface="Calibri"/>
              <a:sym typeface="Calibri"/>
            </a:endParaRPr>
          </a:p>
          <a:p>
            <a:pPr indent="0" lvl="0" marL="0" rtl="0" algn="l">
              <a:lnSpc>
                <a:spcPct val="90000"/>
              </a:lnSpc>
              <a:spcBef>
                <a:spcPts val="750"/>
              </a:spcBef>
              <a:spcAft>
                <a:spcPts val="0"/>
              </a:spcAft>
              <a:buSzPts val="3200"/>
              <a:buNone/>
            </a:pPr>
            <a:r>
              <a:t/>
            </a:r>
            <a:endParaRPr sz="1100">
              <a:solidFill>
                <a:schemeClr val="dk1"/>
              </a:solidFill>
              <a:latin typeface="Calibri"/>
              <a:ea typeface="Calibri"/>
              <a:cs typeface="Calibri"/>
              <a:sym typeface="Calibri"/>
            </a:endParaRPr>
          </a:p>
          <a:p>
            <a:pPr indent="0" lvl="0" marL="0" rtl="0" algn="l">
              <a:lnSpc>
                <a:spcPct val="90000"/>
              </a:lnSpc>
              <a:spcBef>
                <a:spcPts val="750"/>
              </a:spcBef>
              <a:spcAft>
                <a:spcPts val="0"/>
              </a:spcAft>
              <a:buSzPts val="3200"/>
              <a:buNone/>
            </a:pPr>
            <a:r>
              <a:rPr lang="it" sz="11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indent="0" lvl="0" marL="0" rtl="0" algn="l">
              <a:lnSpc>
                <a:spcPct val="90000"/>
              </a:lnSpc>
              <a:spcBef>
                <a:spcPts val="750"/>
              </a:spcBef>
              <a:spcAft>
                <a:spcPts val="0"/>
              </a:spcAft>
              <a:buSzPts val="3200"/>
              <a:buNone/>
            </a:pPr>
            <a:r>
              <a:rPr lang="it" sz="11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indent="0" lvl="0" marL="0" rtl="0" algn="l">
              <a:lnSpc>
                <a:spcPct val="90000"/>
              </a:lnSpc>
              <a:spcBef>
                <a:spcPts val="750"/>
              </a:spcBef>
              <a:spcAft>
                <a:spcPts val="0"/>
              </a:spcAft>
              <a:buSzPts val="3200"/>
              <a:buNone/>
            </a:pPr>
            <a:r>
              <a:t/>
            </a:r>
            <a:endParaRPr sz="1100">
              <a:solidFill>
                <a:schemeClr val="dk1"/>
              </a:solidFill>
            </a:endParaRPr>
          </a:p>
        </p:txBody>
      </p:sp>
      <p:sp>
        <p:nvSpPr>
          <p:cNvPr id="263" name="Google Shape;263;p5"/>
          <p:cNvSpPr/>
          <p:nvPr/>
        </p:nvSpPr>
        <p:spPr>
          <a:xfrm>
            <a:off x="0" y="4713889"/>
            <a:ext cx="9144000" cy="429600"/>
          </a:xfrm>
          <a:prstGeom prst="rect">
            <a:avLst/>
          </a:prstGeom>
          <a:solidFill>
            <a:srgbClr val="10AD9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pic>
        <p:nvPicPr>
          <p:cNvPr descr="Texto&#10;&#10;Descripción generada automáticamente con confianza media" id="264" name="Google Shape;264;p5"/>
          <p:cNvPicPr preferRelativeResize="0"/>
          <p:nvPr/>
        </p:nvPicPr>
        <p:blipFill rotWithShape="1">
          <a:blip r:embed="rId3">
            <a:alphaModFix/>
          </a:blip>
          <a:srcRect b="0" l="0" r="0" t="0"/>
          <a:stretch/>
        </p:blipFill>
        <p:spPr>
          <a:xfrm>
            <a:off x="7580682" y="4765685"/>
            <a:ext cx="1437591" cy="318695"/>
          </a:xfrm>
          <a:prstGeom prst="rect">
            <a:avLst/>
          </a:prstGeom>
          <a:noFill/>
          <a:ln>
            <a:noFill/>
          </a:ln>
        </p:spPr>
      </p:pic>
      <p:sp>
        <p:nvSpPr>
          <p:cNvPr id="265" name="Google Shape;265;p5"/>
          <p:cNvSpPr txBox="1"/>
          <p:nvPr/>
        </p:nvSpPr>
        <p:spPr>
          <a:xfrm>
            <a:off x="231050" y="4717125"/>
            <a:ext cx="6335400" cy="384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51"/>
              <a:buFont typeface="Arial"/>
              <a:buNone/>
            </a:pPr>
            <a:r>
              <a:rPr lang="it" sz="950">
                <a:solidFill>
                  <a:srgbClr val="FFFFFF"/>
                </a:solidFill>
                <a:latin typeface="Calibri"/>
                <a:ea typeface="Calibri"/>
                <a:cs typeface="Calibri"/>
                <a:sym typeface="Calibri"/>
              </a:rPr>
              <a:t>Het BRIGHTER FUTURE project is gefinancierd met steun van de Europese Commissie. Dit materiaal geeft alleen de visie van de auteurs weer. De Commissie kan niet verantwoordelijk worden gehouden voor de inhoud.</a:t>
            </a:r>
            <a:endParaRPr b="0" i="0" sz="95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2"/>
          <p:cNvSpPr txBox="1"/>
          <p:nvPr>
            <p:ph type="title"/>
          </p:nvPr>
        </p:nvSpPr>
        <p:spPr>
          <a:xfrm>
            <a:off x="311700" y="445025"/>
            <a:ext cx="8520600" cy="572700"/>
          </a:xfrm>
          <a:prstGeom prst="rect">
            <a:avLst/>
          </a:prstGeom>
          <a:noFill/>
          <a:ln>
            <a:noFill/>
          </a:ln>
        </p:spPr>
        <p:txBody>
          <a:bodyPr anchorCtr="0" anchor="b" bIns="91425" lIns="91425" spcFirstLastPara="1" rIns="91425" wrap="square" tIns="91425">
            <a:normAutofit fontScale="90000"/>
          </a:bodyPr>
          <a:lstStyle/>
          <a:p>
            <a:pPr indent="0" lvl="0" marL="0" rtl="0" algn="l">
              <a:lnSpc>
                <a:spcPct val="100000"/>
              </a:lnSpc>
              <a:spcBef>
                <a:spcPts val="0"/>
              </a:spcBef>
              <a:spcAft>
                <a:spcPts val="0"/>
              </a:spcAft>
              <a:buClr>
                <a:schemeClr val="dk1"/>
              </a:buClr>
              <a:buSzPct val="43650"/>
              <a:buFont typeface="Arial"/>
              <a:buNone/>
            </a:pPr>
            <a:r>
              <a:rPr lang="it"/>
              <a:t>Grootste uitdagingen</a:t>
            </a:r>
            <a:r>
              <a:rPr lang="it">
                <a:latin typeface="Calibri"/>
                <a:ea typeface="Calibri"/>
                <a:cs typeface="Calibri"/>
                <a:sym typeface="Calibri"/>
              </a:rPr>
              <a:t>: discussie in tweetallen</a:t>
            </a:r>
            <a:endParaRPr>
              <a:latin typeface="Calibri"/>
              <a:ea typeface="Calibri"/>
              <a:cs typeface="Calibri"/>
              <a:sym typeface="Calibri"/>
            </a:endParaRPr>
          </a:p>
        </p:txBody>
      </p:sp>
      <p:sp>
        <p:nvSpPr>
          <p:cNvPr id="174" name="Google Shape;174;p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0" lvl="0" marL="114300" rtl="0" algn="l">
              <a:lnSpc>
                <a:spcPct val="100000"/>
              </a:lnSpc>
              <a:spcBef>
                <a:spcPts val="0"/>
              </a:spcBef>
              <a:spcAft>
                <a:spcPts val="0"/>
              </a:spcAft>
              <a:buSzPts val="1800"/>
              <a:buNone/>
            </a:pPr>
            <a:r>
              <a:rPr lang="it">
                <a:solidFill>
                  <a:schemeClr val="dk1"/>
                </a:solidFill>
                <a:latin typeface="Calibri"/>
                <a:ea typeface="Calibri"/>
                <a:cs typeface="Calibri"/>
                <a:sym typeface="Calibri"/>
              </a:rPr>
              <a:t>Noah</a:t>
            </a:r>
            <a:r>
              <a:rPr lang="it">
                <a:solidFill>
                  <a:schemeClr val="dk1"/>
                </a:solidFill>
              </a:rPr>
              <a:t> is een 8-jarig kind die recent is geplaatst in residentiële jeugdzorg en nu naar een nieuwe school gaat.</a:t>
            </a:r>
            <a:r>
              <a:rPr lang="it">
                <a:solidFill>
                  <a:schemeClr val="dk1"/>
                </a:solidFill>
                <a:latin typeface="Calibri"/>
                <a:ea typeface="Calibri"/>
                <a:cs typeface="Calibri"/>
                <a:sym typeface="Calibri"/>
              </a:rPr>
              <a:t> Wat zijn de grootste uitdagingen voor:</a:t>
            </a:r>
            <a:endParaRPr>
              <a:solidFill>
                <a:schemeClr val="dk1"/>
              </a:solidFill>
              <a:latin typeface="Calibri"/>
              <a:ea typeface="Calibri"/>
              <a:cs typeface="Calibri"/>
              <a:sym typeface="Calibri"/>
            </a:endParaRPr>
          </a:p>
          <a:p>
            <a:pPr indent="0" lvl="0" marL="114300" rtl="0" algn="l">
              <a:lnSpc>
                <a:spcPct val="100000"/>
              </a:lnSpc>
              <a:spcBef>
                <a:spcPts val="0"/>
              </a:spcBef>
              <a:spcAft>
                <a:spcPts val="0"/>
              </a:spcAft>
              <a:buSzPts val="1800"/>
              <a:buNone/>
            </a:pPr>
            <a:r>
              <a:t/>
            </a:r>
            <a:endParaRPr>
              <a:latin typeface="Calibri"/>
              <a:ea typeface="Calibri"/>
              <a:cs typeface="Calibri"/>
              <a:sym typeface="Calibri"/>
            </a:endParaRPr>
          </a:p>
          <a:p>
            <a:pPr indent="-317500" lvl="3" marL="1828800" rtl="0" algn="l">
              <a:lnSpc>
                <a:spcPct val="150000"/>
              </a:lnSpc>
              <a:spcBef>
                <a:spcPts val="0"/>
              </a:spcBef>
              <a:spcAft>
                <a:spcPts val="0"/>
              </a:spcAft>
              <a:buClr>
                <a:schemeClr val="dk1"/>
              </a:buClr>
              <a:buSzPts val="1800"/>
              <a:buFont typeface="Arial"/>
              <a:buChar char="•"/>
            </a:pPr>
            <a:r>
              <a:rPr lang="it" sz="1800">
                <a:solidFill>
                  <a:schemeClr val="dk1"/>
                </a:solidFill>
                <a:latin typeface="Calibri"/>
                <a:ea typeface="Calibri"/>
                <a:cs typeface="Calibri"/>
                <a:sym typeface="Calibri"/>
              </a:rPr>
              <a:t>Noah</a:t>
            </a:r>
            <a:endParaRPr sz="1800">
              <a:solidFill>
                <a:schemeClr val="dk1"/>
              </a:solidFill>
              <a:latin typeface="Calibri"/>
              <a:ea typeface="Calibri"/>
              <a:cs typeface="Calibri"/>
              <a:sym typeface="Calibri"/>
            </a:endParaRPr>
          </a:p>
          <a:p>
            <a:pPr indent="-317500" lvl="3" marL="1828800" rtl="0" algn="l">
              <a:lnSpc>
                <a:spcPct val="150000"/>
              </a:lnSpc>
              <a:spcBef>
                <a:spcPts val="0"/>
              </a:spcBef>
              <a:spcAft>
                <a:spcPts val="0"/>
              </a:spcAft>
              <a:buClr>
                <a:schemeClr val="dk1"/>
              </a:buClr>
              <a:buSzPts val="1800"/>
              <a:buFont typeface="Arial"/>
              <a:buChar char="•"/>
            </a:pPr>
            <a:r>
              <a:rPr lang="it" sz="1800">
                <a:solidFill>
                  <a:schemeClr val="dk1"/>
                </a:solidFill>
                <a:latin typeface="Calibri"/>
                <a:ea typeface="Calibri"/>
                <a:cs typeface="Calibri"/>
                <a:sym typeface="Calibri"/>
              </a:rPr>
              <a:t>De klasgenoten</a:t>
            </a:r>
            <a:endParaRPr sz="1800">
              <a:solidFill>
                <a:schemeClr val="dk1"/>
              </a:solidFill>
              <a:latin typeface="Calibri"/>
              <a:ea typeface="Calibri"/>
              <a:cs typeface="Calibri"/>
              <a:sym typeface="Calibri"/>
            </a:endParaRPr>
          </a:p>
          <a:p>
            <a:pPr indent="-317500" lvl="3" marL="1828800" rtl="0" algn="l">
              <a:lnSpc>
                <a:spcPct val="150000"/>
              </a:lnSpc>
              <a:spcBef>
                <a:spcPts val="0"/>
              </a:spcBef>
              <a:spcAft>
                <a:spcPts val="0"/>
              </a:spcAft>
              <a:buClr>
                <a:schemeClr val="dk1"/>
              </a:buClr>
              <a:buSzPts val="1800"/>
              <a:buFont typeface="Arial"/>
              <a:buChar char="•"/>
            </a:pPr>
            <a:r>
              <a:rPr lang="it" sz="1800">
                <a:solidFill>
                  <a:schemeClr val="dk1"/>
                </a:solidFill>
                <a:latin typeface="Calibri"/>
                <a:ea typeface="Calibri"/>
                <a:cs typeface="Calibri"/>
                <a:sym typeface="Calibri"/>
              </a:rPr>
              <a:t>De </a:t>
            </a:r>
            <a:r>
              <a:rPr lang="it" sz="1800">
                <a:solidFill>
                  <a:schemeClr val="dk1"/>
                </a:solidFill>
                <a:latin typeface="Calibri"/>
                <a:ea typeface="Calibri"/>
                <a:cs typeface="Calibri"/>
                <a:sym typeface="Calibri"/>
                <a:extLst>
                  <a:ext uri="http://customooxmlschemas.google.com/">
                    <go:slidesCustomData xmlns:go="http://customooxmlschemas.google.com/" textRoundtripDataId="0"/>
                  </a:ext>
                </a:extLst>
              </a:rPr>
              <a:t>leerkrachten</a:t>
            </a:r>
            <a:endParaRPr sz="1800">
              <a:solidFill>
                <a:schemeClr val="dk1"/>
              </a:solidFill>
              <a:latin typeface="Calibri"/>
              <a:ea typeface="Calibri"/>
              <a:cs typeface="Calibri"/>
              <a:sym typeface="Calibri"/>
            </a:endParaRPr>
          </a:p>
          <a:p>
            <a:pPr indent="-317500" lvl="3" marL="1828800" rtl="0" algn="l">
              <a:lnSpc>
                <a:spcPct val="150000"/>
              </a:lnSpc>
              <a:spcBef>
                <a:spcPts val="0"/>
              </a:spcBef>
              <a:spcAft>
                <a:spcPts val="0"/>
              </a:spcAft>
              <a:buClr>
                <a:schemeClr val="dk1"/>
              </a:buClr>
              <a:buSzPts val="1800"/>
              <a:buFont typeface="Arial"/>
              <a:buChar char="•"/>
            </a:pPr>
            <a:r>
              <a:rPr lang="it" sz="1800">
                <a:solidFill>
                  <a:schemeClr val="dk1"/>
                </a:solidFill>
                <a:latin typeface="Calibri"/>
                <a:ea typeface="Calibri"/>
                <a:cs typeface="Calibri"/>
                <a:sym typeface="Calibri"/>
              </a:rPr>
              <a:t>De opvoeders</a:t>
            </a:r>
            <a:endParaRPr sz="1800">
              <a:solidFill>
                <a:schemeClr val="dk1"/>
              </a:solidFill>
              <a:latin typeface="Calibri"/>
              <a:ea typeface="Calibri"/>
              <a:cs typeface="Calibri"/>
              <a:sym typeface="Calibri"/>
            </a:endParaRPr>
          </a:p>
          <a:p>
            <a:pPr indent="-317500" lvl="3" marL="1828800" rtl="0" algn="l">
              <a:lnSpc>
                <a:spcPct val="150000"/>
              </a:lnSpc>
              <a:spcBef>
                <a:spcPts val="0"/>
              </a:spcBef>
              <a:spcAft>
                <a:spcPts val="0"/>
              </a:spcAft>
              <a:buClr>
                <a:schemeClr val="dk1"/>
              </a:buClr>
              <a:buSzPts val="1800"/>
              <a:buFont typeface="Arial"/>
              <a:buChar char="•"/>
            </a:pPr>
            <a:r>
              <a:rPr lang="it" sz="1800">
                <a:solidFill>
                  <a:schemeClr val="dk1"/>
                </a:solidFill>
                <a:latin typeface="Calibri"/>
                <a:ea typeface="Calibri"/>
                <a:cs typeface="Calibri"/>
                <a:sym typeface="Calibri"/>
              </a:rPr>
              <a:t>De schoolleiding</a:t>
            </a:r>
            <a:endParaRPr sz="1800">
              <a:solidFill>
                <a:schemeClr val="dk1"/>
              </a:solidFill>
              <a:latin typeface="Calibri"/>
              <a:ea typeface="Calibri"/>
              <a:cs typeface="Calibri"/>
              <a:sym typeface="Calibri"/>
            </a:endParaRPr>
          </a:p>
          <a:p>
            <a:pPr indent="0" lvl="0" marL="114300" rtl="0" algn="l">
              <a:lnSpc>
                <a:spcPct val="100000"/>
              </a:lnSpc>
              <a:spcBef>
                <a:spcPts val="0"/>
              </a:spcBef>
              <a:spcAft>
                <a:spcPts val="0"/>
              </a:spcAft>
              <a:buSzPts val="1800"/>
              <a:buNone/>
            </a:pPr>
            <a:r>
              <a:t/>
            </a:r>
            <a:endParaRPr/>
          </a:p>
        </p:txBody>
      </p:sp>
      <p:sp>
        <p:nvSpPr>
          <p:cNvPr id="175" name="Google Shape;175;p2"/>
          <p:cNvSpPr/>
          <p:nvPr/>
        </p:nvSpPr>
        <p:spPr>
          <a:xfrm>
            <a:off x="0" y="4713889"/>
            <a:ext cx="9144000" cy="429600"/>
          </a:xfrm>
          <a:prstGeom prst="rect">
            <a:avLst/>
          </a:prstGeom>
          <a:solidFill>
            <a:srgbClr val="10AD9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176" name="Google Shape;176;p2"/>
          <p:cNvSpPr txBox="1"/>
          <p:nvPr/>
        </p:nvSpPr>
        <p:spPr>
          <a:xfrm>
            <a:off x="231050" y="4717125"/>
            <a:ext cx="6335400" cy="384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51"/>
              <a:buFont typeface="Arial"/>
              <a:buNone/>
            </a:pPr>
            <a:r>
              <a:rPr lang="it" sz="950">
                <a:solidFill>
                  <a:srgbClr val="FFFFFF"/>
                </a:solidFill>
                <a:latin typeface="Calibri"/>
                <a:ea typeface="Calibri"/>
                <a:cs typeface="Calibri"/>
                <a:sym typeface="Calibri"/>
              </a:rPr>
              <a:t>Het BRIGHTER FUTURE project is gefinancierd met steun van de Europese Commissie. Dit materiaal geeft alleen de visie van de auteurs weer. De Commissie kan niet verantwoordelijk worden gehouden voor de inhoud.</a:t>
            </a:r>
            <a:endParaRPr b="0" i="0" sz="950" u="none" cap="none" strike="noStrike">
              <a:solidFill>
                <a:srgbClr val="000000"/>
              </a:solidFill>
              <a:latin typeface="Arial"/>
              <a:ea typeface="Arial"/>
              <a:cs typeface="Arial"/>
              <a:sym typeface="Arial"/>
            </a:endParaRPr>
          </a:p>
        </p:txBody>
      </p:sp>
      <p:pic>
        <p:nvPicPr>
          <p:cNvPr descr="Texto&#10;&#10;Descripción generada automáticamente con confianza media" id="177" name="Google Shape;177;p2"/>
          <p:cNvPicPr preferRelativeResize="0"/>
          <p:nvPr/>
        </p:nvPicPr>
        <p:blipFill rotWithShape="1">
          <a:blip r:embed="rId4">
            <a:alphaModFix/>
          </a:blip>
          <a:srcRect b="0" l="0" r="0" t="0"/>
          <a:stretch/>
        </p:blipFill>
        <p:spPr>
          <a:xfrm>
            <a:off x="7580682" y="4765685"/>
            <a:ext cx="1437591" cy="31869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3"/>
          <p:cNvSpPr txBox="1"/>
          <p:nvPr>
            <p:ph type="title"/>
          </p:nvPr>
        </p:nvSpPr>
        <p:spPr>
          <a:xfrm>
            <a:off x="311700" y="2150850"/>
            <a:ext cx="8520600" cy="841800"/>
          </a:xfrm>
          <a:prstGeom prst="rect">
            <a:avLst/>
          </a:prstGeom>
          <a:noFill/>
          <a:ln>
            <a:noFill/>
          </a:ln>
        </p:spPr>
        <p:txBody>
          <a:bodyPr anchorCtr="0" anchor="t" bIns="91425" lIns="91425" spcFirstLastPara="1" rIns="91425" wrap="square" tIns="91425">
            <a:normAutofit/>
          </a:bodyPr>
          <a:lstStyle/>
          <a:p>
            <a:pPr indent="0" lvl="0" marL="22860" rtl="0" algn="ctr">
              <a:lnSpc>
                <a:spcPct val="100000"/>
              </a:lnSpc>
              <a:spcBef>
                <a:spcPts val="0"/>
              </a:spcBef>
              <a:spcAft>
                <a:spcPts val="0"/>
              </a:spcAft>
              <a:buSzPts val="3600"/>
              <a:buNone/>
            </a:pPr>
            <a:r>
              <a:rPr lang="it"/>
              <a:t>Kinderrechten en jeugdhulpsystemen</a:t>
            </a:r>
            <a:endParaRPr>
              <a:latin typeface="Calibri"/>
              <a:ea typeface="Calibri"/>
              <a:cs typeface="Calibri"/>
              <a:sym typeface="Calibri"/>
            </a:endParaRPr>
          </a:p>
        </p:txBody>
      </p:sp>
      <p:sp>
        <p:nvSpPr>
          <p:cNvPr id="183" name="Google Shape;183;p3"/>
          <p:cNvSpPr/>
          <p:nvPr/>
        </p:nvSpPr>
        <p:spPr>
          <a:xfrm>
            <a:off x="0" y="4713889"/>
            <a:ext cx="9144000" cy="429600"/>
          </a:xfrm>
          <a:prstGeom prst="rect">
            <a:avLst/>
          </a:prstGeom>
          <a:solidFill>
            <a:srgbClr val="10AD9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pic>
        <p:nvPicPr>
          <p:cNvPr descr="Texto&#10;&#10;Descripción generada automáticamente con confianza media" id="184" name="Google Shape;184;p3"/>
          <p:cNvPicPr preferRelativeResize="0"/>
          <p:nvPr/>
        </p:nvPicPr>
        <p:blipFill rotWithShape="1">
          <a:blip r:embed="rId3">
            <a:alphaModFix/>
          </a:blip>
          <a:srcRect b="0" l="0" r="0" t="0"/>
          <a:stretch/>
        </p:blipFill>
        <p:spPr>
          <a:xfrm>
            <a:off x="7580682" y="4765685"/>
            <a:ext cx="1437591" cy="318695"/>
          </a:xfrm>
          <a:prstGeom prst="rect">
            <a:avLst/>
          </a:prstGeom>
          <a:noFill/>
          <a:ln>
            <a:noFill/>
          </a:ln>
        </p:spPr>
      </p:pic>
      <p:sp>
        <p:nvSpPr>
          <p:cNvPr id="185" name="Google Shape;185;p3"/>
          <p:cNvSpPr txBox="1"/>
          <p:nvPr/>
        </p:nvSpPr>
        <p:spPr>
          <a:xfrm>
            <a:off x="231050" y="4717125"/>
            <a:ext cx="6335400" cy="384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51"/>
              <a:buFont typeface="Arial"/>
              <a:buNone/>
            </a:pPr>
            <a:r>
              <a:rPr lang="it" sz="950">
                <a:solidFill>
                  <a:srgbClr val="FFFFFF"/>
                </a:solidFill>
                <a:latin typeface="Calibri"/>
                <a:ea typeface="Calibri"/>
                <a:cs typeface="Calibri"/>
                <a:sym typeface="Calibri"/>
              </a:rPr>
              <a:t>Het BRIGHTER FUTURE project is gefinancierd met steun van de Europese Commissie. Dit materiaal geeft alleen de visie van de auteurs weer. De Commissie kan niet verantwoordelijk worden gehouden voor de inhoud.</a:t>
            </a:r>
            <a:endParaRPr b="0" i="0" sz="950" u="none" cap="none" strike="noStrik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4"/>
          <p:cNvSpPr txBox="1"/>
          <p:nvPr>
            <p:ph type="title"/>
          </p:nvPr>
        </p:nvSpPr>
        <p:spPr>
          <a:xfrm>
            <a:off x="311700" y="2150850"/>
            <a:ext cx="8520600" cy="841800"/>
          </a:xfrm>
          <a:prstGeom prst="rect">
            <a:avLst/>
          </a:prstGeom>
          <a:noFill/>
          <a:ln>
            <a:noFill/>
          </a:ln>
        </p:spPr>
        <p:txBody>
          <a:bodyPr anchorCtr="0" anchor="t" bIns="91425" lIns="91425" spcFirstLastPara="1" rIns="91425" wrap="square" tIns="91425">
            <a:normAutofit fontScale="90000"/>
          </a:bodyPr>
          <a:lstStyle/>
          <a:p>
            <a:pPr indent="0" lvl="0" marL="0" rtl="0" algn="ctr">
              <a:lnSpc>
                <a:spcPct val="100000"/>
              </a:lnSpc>
              <a:spcBef>
                <a:spcPts val="0"/>
              </a:spcBef>
              <a:spcAft>
                <a:spcPts val="0"/>
              </a:spcAft>
              <a:buSzPct val="84848"/>
              <a:buNone/>
            </a:pPr>
            <a:r>
              <a:rPr lang="it" sz="3300"/>
              <a:t>Waarom komen kinderen in aanraking met jeugdhulp</a:t>
            </a:r>
            <a:r>
              <a:rPr lang="it" sz="3300">
                <a:latin typeface="Calibri"/>
                <a:ea typeface="Calibri"/>
                <a:cs typeface="Calibri"/>
                <a:sym typeface="Calibri"/>
              </a:rPr>
              <a:t>?</a:t>
            </a:r>
            <a:endParaRPr/>
          </a:p>
        </p:txBody>
      </p:sp>
      <p:sp>
        <p:nvSpPr>
          <p:cNvPr id="191" name="Google Shape;191;p4"/>
          <p:cNvSpPr/>
          <p:nvPr/>
        </p:nvSpPr>
        <p:spPr>
          <a:xfrm>
            <a:off x="0" y="4713889"/>
            <a:ext cx="9144000" cy="429600"/>
          </a:xfrm>
          <a:prstGeom prst="rect">
            <a:avLst/>
          </a:prstGeom>
          <a:solidFill>
            <a:srgbClr val="10AD9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pic>
        <p:nvPicPr>
          <p:cNvPr descr="Texto&#10;&#10;Descripción generada automáticamente con confianza media" id="192" name="Google Shape;192;p4"/>
          <p:cNvPicPr preferRelativeResize="0"/>
          <p:nvPr/>
        </p:nvPicPr>
        <p:blipFill rotWithShape="1">
          <a:blip r:embed="rId3">
            <a:alphaModFix/>
          </a:blip>
          <a:srcRect b="0" l="0" r="0" t="0"/>
          <a:stretch/>
        </p:blipFill>
        <p:spPr>
          <a:xfrm>
            <a:off x="7580682" y="4765685"/>
            <a:ext cx="1437591" cy="318695"/>
          </a:xfrm>
          <a:prstGeom prst="rect">
            <a:avLst/>
          </a:prstGeom>
          <a:noFill/>
          <a:ln>
            <a:noFill/>
          </a:ln>
        </p:spPr>
      </p:pic>
      <p:sp>
        <p:nvSpPr>
          <p:cNvPr id="193" name="Google Shape;193;p4"/>
          <p:cNvSpPr txBox="1"/>
          <p:nvPr/>
        </p:nvSpPr>
        <p:spPr>
          <a:xfrm>
            <a:off x="231050" y="4717125"/>
            <a:ext cx="6335400" cy="384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51"/>
              <a:buFont typeface="Arial"/>
              <a:buNone/>
            </a:pPr>
            <a:r>
              <a:rPr lang="it" sz="950">
                <a:solidFill>
                  <a:srgbClr val="FFFFFF"/>
                </a:solidFill>
                <a:latin typeface="Calibri"/>
                <a:ea typeface="Calibri"/>
                <a:cs typeface="Calibri"/>
                <a:sym typeface="Calibri"/>
              </a:rPr>
              <a:t>Het BRIGHTER FUTURE project is gefinancierd met steun van de Europese Commissie. Dit materiaal geeft alleen de visie van de auteurs weer. De Commissie kan niet verantwoordelijk worden gehouden voor de inhoud.</a:t>
            </a:r>
            <a:endParaRPr b="0" i="0" sz="950" u="none" cap="none" strike="noStrik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pic>
        <p:nvPicPr>
          <p:cNvPr id="198" name="Google Shape;198;p8"/>
          <p:cNvPicPr preferRelativeResize="0"/>
          <p:nvPr/>
        </p:nvPicPr>
        <p:blipFill rotWithShape="1">
          <a:blip r:embed="rId3">
            <a:alphaModFix/>
          </a:blip>
          <a:srcRect b="0" l="0" r="0" t="0"/>
          <a:stretch/>
        </p:blipFill>
        <p:spPr>
          <a:xfrm>
            <a:off x="283035" y="152400"/>
            <a:ext cx="8839201" cy="4286375"/>
          </a:xfrm>
          <a:prstGeom prst="rect">
            <a:avLst/>
          </a:prstGeom>
          <a:noFill/>
          <a:ln>
            <a:noFill/>
          </a:ln>
        </p:spPr>
      </p:pic>
      <p:sp>
        <p:nvSpPr>
          <p:cNvPr id="199" name="Google Shape;199;p8"/>
          <p:cNvSpPr/>
          <p:nvPr/>
        </p:nvSpPr>
        <p:spPr>
          <a:xfrm>
            <a:off x="0" y="4713889"/>
            <a:ext cx="9144000" cy="429600"/>
          </a:xfrm>
          <a:prstGeom prst="rect">
            <a:avLst/>
          </a:prstGeom>
          <a:solidFill>
            <a:srgbClr val="10AD9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pic>
        <p:nvPicPr>
          <p:cNvPr descr="Texto&#10;&#10;Descripción generada automáticamente con confianza media" id="200" name="Google Shape;200;p8"/>
          <p:cNvPicPr preferRelativeResize="0"/>
          <p:nvPr/>
        </p:nvPicPr>
        <p:blipFill rotWithShape="1">
          <a:blip r:embed="rId4">
            <a:alphaModFix/>
          </a:blip>
          <a:srcRect b="0" l="0" r="0" t="0"/>
          <a:stretch/>
        </p:blipFill>
        <p:spPr>
          <a:xfrm>
            <a:off x="7580682" y="4765685"/>
            <a:ext cx="1437591" cy="318695"/>
          </a:xfrm>
          <a:prstGeom prst="rect">
            <a:avLst/>
          </a:prstGeom>
          <a:noFill/>
          <a:ln>
            <a:noFill/>
          </a:ln>
        </p:spPr>
      </p:pic>
      <p:sp>
        <p:nvSpPr>
          <p:cNvPr id="201" name="Google Shape;201;p8"/>
          <p:cNvSpPr txBox="1"/>
          <p:nvPr/>
        </p:nvSpPr>
        <p:spPr>
          <a:xfrm>
            <a:off x="231050" y="4717125"/>
            <a:ext cx="6335400" cy="384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51"/>
              <a:buFont typeface="Arial"/>
              <a:buNone/>
            </a:pPr>
            <a:r>
              <a:rPr lang="it" sz="950">
                <a:solidFill>
                  <a:srgbClr val="FFFFFF"/>
                </a:solidFill>
                <a:latin typeface="Calibri"/>
                <a:ea typeface="Calibri"/>
                <a:cs typeface="Calibri"/>
                <a:sym typeface="Calibri"/>
              </a:rPr>
              <a:t>Het BRIGHTER FUTURE project is gefinancierd met steun van de Europese Commissie. Dit materiaal geeft alleen de visie van de auteurs weer. De Commissie kan niet verantwoordelijk worden gehouden voor de inhoud.</a:t>
            </a:r>
            <a:endParaRPr b="0" i="0" sz="950" u="none" cap="none" strike="noStrik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9"/>
          <p:cNvSpPr txBox="1"/>
          <p:nvPr>
            <p:ph type="title"/>
          </p:nvPr>
        </p:nvSpPr>
        <p:spPr>
          <a:xfrm>
            <a:off x="311700" y="315925"/>
            <a:ext cx="8520600" cy="599400"/>
          </a:xfrm>
          <a:prstGeom prst="rect">
            <a:avLst/>
          </a:prstGeom>
          <a:noFill/>
          <a:ln>
            <a:noFill/>
          </a:ln>
        </p:spPr>
        <p:txBody>
          <a:bodyPr anchorCtr="0" anchor="b" bIns="91425" lIns="91425" spcFirstLastPara="1" rIns="91425" wrap="square" tIns="91425">
            <a:normAutofit fontScale="90000"/>
          </a:bodyPr>
          <a:lstStyle/>
          <a:p>
            <a:pPr indent="0" lvl="0" marL="0" rtl="0" algn="l">
              <a:lnSpc>
                <a:spcPct val="100000"/>
              </a:lnSpc>
              <a:spcBef>
                <a:spcPts val="0"/>
              </a:spcBef>
              <a:spcAft>
                <a:spcPts val="0"/>
              </a:spcAft>
              <a:buSzPct val="100000"/>
              <a:buNone/>
            </a:pPr>
            <a:r>
              <a:rPr lang="it"/>
              <a:t>Kinderen in jeugdhulp</a:t>
            </a:r>
            <a:endParaRPr>
              <a:latin typeface="Calibri"/>
              <a:ea typeface="Calibri"/>
              <a:cs typeface="Calibri"/>
              <a:sym typeface="Calibri"/>
            </a:endParaRPr>
          </a:p>
        </p:txBody>
      </p:sp>
      <p:sp>
        <p:nvSpPr>
          <p:cNvPr id="207" name="Google Shape;207;p9"/>
          <p:cNvSpPr txBox="1"/>
          <p:nvPr>
            <p:ph idx="1" type="body"/>
          </p:nvPr>
        </p:nvSpPr>
        <p:spPr>
          <a:xfrm>
            <a:off x="311700" y="915325"/>
            <a:ext cx="8520600" cy="3779700"/>
          </a:xfrm>
          <a:prstGeom prst="rect">
            <a:avLst/>
          </a:prstGeom>
          <a:noFill/>
          <a:ln>
            <a:noFill/>
          </a:ln>
        </p:spPr>
        <p:txBody>
          <a:bodyPr anchorCtr="0" anchor="t" bIns="91425" lIns="91425" spcFirstLastPara="1" rIns="91425" wrap="square" tIns="91425">
            <a:normAutofit fontScale="85000" lnSpcReduction="20000"/>
          </a:bodyPr>
          <a:lstStyle/>
          <a:p>
            <a:pPr indent="-308609" lvl="0" marL="457200" rtl="0" algn="l">
              <a:lnSpc>
                <a:spcPct val="115000"/>
              </a:lnSpc>
              <a:spcBef>
                <a:spcPts val="0"/>
              </a:spcBef>
              <a:spcAft>
                <a:spcPts val="0"/>
              </a:spcAft>
              <a:buClr>
                <a:srgbClr val="00A8B3"/>
              </a:buClr>
              <a:buSzPct val="100000"/>
              <a:buFont typeface="Arial"/>
              <a:buChar char="•"/>
            </a:pPr>
            <a:r>
              <a:rPr lang="it">
                <a:solidFill>
                  <a:schemeClr val="dk1"/>
                </a:solidFill>
              </a:rPr>
              <a:t>Minder academisch succes </a:t>
            </a:r>
            <a:r>
              <a:rPr lang="it">
                <a:solidFill>
                  <a:schemeClr val="dk1"/>
                </a:solidFill>
                <a:latin typeface="Calibri"/>
                <a:ea typeface="Calibri"/>
                <a:cs typeface="Calibri"/>
                <a:sym typeface="Calibri"/>
              </a:rPr>
              <a:t>(Flynn, Tessier, Coulombe, 2013)</a:t>
            </a:r>
            <a:endParaRPr>
              <a:solidFill>
                <a:schemeClr val="dk1"/>
              </a:solidFill>
              <a:latin typeface="Calibri"/>
              <a:ea typeface="Calibri"/>
              <a:cs typeface="Calibri"/>
              <a:sym typeface="Calibri"/>
            </a:endParaRPr>
          </a:p>
          <a:p>
            <a:pPr indent="-308609" lvl="0" marL="457200" rtl="0" algn="l">
              <a:lnSpc>
                <a:spcPct val="115000"/>
              </a:lnSpc>
              <a:spcBef>
                <a:spcPts val="0"/>
              </a:spcBef>
              <a:spcAft>
                <a:spcPts val="0"/>
              </a:spcAft>
              <a:buClr>
                <a:srgbClr val="00A8B3"/>
              </a:buClr>
              <a:buSzPct val="100000"/>
              <a:buFont typeface="Arial"/>
              <a:buChar char="•"/>
            </a:pPr>
            <a:r>
              <a:rPr lang="it">
                <a:solidFill>
                  <a:schemeClr val="dk1"/>
                </a:solidFill>
              </a:rPr>
              <a:t>Minder hoog opgeleide banen in volwassenheid</a:t>
            </a:r>
            <a:r>
              <a:rPr lang="it">
                <a:solidFill>
                  <a:schemeClr val="dk1"/>
                </a:solidFill>
                <a:latin typeface="Calibri"/>
                <a:ea typeface="Calibri"/>
                <a:cs typeface="Calibri"/>
                <a:sym typeface="Calibri"/>
              </a:rPr>
              <a:t> (Hook, Courtney, 2011) </a:t>
            </a:r>
            <a:endParaRPr>
              <a:solidFill>
                <a:schemeClr val="dk1"/>
              </a:solidFill>
              <a:latin typeface="Calibri"/>
              <a:ea typeface="Calibri"/>
              <a:cs typeface="Calibri"/>
              <a:sym typeface="Calibri"/>
            </a:endParaRPr>
          </a:p>
          <a:p>
            <a:pPr indent="-308609" lvl="0" marL="457200" rtl="0" algn="l">
              <a:lnSpc>
                <a:spcPct val="115000"/>
              </a:lnSpc>
              <a:spcBef>
                <a:spcPts val="0"/>
              </a:spcBef>
              <a:spcAft>
                <a:spcPts val="0"/>
              </a:spcAft>
              <a:buClr>
                <a:srgbClr val="00A8B3"/>
              </a:buClr>
              <a:buSzPct val="100000"/>
              <a:buFont typeface="Arial"/>
              <a:buChar char="•"/>
            </a:pPr>
            <a:r>
              <a:rPr lang="it">
                <a:solidFill>
                  <a:schemeClr val="dk1"/>
                </a:solidFill>
              </a:rPr>
              <a:t>Slechtere gezondheidsconditie</a:t>
            </a:r>
            <a:r>
              <a:rPr lang="it">
                <a:solidFill>
                  <a:schemeClr val="dk1"/>
                </a:solidFill>
                <a:latin typeface="Calibri"/>
                <a:ea typeface="Calibri"/>
                <a:cs typeface="Calibri"/>
                <a:sym typeface="Calibri"/>
              </a:rPr>
              <a:t> (Dixon, 2008)</a:t>
            </a:r>
            <a:endParaRPr b="1">
              <a:solidFill>
                <a:srgbClr val="BF9000"/>
              </a:solidFill>
              <a:latin typeface="Calibri"/>
              <a:ea typeface="Calibri"/>
              <a:cs typeface="Calibri"/>
              <a:sym typeface="Calibri"/>
            </a:endParaRPr>
          </a:p>
          <a:p>
            <a:pPr indent="0" lvl="0" marL="0" rtl="0" algn="l">
              <a:lnSpc>
                <a:spcPct val="115000"/>
              </a:lnSpc>
              <a:spcBef>
                <a:spcPts val="1200"/>
              </a:spcBef>
              <a:spcAft>
                <a:spcPts val="0"/>
              </a:spcAft>
              <a:buSzPct val="108107"/>
              <a:buNone/>
            </a:pPr>
            <a:r>
              <a:rPr b="1" lang="it">
                <a:solidFill>
                  <a:srgbClr val="BF9000"/>
                </a:solidFill>
                <a:latin typeface="Calibri"/>
                <a:ea typeface="Calibri"/>
                <a:cs typeface="Calibri"/>
                <a:sym typeface="Calibri"/>
              </a:rPr>
              <a:t>W</a:t>
            </a:r>
            <a:r>
              <a:rPr b="1" lang="it">
                <a:solidFill>
                  <a:srgbClr val="BF9000"/>
                </a:solidFill>
              </a:rPr>
              <a:t>AAROM</a:t>
            </a:r>
            <a:r>
              <a:rPr b="1" lang="it">
                <a:solidFill>
                  <a:srgbClr val="BF9000"/>
                </a:solidFill>
                <a:latin typeface="Calibri"/>
                <a:ea typeface="Calibri"/>
                <a:cs typeface="Calibri"/>
                <a:sym typeface="Calibri"/>
              </a:rPr>
              <a:t>?</a:t>
            </a:r>
            <a:endParaRPr b="1">
              <a:solidFill>
                <a:srgbClr val="BF9000"/>
              </a:solidFill>
              <a:latin typeface="Calibri"/>
              <a:ea typeface="Calibri"/>
              <a:cs typeface="Calibri"/>
              <a:sym typeface="Calibri"/>
            </a:endParaRPr>
          </a:p>
          <a:p>
            <a:pPr indent="0" lvl="0" marL="0" rtl="0" algn="l">
              <a:lnSpc>
                <a:spcPct val="115000"/>
              </a:lnSpc>
              <a:spcBef>
                <a:spcPts val="1200"/>
              </a:spcBef>
              <a:spcAft>
                <a:spcPts val="0"/>
              </a:spcAft>
              <a:buSzPct val="108107"/>
              <a:buNone/>
            </a:pPr>
            <a:r>
              <a:rPr lang="it">
                <a:solidFill>
                  <a:schemeClr val="dk1"/>
                </a:solidFill>
                <a:latin typeface="Calibri"/>
                <a:ea typeface="Calibri"/>
                <a:cs typeface="Calibri"/>
                <a:sym typeface="Calibri"/>
              </a:rPr>
              <a:t>Interactie tussen </a:t>
            </a:r>
            <a:r>
              <a:rPr lang="it">
                <a:solidFill>
                  <a:schemeClr val="dk1"/>
                </a:solidFill>
              </a:rPr>
              <a:t>ind</a:t>
            </a:r>
            <a:r>
              <a:rPr lang="it">
                <a:solidFill>
                  <a:schemeClr val="dk1"/>
                </a:solidFill>
                <a:latin typeface="Calibri"/>
                <a:ea typeface="Calibri"/>
                <a:cs typeface="Calibri"/>
                <a:sym typeface="Calibri"/>
              </a:rPr>
              <a:t>ividuele factoren (stress, motivatie, zelfvertrouwen…) en sociale factoren (verwachtingen van de school </a:t>
            </a:r>
            <a:r>
              <a:rPr lang="it">
                <a:solidFill>
                  <a:schemeClr val="dk1"/>
                </a:solidFill>
              </a:rPr>
              <a:t>en verzorgers</a:t>
            </a:r>
            <a:r>
              <a:rPr lang="it">
                <a:solidFill>
                  <a:schemeClr val="dk1"/>
                </a:solidFill>
                <a:latin typeface="Calibri"/>
                <a:ea typeface="Calibri"/>
                <a:cs typeface="Calibri"/>
                <a:sym typeface="Calibri"/>
              </a:rPr>
              <a:t>, (</a:t>
            </a:r>
            <a:r>
              <a:rPr lang="it">
                <a:solidFill>
                  <a:schemeClr val="dk1"/>
                </a:solidFill>
              </a:rPr>
              <a:t>niet-</a:t>
            </a:r>
            <a:r>
              <a:rPr lang="it">
                <a:solidFill>
                  <a:schemeClr val="dk1"/>
                </a:solidFill>
                <a:latin typeface="Calibri"/>
                <a:ea typeface="Calibri"/>
                <a:cs typeface="Calibri"/>
                <a:sym typeface="Calibri"/>
              </a:rPr>
              <a:t>)inclusie</a:t>
            </a:r>
            <a:r>
              <a:rPr lang="it">
                <a:solidFill>
                  <a:schemeClr val="dk1"/>
                </a:solidFill>
              </a:rPr>
              <a:t>f</a:t>
            </a:r>
            <a:r>
              <a:rPr lang="it">
                <a:solidFill>
                  <a:schemeClr val="dk1"/>
                </a:solidFill>
                <a:latin typeface="Calibri"/>
                <a:ea typeface="Calibri"/>
                <a:cs typeface="Calibri"/>
                <a:sym typeface="Calibri"/>
              </a:rPr>
              <a:t> school</a:t>
            </a:r>
            <a:r>
              <a:rPr lang="it">
                <a:solidFill>
                  <a:schemeClr val="dk1"/>
                </a:solidFill>
              </a:rPr>
              <a:t>beleid</a:t>
            </a:r>
            <a:r>
              <a:rPr lang="it">
                <a:solidFill>
                  <a:schemeClr val="dk1"/>
                </a:solidFill>
                <a:latin typeface="Calibri"/>
                <a:ea typeface="Calibri"/>
                <a:cs typeface="Calibri"/>
                <a:sym typeface="Calibri"/>
              </a:rPr>
              <a:t>, relatie</a:t>
            </a:r>
            <a:r>
              <a:rPr lang="it">
                <a:solidFill>
                  <a:schemeClr val="dk1"/>
                </a:solidFill>
              </a:rPr>
              <a:t>s met</a:t>
            </a:r>
            <a:r>
              <a:rPr lang="it">
                <a:solidFill>
                  <a:schemeClr val="dk1"/>
                </a:solidFill>
                <a:latin typeface="Calibri"/>
                <a:ea typeface="Calibri"/>
                <a:cs typeface="Calibri"/>
                <a:sym typeface="Calibri"/>
              </a:rPr>
              <a:t> </a:t>
            </a:r>
            <a:r>
              <a:rPr lang="it">
                <a:solidFill>
                  <a:schemeClr val="dk1"/>
                </a:solidFill>
              </a:rPr>
              <a:t>leeftijdsgenoten en volwassenen, het zorgsysteem, kwaliteit van interactie en reacties</a:t>
            </a:r>
            <a:r>
              <a:rPr lang="it">
                <a:solidFill>
                  <a:schemeClr val="dk1"/>
                </a:solidFill>
                <a:latin typeface="Calibri"/>
                <a:ea typeface="Calibri"/>
                <a:cs typeface="Calibri"/>
                <a:sym typeface="Calibri"/>
              </a:rPr>
              <a:t>…) (Sebba et al., 2015)</a:t>
            </a:r>
            <a:endParaRPr>
              <a:solidFill>
                <a:schemeClr val="dk1"/>
              </a:solidFill>
              <a:latin typeface="Calibri"/>
              <a:ea typeface="Calibri"/>
              <a:cs typeface="Calibri"/>
              <a:sym typeface="Calibri"/>
            </a:endParaRPr>
          </a:p>
          <a:p>
            <a:pPr indent="0" lvl="0" marL="0" rtl="0" algn="l">
              <a:lnSpc>
                <a:spcPct val="115000"/>
              </a:lnSpc>
              <a:spcBef>
                <a:spcPts val="1200"/>
              </a:spcBef>
              <a:spcAft>
                <a:spcPts val="0"/>
              </a:spcAft>
              <a:buSzPct val="108107"/>
              <a:buNone/>
            </a:pPr>
            <a:r>
              <a:t/>
            </a:r>
            <a:endParaRPr>
              <a:latin typeface="Calibri"/>
              <a:ea typeface="Calibri"/>
              <a:cs typeface="Calibri"/>
              <a:sym typeface="Calibri"/>
            </a:endParaRPr>
          </a:p>
          <a:p>
            <a:pPr indent="0" lvl="0" marL="0" rtl="0" algn="l">
              <a:lnSpc>
                <a:spcPct val="115000"/>
              </a:lnSpc>
              <a:spcBef>
                <a:spcPts val="1200"/>
              </a:spcBef>
              <a:spcAft>
                <a:spcPts val="0"/>
              </a:spcAft>
              <a:buSzPct val="85311"/>
              <a:buNone/>
            </a:pPr>
            <a:r>
              <a:t/>
            </a:r>
            <a:endParaRPr sz="2281">
              <a:latin typeface="Calibri"/>
              <a:ea typeface="Calibri"/>
              <a:cs typeface="Calibri"/>
              <a:sym typeface="Calibri"/>
            </a:endParaRPr>
          </a:p>
          <a:p>
            <a:pPr indent="0" lvl="0" marL="0" rtl="0" algn="ctr">
              <a:lnSpc>
                <a:spcPct val="115000"/>
              </a:lnSpc>
              <a:spcBef>
                <a:spcPts val="1200"/>
              </a:spcBef>
              <a:spcAft>
                <a:spcPts val="0"/>
              </a:spcAft>
              <a:buSzPct val="85311"/>
              <a:buNone/>
            </a:pPr>
            <a:r>
              <a:rPr b="1" lang="it" sz="2281">
                <a:solidFill>
                  <a:srgbClr val="10AD9A"/>
                </a:solidFill>
              </a:rPr>
              <a:t>Kwaliteit van de schoolomgeving maakt een verschil</a:t>
            </a:r>
            <a:endParaRPr b="1" sz="2281">
              <a:solidFill>
                <a:srgbClr val="10AD9A"/>
              </a:solidFill>
              <a:latin typeface="Calibri"/>
              <a:ea typeface="Calibri"/>
              <a:cs typeface="Calibri"/>
              <a:sym typeface="Calibri"/>
            </a:endParaRPr>
          </a:p>
          <a:p>
            <a:pPr indent="0" lvl="0" marL="0" rtl="0" algn="l">
              <a:lnSpc>
                <a:spcPct val="115000"/>
              </a:lnSpc>
              <a:spcBef>
                <a:spcPts val="1200"/>
              </a:spcBef>
              <a:spcAft>
                <a:spcPts val="1200"/>
              </a:spcAft>
              <a:buSzPct val="108107"/>
              <a:buNone/>
            </a:pPr>
            <a:r>
              <a:t/>
            </a:r>
            <a:endParaRPr>
              <a:latin typeface="Calibri"/>
              <a:ea typeface="Calibri"/>
              <a:cs typeface="Calibri"/>
              <a:sym typeface="Calibri"/>
            </a:endParaRPr>
          </a:p>
        </p:txBody>
      </p:sp>
      <p:sp>
        <p:nvSpPr>
          <p:cNvPr id="208" name="Google Shape;208;p9"/>
          <p:cNvSpPr/>
          <p:nvPr/>
        </p:nvSpPr>
        <p:spPr>
          <a:xfrm>
            <a:off x="4135100" y="3257387"/>
            <a:ext cx="665700" cy="599400"/>
          </a:xfrm>
          <a:prstGeom prst="down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p:txBody>
      </p:sp>
      <p:sp>
        <p:nvSpPr>
          <p:cNvPr id="209" name="Google Shape;209;p9"/>
          <p:cNvSpPr/>
          <p:nvPr/>
        </p:nvSpPr>
        <p:spPr>
          <a:xfrm>
            <a:off x="0" y="4713889"/>
            <a:ext cx="9144000" cy="429600"/>
          </a:xfrm>
          <a:prstGeom prst="rect">
            <a:avLst/>
          </a:prstGeom>
          <a:solidFill>
            <a:srgbClr val="10AD9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pic>
        <p:nvPicPr>
          <p:cNvPr descr="Texto&#10;&#10;Descripción generada automáticamente con confianza media" id="210" name="Google Shape;210;p9"/>
          <p:cNvPicPr preferRelativeResize="0"/>
          <p:nvPr/>
        </p:nvPicPr>
        <p:blipFill rotWithShape="1">
          <a:blip r:embed="rId3">
            <a:alphaModFix/>
          </a:blip>
          <a:srcRect b="0" l="0" r="0" t="0"/>
          <a:stretch/>
        </p:blipFill>
        <p:spPr>
          <a:xfrm>
            <a:off x="7580682" y="4765685"/>
            <a:ext cx="1437591" cy="318695"/>
          </a:xfrm>
          <a:prstGeom prst="rect">
            <a:avLst/>
          </a:prstGeom>
          <a:noFill/>
          <a:ln>
            <a:noFill/>
          </a:ln>
        </p:spPr>
      </p:pic>
      <p:sp>
        <p:nvSpPr>
          <p:cNvPr id="211" name="Google Shape;211;p9"/>
          <p:cNvSpPr txBox="1"/>
          <p:nvPr/>
        </p:nvSpPr>
        <p:spPr>
          <a:xfrm>
            <a:off x="231050" y="4717125"/>
            <a:ext cx="6335400" cy="384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51"/>
              <a:buFont typeface="Arial"/>
              <a:buNone/>
            </a:pPr>
            <a:r>
              <a:rPr lang="it" sz="950">
                <a:solidFill>
                  <a:srgbClr val="FFFFFF"/>
                </a:solidFill>
                <a:latin typeface="Calibri"/>
                <a:ea typeface="Calibri"/>
                <a:cs typeface="Calibri"/>
                <a:sym typeface="Calibri"/>
              </a:rPr>
              <a:t>Het BRIGHTER FUTURE project is gefinancierd met steun van de Europese Commissie. Dit materiaal geeft alleen de visie van de auteurs weer. De Commissie kan niet verantwoordelijk worden gehouden voor de inhoud.</a:t>
            </a:r>
            <a:endParaRPr b="0" i="0" sz="950" u="none" cap="none" strike="noStrike">
              <a:solidFill>
                <a:srgbClr val="00000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7">
                                            <p:txEl>
                                              <p:pRg end="0" st="0"/>
                                            </p:txEl>
                                          </p:spTgt>
                                        </p:tgtEl>
                                        <p:attrNameLst>
                                          <p:attrName>style.visibility</p:attrName>
                                        </p:attrNameLst>
                                      </p:cBhvr>
                                      <p:to>
                                        <p:strVal val="visible"/>
                                      </p:to>
                                    </p:set>
                                    <p:animEffect filter="fade" transition="in">
                                      <p:cBhvr>
                                        <p:cTn dur="1000"/>
                                        <p:tgtEl>
                                          <p:spTgt spid="20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7">
                                            <p:txEl>
                                              <p:pRg end="1" st="1"/>
                                            </p:txEl>
                                          </p:spTgt>
                                        </p:tgtEl>
                                        <p:attrNameLst>
                                          <p:attrName>style.visibility</p:attrName>
                                        </p:attrNameLst>
                                      </p:cBhvr>
                                      <p:to>
                                        <p:strVal val="visible"/>
                                      </p:to>
                                    </p:set>
                                    <p:animEffect filter="fade" transition="in">
                                      <p:cBhvr>
                                        <p:cTn dur="1000"/>
                                        <p:tgtEl>
                                          <p:spTgt spid="20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7">
                                            <p:txEl>
                                              <p:pRg end="2" st="2"/>
                                            </p:txEl>
                                          </p:spTgt>
                                        </p:tgtEl>
                                        <p:attrNameLst>
                                          <p:attrName>style.visibility</p:attrName>
                                        </p:attrNameLst>
                                      </p:cBhvr>
                                      <p:to>
                                        <p:strVal val="visible"/>
                                      </p:to>
                                    </p:set>
                                    <p:animEffect filter="fade" transition="in">
                                      <p:cBhvr>
                                        <p:cTn dur="1000"/>
                                        <p:tgtEl>
                                          <p:spTgt spid="20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7">
                                            <p:txEl>
                                              <p:pRg end="3" st="3"/>
                                            </p:txEl>
                                          </p:spTgt>
                                        </p:tgtEl>
                                        <p:attrNameLst>
                                          <p:attrName>style.visibility</p:attrName>
                                        </p:attrNameLst>
                                      </p:cBhvr>
                                      <p:to>
                                        <p:strVal val="visible"/>
                                      </p:to>
                                    </p:set>
                                    <p:animEffect filter="fade" transition="in">
                                      <p:cBhvr>
                                        <p:cTn dur="1000"/>
                                        <p:tgtEl>
                                          <p:spTgt spid="207">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7">
                                            <p:txEl>
                                              <p:pRg end="4" st="4"/>
                                            </p:txEl>
                                          </p:spTgt>
                                        </p:tgtEl>
                                        <p:attrNameLst>
                                          <p:attrName>style.visibility</p:attrName>
                                        </p:attrNameLst>
                                      </p:cBhvr>
                                      <p:to>
                                        <p:strVal val="visible"/>
                                      </p:to>
                                    </p:set>
                                    <p:animEffect filter="fade" transition="in">
                                      <p:cBhvr>
                                        <p:cTn dur="1000"/>
                                        <p:tgtEl>
                                          <p:spTgt spid="207">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7">
                                            <p:txEl>
                                              <p:pRg end="5" st="5"/>
                                            </p:txEl>
                                          </p:spTgt>
                                        </p:tgtEl>
                                        <p:attrNameLst>
                                          <p:attrName>style.visibility</p:attrName>
                                        </p:attrNameLst>
                                      </p:cBhvr>
                                      <p:to>
                                        <p:strVal val="visible"/>
                                      </p:to>
                                    </p:set>
                                    <p:animEffect filter="fade" transition="in">
                                      <p:cBhvr>
                                        <p:cTn dur="1000"/>
                                        <p:tgtEl>
                                          <p:spTgt spid="207">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7">
                                            <p:txEl>
                                              <p:pRg end="6" st="6"/>
                                            </p:txEl>
                                          </p:spTgt>
                                        </p:tgtEl>
                                        <p:attrNameLst>
                                          <p:attrName>style.visibility</p:attrName>
                                        </p:attrNameLst>
                                      </p:cBhvr>
                                      <p:to>
                                        <p:strVal val="visible"/>
                                      </p:to>
                                    </p:set>
                                    <p:animEffect filter="fade" transition="in">
                                      <p:cBhvr>
                                        <p:cTn dur="1000"/>
                                        <p:tgtEl>
                                          <p:spTgt spid="207">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7">
                                            <p:txEl>
                                              <p:pRg end="7" st="7"/>
                                            </p:txEl>
                                          </p:spTgt>
                                        </p:tgtEl>
                                        <p:attrNameLst>
                                          <p:attrName>style.visibility</p:attrName>
                                        </p:attrNameLst>
                                      </p:cBhvr>
                                      <p:to>
                                        <p:strVal val="visible"/>
                                      </p:to>
                                    </p:set>
                                    <p:animEffect filter="fade" transition="in">
                                      <p:cBhvr>
                                        <p:cTn dur="1000"/>
                                        <p:tgtEl>
                                          <p:spTgt spid="207">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7">
                                            <p:txEl>
                                              <p:pRg end="8" st="8"/>
                                            </p:txEl>
                                          </p:spTgt>
                                        </p:tgtEl>
                                        <p:attrNameLst>
                                          <p:attrName>style.visibility</p:attrName>
                                        </p:attrNameLst>
                                      </p:cBhvr>
                                      <p:to>
                                        <p:strVal val="visible"/>
                                      </p:to>
                                    </p:set>
                                    <p:animEffect filter="fade" transition="in">
                                      <p:cBhvr>
                                        <p:cTn dur="1000"/>
                                        <p:tgtEl>
                                          <p:spTgt spid="207">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8"/>
                                        </p:tgtEl>
                                        <p:attrNameLst>
                                          <p:attrName>style.visibility</p:attrName>
                                        </p:attrNameLst>
                                      </p:cBhvr>
                                      <p:to>
                                        <p:strVal val="visible"/>
                                      </p:to>
                                    </p:set>
                                    <p:animEffect filter="fade" transition="in">
                                      <p:cBhvr>
                                        <p:cTn dur="1000"/>
                                        <p:tgtEl>
                                          <p:spTgt spid="20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10"/>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normAutofit/>
          </a:bodyPr>
          <a:lstStyle/>
          <a:p>
            <a:pPr indent="0" lvl="0" marL="0" rtl="0" algn="l">
              <a:lnSpc>
                <a:spcPct val="100000"/>
              </a:lnSpc>
              <a:spcBef>
                <a:spcPts val="0"/>
              </a:spcBef>
              <a:spcAft>
                <a:spcPts val="0"/>
              </a:spcAft>
              <a:buSzPts val="2800"/>
              <a:buNone/>
            </a:pPr>
            <a:r>
              <a:rPr lang="it"/>
              <a:t>De rechten van het kind in een ecosystemisch perspectief</a:t>
            </a:r>
            <a:endParaRPr>
              <a:latin typeface="Calibri"/>
              <a:ea typeface="Calibri"/>
              <a:cs typeface="Calibri"/>
              <a:sym typeface="Calibri"/>
            </a:endParaRPr>
          </a:p>
        </p:txBody>
      </p:sp>
      <p:sp>
        <p:nvSpPr>
          <p:cNvPr id="217" name="Google Shape;217;p10"/>
          <p:cNvSpPr txBox="1"/>
          <p:nvPr>
            <p:ph idx="1" type="body"/>
          </p:nvPr>
        </p:nvSpPr>
        <p:spPr>
          <a:xfrm>
            <a:off x="311700" y="1486375"/>
            <a:ext cx="8685600" cy="3057600"/>
          </a:xfrm>
          <a:prstGeom prst="rect">
            <a:avLst/>
          </a:prstGeom>
          <a:noFill/>
          <a:ln>
            <a:noFill/>
          </a:ln>
        </p:spPr>
        <p:txBody>
          <a:bodyPr anchorCtr="0" anchor="t" bIns="91425" lIns="91425" spcFirstLastPara="1" rIns="91425" wrap="square" tIns="91425">
            <a:normAutofit fontScale="25000" lnSpcReduction="20000"/>
          </a:bodyPr>
          <a:lstStyle/>
          <a:p>
            <a:pPr indent="0" lvl="0" marL="0" rtl="0" algn="l">
              <a:lnSpc>
                <a:spcPct val="115000"/>
              </a:lnSpc>
              <a:spcBef>
                <a:spcPts val="0"/>
              </a:spcBef>
              <a:spcAft>
                <a:spcPts val="0"/>
              </a:spcAft>
              <a:buSzPct val="119700"/>
              <a:buNone/>
            </a:pPr>
            <a:r>
              <a:rPr lang="it" sz="6015">
                <a:solidFill>
                  <a:schemeClr val="dk1"/>
                </a:solidFill>
              </a:rPr>
              <a:t>Het recht op goede omstandigheden voor </a:t>
            </a:r>
            <a:r>
              <a:rPr lang="it" sz="6015">
                <a:solidFill>
                  <a:schemeClr val="dk1"/>
                </a:solidFill>
                <a:latin typeface="Calibri"/>
                <a:ea typeface="Calibri"/>
                <a:cs typeface="Calibri"/>
                <a:sym typeface="Calibri"/>
              </a:rPr>
              <a:t>“lichamelijke, mentale, spirituele, morele en sociale ontwikkeling” </a:t>
            </a:r>
            <a:br>
              <a:rPr lang="it" sz="6015">
                <a:solidFill>
                  <a:schemeClr val="dk1"/>
                </a:solidFill>
                <a:latin typeface="Calibri"/>
                <a:ea typeface="Calibri"/>
                <a:cs typeface="Calibri"/>
                <a:sym typeface="Calibri"/>
              </a:rPr>
            </a:br>
            <a:r>
              <a:rPr lang="it" sz="6015">
                <a:solidFill>
                  <a:schemeClr val="dk1"/>
                </a:solidFill>
                <a:latin typeface="Calibri"/>
                <a:ea typeface="Calibri"/>
                <a:cs typeface="Calibri"/>
                <a:sym typeface="Calibri"/>
              </a:rPr>
              <a:t>(CRC, 1989). </a:t>
            </a:r>
            <a:endParaRPr b="1" sz="6015">
              <a:solidFill>
                <a:schemeClr val="dk1"/>
              </a:solidFill>
              <a:latin typeface="Calibri"/>
              <a:ea typeface="Calibri"/>
              <a:cs typeface="Calibri"/>
              <a:sym typeface="Calibri"/>
            </a:endParaRPr>
          </a:p>
          <a:p>
            <a:pPr indent="0" lvl="0" marL="0" rtl="0" algn="l">
              <a:lnSpc>
                <a:spcPct val="115000"/>
              </a:lnSpc>
              <a:spcBef>
                <a:spcPts val="1200"/>
              </a:spcBef>
              <a:spcAft>
                <a:spcPts val="0"/>
              </a:spcAft>
              <a:buSzPct val="119700"/>
              <a:buNone/>
            </a:pPr>
            <a:r>
              <a:rPr b="1" lang="it" sz="6015">
                <a:solidFill>
                  <a:schemeClr val="dk1"/>
                </a:solidFill>
                <a:latin typeface="Calibri"/>
                <a:ea typeface="Calibri"/>
                <a:cs typeface="Calibri"/>
                <a:sym typeface="Calibri"/>
              </a:rPr>
              <a:t>Hoe k</a:t>
            </a:r>
            <a:r>
              <a:rPr b="1" lang="it" sz="6015">
                <a:solidFill>
                  <a:schemeClr val="dk1"/>
                </a:solidFill>
              </a:rPr>
              <a:t>an</a:t>
            </a:r>
            <a:r>
              <a:rPr b="1" lang="it" sz="6015">
                <a:solidFill>
                  <a:schemeClr val="dk1"/>
                </a:solidFill>
                <a:latin typeface="Calibri"/>
                <a:ea typeface="Calibri"/>
                <a:cs typeface="Calibri"/>
                <a:sym typeface="Calibri"/>
              </a:rPr>
              <a:t> een school deze omstandigheden ondersteunen?</a:t>
            </a:r>
            <a:endParaRPr b="1" sz="5215">
              <a:solidFill>
                <a:schemeClr val="dk1"/>
              </a:solidFill>
              <a:latin typeface="Calibri"/>
              <a:ea typeface="Calibri"/>
              <a:cs typeface="Calibri"/>
              <a:sym typeface="Calibri"/>
            </a:endParaRPr>
          </a:p>
          <a:p>
            <a:pPr indent="0" lvl="0" marL="0" rtl="0" algn="l">
              <a:lnSpc>
                <a:spcPct val="115000"/>
              </a:lnSpc>
              <a:spcBef>
                <a:spcPts val="1200"/>
              </a:spcBef>
              <a:spcAft>
                <a:spcPts val="0"/>
              </a:spcAft>
              <a:buSzPct val="119700"/>
              <a:buNone/>
            </a:pPr>
            <a:r>
              <a:rPr lang="it" sz="6015">
                <a:solidFill>
                  <a:schemeClr val="dk1"/>
                </a:solidFill>
              </a:rPr>
              <a:t>Vanuit een ecosystemisch perspectief ontwikkelt een kind zich in een ecologisch systeem dat autonomie stimuleert, leren en interactie door alledaagse ‘’proximale’’ processen</a:t>
            </a:r>
            <a:r>
              <a:rPr lang="it" sz="6015">
                <a:solidFill>
                  <a:schemeClr val="dk1"/>
                </a:solidFill>
                <a:latin typeface="Calibri"/>
                <a:ea typeface="Calibri"/>
                <a:cs typeface="Calibri"/>
                <a:sym typeface="Calibri"/>
              </a:rPr>
              <a:t> (Bronfenbrenner, 2005). Belangrijkste aspecten:</a:t>
            </a:r>
            <a:endParaRPr sz="6015">
              <a:solidFill>
                <a:schemeClr val="dk1"/>
              </a:solidFill>
              <a:latin typeface="Calibri"/>
              <a:ea typeface="Calibri"/>
              <a:cs typeface="Calibri"/>
              <a:sym typeface="Calibri"/>
            </a:endParaRPr>
          </a:p>
          <a:p>
            <a:pPr indent="-324235" lvl="0" marL="457200" rtl="0" algn="l">
              <a:lnSpc>
                <a:spcPct val="115000"/>
              </a:lnSpc>
              <a:spcBef>
                <a:spcPts val="1200"/>
              </a:spcBef>
              <a:spcAft>
                <a:spcPts val="0"/>
              </a:spcAft>
              <a:buClr>
                <a:schemeClr val="dk1"/>
              </a:buClr>
              <a:buSzPct val="100000"/>
              <a:buFont typeface="Calibri"/>
              <a:buChar char="➔"/>
            </a:pPr>
            <a:r>
              <a:rPr lang="it" sz="6015">
                <a:solidFill>
                  <a:schemeClr val="dk1"/>
                </a:solidFill>
                <a:latin typeface="Calibri"/>
                <a:ea typeface="Calibri"/>
                <a:cs typeface="Calibri"/>
                <a:sym typeface="Calibri"/>
              </a:rPr>
              <a:t>Interactie met primaire verzorgers</a:t>
            </a:r>
            <a:r>
              <a:rPr lang="it" sz="6015">
                <a:solidFill>
                  <a:schemeClr val="dk1"/>
                </a:solidFill>
              </a:rPr>
              <a:t> en belangrijke personen in verschillende contexten</a:t>
            </a:r>
            <a:endParaRPr sz="6015">
              <a:solidFill>
                <a:schemeClr val="dk1"/>
              </a:solidFill>
              <a:latin typeface="Calibri"/>
              <a:ea typeface="Calibri"/>
              <a:cs typeface="Calibri"/>
              <a:sym typeface="Calibri"/>
            </a:endParaRPr>
          </a:p>
          <a:p>
            <a:pPr indent="-324235" lvl="0" marL="457200" rtl="0" algn="l">
              <a:lnSpc>
                <a:spcPct val="115000"/>
              </a:lnSpc>
              <a:spcBef>
                <a:spcPts val="0"/>
              </a:spcBef>
              <a:spcAft>
                <a:spcPts val="0"/>
              </a:spcAft>
              <a:buClr>
                <a:schemeClr val="dk1"/>
              </a:buClr>
              <a:buSzPct val="100000"/>
              <a:buFont typeface="Calibri"/>
              <a:buChar char="➔"/>
            </a:pPr>
            <a:r>
              <a:rPr lang="it" sz="6015">
                <a:solidFill>
                  <a:schemeClr val="dk1"/>
                </a:solidFill>
                <a:latin typeface="Calibri"/>
                <a:ea typeface="Calibri"/>
                <a:cs typeface="Calibri"/>
                <a:sym typeface="Calibri"/>
              </a:rPr>
              <a:t>Affordances van de omgevingen die het kind en </a:t>
            </a:r>
            <a:r>
              <a:rPr lang="it" sz="6015">
                <a:solidFill>
                  <a:schemeClr val="dk1"/>
                </a:solidFill>
              </a:rPr>
              <a:t>de verzorgers bezoeken</a:t>
            </a:r>
            <a:endParaRPr sz="6015">
              <a:solidFill>
                <a:schemeClr val="dk1"/>
              </a:solidFill>
            </a:endParaRPr>
          </a:p>
          <a:p>
            <a:pPr indent="-324235" lvl="0" marL="457200" rtl="0" algn="l">
              <a:lnSpc>
                <a:spcPct val="115000"/>
              </a:lnSpc>
              <a:spcBef>
                <a:spcPts val="0"/>
              </a:spcBef>
              <a:spcAft>
                <a:spcPts val="0"/>
              </a:spcAft>
              <a:buClr>
                <a:schemeClr val="dk1"/>
              </a:buClr>
              <a:buSzPct val="100000"/>
              <a:buFont typeface="Calibri"/>
              <a:buChar char="➔"/>
            </a:pPr>
            <a:r>
              <a:rPr lang="it" sz="6015">
                <a:solidFill>
                  <a:schemeClr val="dk1"/>
                </a:solidFill>
                <a:latin typeface="Calibri"/>
                <a:ea typeface="Calibri"/>
                <a:cs typeface="Calibri"/>
                <a:sym typeface="Calibri"/>
              </a:rPr>
              <a:t>“Ecologische transities” als belangrijkste momenten voor het ontwikkelen van autonomie en voor leren </a:t>
            </a:r>
            <a:endParaRPr sz="6015">
              <a:solidFill>
                <a:schemeClr val="dk1"/>
              </a:solidFill>
              <a:latin typeface="Calibri"/>
              <a:ea typeface="Calibri"/>
              <a:cs typeface="Calibri"/>
              <a:sym typeface="Calibri"/>
            </a:endParaRPr>
          </a:p>
          <a:p>
            <a:pPr indent="-324235" lvl="0" marL="457200" rtl="0" algn="l">
              <a:lnSpc>
                <a:spcPct val="115000"/>
              </a:lnSpc>
              <a:spcBef>
                <a:spcPts val="0"/>
              </a:spcBef>
              <a:spcAft>
                <a:spcPts val="0"/>
              </a:spcAft>
              <a:buClr>
                <a:schemeClr val="dk1"/>
              </a:buClr>
              <a:buSzPct val="100000"/>
              <a:buFont typeface="Calibri"/>
              <a:buChar char="➔"/>
            </a:pPr>
            <a:r>
              <a:rPr lang="it" sz="6015">
                <a:solidFill>
                  <a:schemeClr val="dk1"/>
                </a:solidFill>
              </a:rPr>
              <a:t>Gevoel erbij te horen en relaties binnen de gemeenschap als beschermende factoren</a:t>
            </a:r>
            <a:endParaRPr sz="6015">
              <a:solidFill>
                <a:schemeClr val="dk1"/>
              </a:solidFill>
              <a:latin typeface="Calibri"/>
              <a:ea typeface="Calibri"/>
              <a:cs typeface="Calibri"/>
              <a:sym typeface="Calibri"/>
            </a:endParaRPr>
          </a:p>
          <a:p>
            <a:pPr indent="0" lvl="0" marL="0" rtl="0" algn="l">
              <a:lnSpc>
                <a:spcPct val="115000"/>
              </a:lnSpc>
              <a:spcBef>
                <a:spcPts val="1200"/>
              </a:spcBef>
              <a:spcAft>
                <a:spcPts val="0"/>
              </a:spcAft>
              <a:buSzPct val="276923"/>
              <a:buNone/>
            </a:pPr>
            <a:r>
              <a:t/>
            </a:r>
            <a:endParaRPr sz="2600">
              <a:latin typeface="Calibri"/>
              <a:ea typeface="Calibri"/>
              <a:cs typeface="Calibri"/>
              <a:sym typeface="Calibri"/>
            </a:endParaRPr>
          </a:p>
          <a:p>
            <a:pPr indent="0" lvl="0" marL="0" rtl="0" algn="l">
              <a:lnSpc>
                <a:spcPct val="115000"/>
              </a:lnSpc>
              <a:spcBef>
                <a:spcPts val="1200"/>
              </a:spcBef>
              <a:spcAft>
                <a:spcPts val="0"/>
              </a:spcAft>
              <a:buSzPct val="276923"/>
              <a:buNone/>
            </a:pPr>
            <a:r>
              <a:t/>
            </a:r>
            <a:endParaRPr sz="2600">
              <a:latin typeface="Calibri"/>
              <a:ea typeface="Calibri"/>
              <a:cs typeface="Calibri"/>
              <a:sym typeface="Calibri"/>
            </a:endParaRPr>
          </a:p>
          <a:p>
            <a:pPr indent="0" lvl="0" marL="0" rtl="0" algn="l">
              <a:lnSpc>
                <a:spcPct val="115000"/>
              </a:lnSpc>
              <a:spcBef>
                <a:spcPts val="1200"/>
              </a:spcBef>
              <a:spcAft>
                <a:spcPts val="0"/>
              </a:spcAft>
              <a:buClr>
                <a:schemeClr val="dk1"/>
              </a:buClr>
              <a:buSzPct val="73333"/>
              <a:buFont typeface="Arial"/>
              <a:buNone/>
            </a:pPr>
            <a:r>
              <a:t/>
            </a:r>
            <a:endParaRPr sz="1500">
              <a:latin typeface="Calibri"/>
              <a:ea typeface="Calibri"/>
              <a:cs typeface="Calibri"/>
              <a:sym typeface="Calibri"/>
            </a:endParaRPr>
          </a:p>
          <a:p>
            <a:pPr indent="0" lvl="0" marL="0" rtl="0" algn="l">
              <a:lnSpc>
                <a:spcPct val="115000"/>
              </a:lnSpc>
              <a:spcBef>
                <a:spcPts val="0"/>
              </a:spcBef>
              <a:spcAft>
                <a:spcPts val="0"/>
              </a:spcAft>
              <a:buSzPts val="1800"/>
              <a:buNone/>
            </a:pPr>
            <a:r>
              <a:t/>
            </a:r>
            <a:endParaRPr>
              <a:latin typeface="Calibri"/>
              <a:ea typeface="Calibri"/>
              <a:cs typeface="Calibri"/>
              <a:sym typeface="Calibri"/>
            </a:endParaRPr>
          </a:p>
          <a:p>
            <a:pPr indent="0" lvl="0" marL="0" rtl="0" algn="l">
              <a:lnSpc>
                <a:spcPct val="115000"/>
              </a:lnSpc>
              <a:spcBef>
                <a:spcPts val="1200"/>
              </a:spcBef>
              <a:spcAft>
                <a:spcPts val="1200"/>
              </a:spcAft>
              <a:buSzPts val="1800"/>
              <a:buNone/>
            </a:pPr>
            <a:r>
              <a:t/>
            </a:r>
            <a:endParaRPr>
              <a:latin typeface="Calibri"/>
              <a:ea typeface="Calibri"/>
              <a:cs typeface="Calibri"/>
              <a:sym typeface="Calibri"/>
            </a:endParaRPr>
          </a:p>
        </p:txBody>
      </p:sp>
      <p:sp>
        <p:nvSpPr>
          <p:cNvPr id="218" name="Google Shape;218;p10"/>
          <p:cNvSpPr/>
          <p:nvPr/>
        </p:nvSpPr>
        <p:spPr>
          <a:xfrm>
            <a:off x="0" y="4713889"/>
            <a:ext cx="9144000" cy="429600"/>
          </a:xfrm>
          <a:prstGeom prst="rect">
            <a:avLst/>
          </a:prstGeom>
          <a:solidFill>
            <a:srgbClr val="10AD9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pic>
        <p:nvPicPr>
          <p:cNvPr descr="Texto&#10;&#10;Descripción generada automáticamente con confianza media" id="219" name="Google Shape;219;p10"/>
          <p:cNvPicPr preferRelativeResize="0"/>
          <p:nvPr/>
        </p:nvPicPr>
        <p:blipFill rotWithShape="1">
          <a:blip r:embed="rId3">
            <a:alphaModFix/>
          </a:blip>
          <a:srcRect b="0" l="0" r="0" t="0"/>
          <a:stretch/>
        </p:blipFill>
        <p:spPr>
          <a:xfrm>
            <a:off x="7580682" y="4765685"/>
            <a:ext cx="1437591" cy="318695"/>
          </a:xfrm>
          <a:prstGeom prst="rect">
            <a:avLst/>
          </a:prstGeom>
          <a:noFill/>
          <a:ln>
            <a:noFill/>
          </a:ln>
        </p:spPr>
      </p:pic>
      <p:sp>
        <p:nvSpPr>
          <p:cNvPr id="220" name="Google Shape;220;p10"/>
          <p:cNvSpPr txBox="1"/>
          <p:nvPr/>
        </p:nvSpPr>
        <p:spPr>
          <a:xfrm>
            <a:off x="231050" y="4717125"/>
            <a:ext cx="6335400" cy="384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51"/>
              <a:buFont typeface="Arial"/>
              <a:buNone/>
            </a:pPr>
            <a:r>
              <a:rPr lang="it" sz="950">
                <a:solidFill>
                  <a:srgbClr val="FFFFFF"/>
                </a:solidFill>
                <a:latin typeface="Calibri"/>
                <a:ea typeface="Calibri"/>
                <a:cs typeface="Calibri"/>
                <a:sym typeface="Calibri"/>
              </a:rPr>
              <a:t>Het BRIGHTER FUTURE project is gefinancierd met steun van de Europese Commissie. Dit materiaal geeft alleen de visie van de auteurs weer. De Commissie kan niet verantwoordelijk worden gehouden voor de inhoud.</a:t>
            </a:r>
            <a:endParaRPr b="0" i="0" sz="950" u="none" cap="none" strike="noStrike">
              <a:solidFill>
                <a:srgbClr val="00000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0" st="0"/>
                                            </p:txEl>
                                          </p:spTgt>
                                        </p:tgtEl>
                                        <p:attrNameLst>
                                          <p:attrName>style.visibility</p:attrName>
                                        </p:attrNameLst>
                                      </p:cBhvr>
                                      <p:to>
                                        <p:strVal val="visible"/>
                                      </p:to>
                                    </p:set>
                                    <p:animEffect filter="fade" transition="in">
                                      <p:cBhvr>
                                        <p:cTn dur="1000"/>
                                        <p:tgtEl>
                                          <p:spTgt spid="21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1" st="1"/>
                                            </p:txEl>
                                          </p:spTgt>
                                        </p:tgtEl>
                                        <p:attrNameLst>
                                          <p:attrName>style.visibility</p:attrName>
                                        </p:attrNameLst>
                                      </p:cBhvr>
                                      <p:to>
                                        <p:strVal val="visible"/>
                                      </p:to>
                                    </p:set>
                                    <p:animEffect filter="fade" transition="in">
                                      <p:cBhvr>
                                        <p:cTn dur="1000"/>
                                        <p:tgtEl>
                                          <p:spTgt spid="21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2" st="2"/>
                                            </p:txEl>
                                          </p:spTgt>
                                        </p:tgtEl>
                                        <p:attrNameLst>
                                          <p:attrName>style.visibility</p:attrName>
                                        </p:attrNameLst>
                                      </p:cBhvr>
                                      <p:to>
                                        <p:strVal val="visible"/>
                                      </p:to>
                                    </p:set>
                                    <p:animEffect filter="fade" transition="in">
                                      <p:cBhvr>
                                        <p:cTn dur="1000"/>
                                        <p:tgtEl>
                                          <p:spTgt spid="21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3" st="3"/>
                                            </p:txEl>
                                          </p:spTgt>
                                        </p:tgtEl>
                                        <p:attrNameLst>
                                          <p:attrName>style.visibility</p:attrName>
                                        </p:attrNameLst>
                                      </p:cBhvr>
                                      <p:to>
                                        <p:strVal val="visible"/>
                                      </p:to>
                                    </p:set>
                                    <p:animEffect filter="fade" transition="in">
                                      <p:cBhvr>
                                        <p:cTn dur="1000"/>
                                        <p:tgtEl>
                                          <p:spTgt spid="217">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4" st="4"/>
                                            </p:txEl>
                                          </p:spTgt>
                                        </p:tgtEl>
                                        <p:attrNameLst>
                                          <p:attrName>style.visibility</p:attrName>
                                        </p:attrNameLst>
                                      </p:cBhvr>
                                      <p:to>
                                        <p:strVal val="visible"/>
                                      </p:to>
                                    </p:set>
                                    <p:animEffect filter="fade" transition="in">
                                      <p:cBhvr>
                                        <p:cTn dur="1000"/>
                                        <p:tgtEl>
                                          <p:spTgt spid="217">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5" st="5"/>
                                            </p:txEl>
                                          </p:spTgt>
                                        </p:tgtEl>
                                        <p:attrNameLst>
                                          <p:attrName>style.visibility</p:attrName>
                                        </p:attrNameLst>
                                      </p:cBhvr>
                                      <p:to>
                                        <p:strVal val="visible"/>
                                      </p:to>
                                    </p:set>
                                    <p:animEffect filter="fade" transition="in">
                                      <p:cBhvr>
                                        <p:cTn dur="1000"/>
                                        <p:tgtEl>
                                          <p:spTgt spid="217">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6" st="6"/>
                                            </p:txEl>
                                          </p:spTgt>
                                        </p:tgtEl>
                                        <p:attrNameLst>
                                          <p:attrName>style.visibility</p:attrName>
                                        </p:attrNameLst>
                                      </p:cBhvr>
                                      <p:to>
                                        <p:strVal val="visible"/>
                                      </p:to>
                                    </p:set>
                                    <p:animEffect filter="fade" transition="in">
                                      <p:cBhvr>
                                        <p:cTn dur="1000"/>
                                        <p:tgtEl>
                                          <p:spTgt spid="217">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7" st="7"/>
                                            </p:txEl>
                                          </p:spTgt>
                                        </p:tgtEl>
                                        <p:attrNameLst>
                                          <p:attrName>style.visibility</p:attrName>
                                        </p:attrNameLst>
                                      </p:cBhvr>
                                      <p:to>
                                        <p:strVal val="visible"/>
                                      </p:to>
                                    </p:set>
                                    <p:animEffect filter="fade" transition="in">
                                      <p:cBhvr>
                                        <p:cTn dur="1000"/>
                                        <p:tgtEl>
                                          <p:spTgt spid="217">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8" st="8"/>
                                            </p:txEl>
                                          </p:spTgt>
                                        </p:tgtEl>
                                        <p:attrNameLst>
                                          <p:attrName>style.visibility</p:attrName>
                                        </p:attrNameLst>
                                      </p:cBhvr>
                                      <p:to>
                                        <p:strVal val="visible"/>
                                      </p:to>
                                    </p:set>
                                    <p:animEffect filter="fade" transition="in">
                                      <p:cBhvr>
                                        <p:cTn dur="1000"/>
                                        <p:tgtEl>
                                          <p:spTgt spid="217">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9" st="9"/>
                                            </p:txEl>
                                          </p:spTgt>
                                        </p:tgtEl>
                                        <p:attrNameLst>
                                          <p:attrName>style.visibility</p:attrName>
                                        </p:attrNameLst>
                                      </p:cBhvr>
                                      <p:to>
                                        <p:strVal val="visible"/>
                                      </p:to>
                                    </p:set>
                                    <p:animEffect filter="fade" transition="in">
                                      <p:cBhvr>
                                        <p:cTn dur="1000"/>
                                        <p:tgtEl>
                                          <p:spTgt spid="217">
                                            <p:txEl>
                                              <p:pRg end="9" st="9"/>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10" st="10"/>
                                            </p:txEl>
                                          </p:spTgt>
                                        </p:tgtEl>
                                        <p:attrNameLst>
                                          <p:attrName>style.visibility</p:attrName>
                                        </p:attrNameLst>
                                      </p:cBhvr>
                                      <p:to>
                                        <p:strVal val="visible"/>
                                      </p:to>
                                    </p:set>
                                    <p:animEffect filter="fade" transition="in">
                                      <p:cBhvr>
                                        <p:cTn dur="1000"/>
                                        <p:tgtEl>
                                          <p:spTgt spid="217">
                                            <p:txEl>
                                              <p:pRg end="10" st="1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11" st="11"/>
                                            </p:txEl>
                                          </p:spTgt>
                                        </p:tgtEl>
                                        <p:attrNameLst>
                                          <p:attrName>style.visibility</p:attrName>
                                        </p:attrNameLst>
                                      </p:cBhvr>
                                      <p:to>
                                        <p:strVal val="visible"/>
                                      </p:to>
                                    </p:set>
                                    <p:animEffect filter="fade" transition="in">
                                      <p:cBhvr>
                                        <p:cTn dur="1000"/>
                                        <p:tgtEl>
                                          <p:spTgt spid="217">
                                            <p:txEl>
                                              <p:pRg end="11" st="1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11"/>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normAutofit/>
          </a:bodyPr>
          <a:lstStyle/>
          <a:p>
            <a:pPr indent="0" lvl="0" marL="0" rtl="0" algn="l">
              <a:lnSpc>
                <a:spcPct val="100000"/>
              </a:lnSpc>
              <a:spcBef>
                <a:spcPts val="0"/>
              </a:spcBef>
              <a:spcAft>
                <a:spcPts val="0"/>
              </a:spcAft>
              <a:buSzPts val="2800"/>
              <a:buNone/>
            </a:pPr>
            <a:r>
              <a:rPr lang="it">
                <a:latin typeface="Calibri"/>
                <a:ea typeface="Calibri"/>
                <a:cs typeface="Calibri"/>
                <a:sym typeface="Calibri"/>
              </a:rPr>
              <a:t>Obstakels</a:t>
            </a:r>
            <a:endParaRPr>
              <a:latin typeface="Calibri"/>
              <a:ea typeface="Calibri"/>
              <a:cs typeface="Calibri"/>
              <a:sym typeface="Calibri"/>
            </a:endParaRPr>
          </a:p>
        </p:txBody>
      </p:sp>
      <p:sp>
        <p:nvSpPr>
          <p:cNvPr id="226" name="Google Shape;226;p11"/>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normAutofit fontScale="25000" lnSpcReduction="20000"/>
          </a:bodyPr>
          <a:lstStyle/>
          <a:p>
            <a:pPr indent="-324182" lvl="0" marL="457200" rtl="0" algn="l">
              <a:lnSpc>
                <a:spcPct val="110000"/>
              </a:lnSpc>
              <a:spcBef>
                <a:spcPts val="0"/>
              </a:spcBef>
              <a:spcAft>
                <a:spcPts val="0"/>
              </a:spcAft>
              <a:buClr>
                <a:srgbClr val="10AD9A"/>
              </a:buClr>
              <a:buSzPct val="93764"/>
              <a:buFont typeface="Calibri"/>
              <a:buChar char="●"/>
            </a:pPr>
            <a:r>
              <a:rPr lang="it" sz="6415">
                <a:solidFill>
                  <a:schemeClr val="dk1"/>
                </a:solidFill>
              </a:rPr>
              <a:t>De huidige discussies rond leerlingen in alternatieve zorg, geadopteerden en vluchtelingen bestaan grotendeels door tekorten</a:t>
            </a:r>
            <a:r>
              <a:rPr lang="it" sz="6015">
                <a:solidFill>
                  <a:schemeClr val="dk1"/>
                </a:solidFill>
              </a:rPr>
              <a:t> </a:t>
            </a:r>
            <a:r>
              <a:rPr lang="it" sz="6415">
                <a:solidFill>
                  <a:schemeClr val="dk1"/>
                </a:solidFill>
                <a:latin typeface="Calibri"/>
                <a:ea typeface="Calibri"/>
                <a:cs typeface="Calibri"/>
                <a:sym typeface="Calibri"/>
              </a:rPr>
              <a:t>(Uptin, Wright, Harwood, 2012). </a:t>
            </a:r>
            <a:endParaRPr sz="6415">
              <a:solidFill>
                <a:schemeClr val="dk1"/>
              </a:solidFill>
            </a:endParaRPr>
          </a:p>
          <a:p>
            <a:pPr indent="-330532" lvl="0" marL="457200" rtl="0" algn="l">
              <a:lnSpc>
                <a:spcPct val="110000"/>
              </a:lnSpc>
              <a:spcBef>
                <a:spcPts val="1200"/>
              </a:spcBef>
              <a:spcAft>
                <a:spcPts val="0"/>
              </a:spcAft>
              <a:buClr>
                <a:srgbClr val="10AD9A"/>
              </a:buClr>
              <a:buSzPct val="100000"/>
              <a:buFont typeface="Calibri"/>
              <a:buChar char="●"/>
            </a:pPr>
            <a:r>
              <a:rPr lang="it" sz="6415">
                <a:solidFill>
                  <a:schemeClr val="dk1"/>
                </a:solidFill>
              </a:rPr>
              <a:t>Deze positie plaatst de leerling in een kader van negatieve en tekortschietende assumpties binnen scholen </a:t>
            </a:r>
            <a:r>
              <a:rPr lang="it" sz="6415">
                <a:solidFill>
                  <a:schemeClr val="dk1"/>
                </a:solidFill>
                <a:latin typeface="Calibri"/>
                <a:ea typeface="Calibri"/>
                <a:cs typeface="Calibri"/>
                <a:sym typeface="Calibri"/>
              </a:rPr>
              <a:t>(getraumatiseer</a:t>
            </a:r>
            <a:r>
              <a:rPr lang="it" sz="6415">
                <a:solidFill>
                  <a:schemeClr val="dk1"/>
                </a:solidFill>
              </a:rPr>
              <a:t>d zijn, een slachtoffer en</a:t>
            </a:r>
            <a:r>
              <a:rPr lang="it" sz="6415">
                <a:solidFill>
                  <a:schemeClr val="dk1"/>
                </a:solidFill>
                <a:latin typeface="Calibri"/>
                <a:ea typeface="Calibri"/>
                <a:cs typeface="Calibri"/>
                <a:sym typeface="Calibri"/>
              </a:rPr>
              <a:t> verhoogd ri</a:t>
            </a:r>
            <a:r>
              <a:rPr lang="it" sz="6415">
                <a:solidFill>
                  <a:schemeClr val="dk1"/>
                </a:solidFill>
              </a:rPr>
              <a:t>sico lopen</a:t>
            </a:r>
            <a:r>
              <a:rPr lang="it" sz="6415">
                <a:solidFill>
                  <a:schemeClr val="dk1"/>
                </a:solidFill>
                <a:latin typeface="Calibri"/>
                <a:ea typeface="Calibri"/>
                <a:cs typeface="Calibri"/>
                <a:sym typeface="Calibri"/>
              </a:rPr>
              <a:t>). (Keddie, 2011)</a:t>
            </a:r>
            <a:endParaRPr sz="6415">
              <a:solidFill>
                <a:schemeClr val="dk1"/>
              </a:solidFill>
              <a:latin typeface="Calibri"/>
              <a:ea typeface="Calibri"/>
              <a:cs typeface="Calibri"/>
              <a:sym typeface="Calibri"/>
            </a:endParaRPr>
          </a:p>
          <a:p>
            <a:pPr indent="-330532" lvl="0" marL="457200" rtl="0" algn="l">
              <a:lnSpc>
                <a:spcPct val="110000"/>
              </a:lnSpc>
              <a:spcBef>
                <a:spcPts val="1200"/>
              </a:spcBef>
              <a:spcAft>
                <a:spcPts val="0"/>
              </a:spcAft>
              <a:buClr>
                <a:srgbClr val="10AD9A"/>
              </a:buClr>
              <a:buSzPct val="100000"/>
              <a:buFont typeface="Calibri"/>
              <a:buChar char="●"/>
            </a:pPr>
            <a:r>
              <a:rPr lang="it" sz="6415">
                <a:solidFill>
                  <a:schemeClr val="dk1"/>
                </a:solidFill>
                <a:latin typeface="Calibri"/>
                <a:ea typeface="Calibri"/>
                <a:cs typeface="Calibri"/>
                <a:sym typeface="Calibri"/>
              </a:rPr>
              <a:t>“Institutionele verhalen” die deze leerlingen doen zwijgen’ verhaal en perspectief</a:t>
            </a:r>
            <a:endParaRPr sz="6415">
              <a:solidFill>
                <a:schemeClr val="dk1"/>
              </a:solidFill>
            </a:endParaRPr>
          </a:p>
          <a:p>
            <a:pPr indent="-330532" lvl="0" marL="457200" rtl="0" algn="l">
              <a:lnSpc>
                <a:spcPct val="110000"/>
              </a:lnSpc>
              <a:spcBef>
                <a:spcPts val="1200"/>
              </a:spcBef>
              <a:spcAft>
                <a:spcPts val="0"/>
              </a:spcAft>
              <a:buClr>
                <a:srgbClr val="10AD9A"/>
              </a:buClr>
              <a:buSzPct val="100000"/>
              <a:buFont typeface="Calibri"/>
              <a:buChar char="●"/>
            </a:pPr>
            <a:r>
              <a:rPr lang="it" sz="6415">
                <a:solidFill>
                  <a:schemeClr val="dk1"/>
                </a:solidFill>
                <a:latin typeface="Calibri"/>
                <a:ea typeface="Calibri"/>
                <a:cs typeface="Calibri"/>
                <a:sym typeface="Calibri"/>
              </a:rPr>
              <a:t>Implici</a:t>
            </a:r>
            <a:r>
              <a:rPr lang="it" sz="6415">
                <a:solidFill>
                  <a:schemeClr val="dk1"/>
                </a:solidFill>
              </a:rPr>
              <a:t>et</a:t>
            </a:r>
            <a:r>
              <a:rPr lang="it" sz="6415">
                <a:solidFill>
                  <a:schemeClr val="dk1"/>
                </a:solidFill>
                <a:latin typeface="Calibri"/>
                <a:ea typeface="Calibri"/>
                <a:cs typeface="Calibri"/>
                <a:sym typeface="Calibri"/>
              </a:rPr>
              <a:t> curriculum </a:t>
            </a:r>
            <a:r>
              <a:rPr lang="it" sz="6415">
                <a:solidFill>
                  <a:schemeClr val="dk1"/>
                </a:solidFill>
              </a:rPr>
              <a:t>en</a:t>
            </a:r>
            <a:r>
              <a:rPr lang="it" sz="6415">
                <a:solidFill>
                  <a:schemeClr val="dk1"/>
                </a:solidFill>
                <a:latin typeface="Calibri"/>
                <a:ea typeface="Calibri"/>
                <a:cs typeface="Calibri"/>
                <a:sym typeface="Calibri"/>
              </a:rPr>
              <a:t> schoolbeleid: competitieve </a:t>
            </a:r>
            <a:r>
              <a:rPr lang="it" sz="6415">
                <a:solidFill>
                  <a:schemeClr val="dk1"/>
                </a:solidFill>
              </a:rPr>
              <a:t>e</a:t>
            </a:r>
            <a:r>
              <a:rPr lang="it" sz="6415">
                <a:solidFill>
                  <a:schemeClr val="dk1"/>
                </a:solidFill>
                <a:latin typeface="Calibri"/>
                <a:ea typeface="Calibri"/>
                <a:cs typeface="Calibri"/>
                <a:sym typeface="Calibri"/>
              </a:rPr>
              <a:t>n gestandaardiseerde school</a:t>
            </a:r>
            <a:r>
              <a:rPr lang="it" sz="6415">
                <a:solidFill>
                  <a:schemeClr val="dk1"/>
                </a:solidFill>
              </a:rPr>
              <a:t>omgevingen</a:t>
            </a:r>
            <a:r>
              <a:rPr lang="it" sz="6415">
                <a:solidFill>
                  <a:schemeClr val="dk1"/>
                </a:solidFill>
                <a:latin typeface="Calibri"/>
                <a:ea typeface="Calibri"/>
                <a:cs typeface="Calibri"/>
                <a:sym typeface="Calibri"/>
              </a:rPr>
              <a:t>, waarbinnen sommigen mogelijk </a:t>
            </a:r>
            <a:r>
              <a:rPr lang="it" sz="6415">
                <a:solidFill>
                  <a:schemeClr val="dk1"/>
                </a:solidFill>
              </a:rPr>
              <a:t>buiten de grenzen van de school vallen qua acceptatie van leerlingen</a:t>
            </a:r>
            <a:endParaRPr sz="6415">
              <a:solidFill>
                <a:schemeClr val="dk1"/>
              </a:solidFill>
              <a:latin typeface="Calibri"/>
              <a:ea typeface="Calibri"/>
              <a:cs typeface="Calibri"/>
              <a:sym typeface="Calibri"/>
            </a:endParaRPr>
          </a:p>
          <a:p>
            <a:pPr indent="-324176" lvl="0" marL="457200" rtl="0" algn="l">
              <a:lnSpc>
                <a:spcPct val="110000"/>
              </a:lnSpc>
              <a:spcBef>
                <a:spcPts val="1200"/>
              </a:spcBef>
              <a:spcAft>
                <a:spcPts val="0"/>
              </a:spcAft>
              <a:buClr>
                <a:srgbClr val="10AD9A"/>
              </a:buClr>
              <a:buSzPct val="93763"/>
              <a:buFont typeface="Calibri"/>
              <a:buChar char="●"/>
            </a:pPr>
            <a:r>
              <a:rPr lang="it" sz="6415">
                <a:solidFill>
                  <a:schemeClr val="dk1"/>
                </a:solidFill>
              </a:rPr>
              <a:t>De</a:t>
            </a:r>
            <a:r>
              <a:rPr lang="it" sz="6415">
                <a:solidFill>
                  <a:schemeClr val="dk1"/>
                </a:solidFill>
                <a:latin typeface="Calibri"/>
                <a:ea typeface="Calibri"/>
                <a:cs typeface="Calibri"/>
                <a:sym typeface="Calibri"/>
              </a:rPr>
              <a:t> “goede </a:t>
            </a:r>
            <a:r>
              <a:rPr lang="it" sz="6415">
                <a:solidFill>
                  <a:schemeClr val="dk1"/>
                </a:solidFill>
                <a:latin typeface="Calibri"/>
                <a:ea typeface="Calibri"/>
                <a:cs typeface="Calibri"/>
                <a:sym typeface="Calibri"/>
                <a:extLst>
                  <a:ext uri="http://customooxmlschemas.google.com/">
                    <go:slidesCustomData xmlns:go="http://customooxmlschemas.google.com/" textRoundtripDataId="1"/>
                  </a:ext>
                </a:extLst>
              </a:rPr>
              <a:t>leerkracht</a:t>
            </a:r>
            <a:r>
              <a:rPr lang="it" sz="6415">
                <a:solidFill>
                  <a:schemeClr val="dk1"/>
                </a:solidFill>
                <a:latin typeface="Calibri"/>
                <a:ea typeface="Calibri"/>
                <a:cs typeface="Calibri"/>
                <a:sym typeface="Calibri"/>
              </a:rPr>
              <a:t>” als </a:t>
            </a:r>
            <a:r>
              <a:rPr lang="it" sz="6415">
                <a:solidFill>
                  <a:schemeClr val="dk1"/>
                </a:solidFill>
              </a:rPr>
              <a:t>enige hoop</a:t>
            </a:r>
            <a:r>
              <a:rPr lang="it" sz="6415">
                <a:solidFill>
                  <a:schemeClr val="dk1"/>
                </a:solidFill>
                <a:latin typeface="Calibri"/>
                <a:ea typeface="Calibri"/>
                <a:cs typeface="Calibri"/>
                <a:sym typeface="Calibri"/>
              </a:rPr>
              <a:t>: “</a:t>
            </a:r>
            <a:r>
              <a:rPr i="1" lang="it" sz="6415">
                <a:solidFill>
                  <a:schemeClr val="dk1"/>
                </a:solidFill>
                <a:latin typeface="Calibri"/>
                <a:ea typeface="Calibri"/>
                <a:cs typeface="Calibri"/>
                <a:sym typeface="Calibri"/>
              </a:rPr>
              <a:t>September is…like the lottery. You cross your fingers and you pray for a good teacher. But </a:t>
            </a:r>
            <a:r>
              <a:rPr i="1" lang="it" sz="6415">
                <a:solidFill>
                  <a:schemeClr val="dk1"/>
                </a:solidFill>
              </a:rPr>
              <a:t>it only happens once every many years.‘</a:t>
            </a:r>
            <a:endParaRPr sz="2300">
              <a:solidFill>
                <a:schemeClr val="dk1"/>
              </a:solidFill>
              <a:latin typeface="Calibri"/>
              <a:ea typeface="Calibri"/>
              <a:cs typeface="Calibri"/>
              <a:sym typeface="Calibri"/>
            </a:endParaRPr>
          </a:p>
          <a:p>
            <a:pPr indent="0" lvl="0" marL="0" rtl="0" algn="l">
              <a:lnSpc>
                <a:spcPct val="115000"/>
              </a:lnSpc>
              <a:spcBef>
                <a:spcPts val="2700"/>
              </a:spcBef>
              <a:spcAft>
                <a:spcPts val="0"/>
              </a:spcAft>
              <a:buClr>
                <a:srgbClr val="10AD9A"/>
              </a:buClr>
              <a:buSzPct val="81481"/>
              <a:buFont typeface="Arial"/>
              <a:buNone/>
            </a:pPr>
            <a:r>
              <a:t/>
            </a:r>
            <a:endParaRPr sz="1350">
              <a:solidFill>
                <a:srgbClr val="333333"/>
              </a:solidFill>
              <a:latin typeface="Calibri"/>
              <a:ea typeface="Calibri"/>
              <a:cs typeface="Calibri"/>
              <a:sym typeface="Calibri"/>
            </a:endParaRPr>
          </a:p>
          <a:p>
            <a:pPr indent="0" lvl="0" marL="0" rtl="0" algn="l">
              <a:lnSpc>
                <a:spcPct val="115000"/>
              </a:lnSpc>
              <a:spcBef>
                <a:spcPts val="2700"/>
              </a:spcBef>
              <a:spcAft>
                <a:spcPts val="1200"/>
              </a:spcAft>
              <a:buClr>
                <a:srgbClr val="10AD9A"/>
              </a:buClr>
              <a:buSzPts val="1800"/>
              <a:buNone/>
            </a:pPr>
            <a:r>
              <a:t/>
            </a:r>
            <a:endParaRPr sz="1350">
              <a:solidFill>
                <a:srgbClr val="333333"/>
              </a:solidFill>
            </a:endParaRPr>
          </a:p>
        </p:txBody>
      </p:sp>
      <p:sp>
        <p:nvSpPr>
          <p:cNvPr id="227" name="Google Shape;227;p11"/>
          <p:cNvSpPr/>
          <p:nvPr/>
        </p:nvSpPr>
        <p:spPr>
          <a:xfrm>
            <a:off x="0" y="4713889"/>
            <a:ext cx="9144000" cy="429600"/>
          </a:xfrm>
          <a:prstGeom prst="rect">
            <a:avLst/>
          </a:prstGeom>
          <a:solidFill>
            <a:srgbClr val="10AD9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pic>
        <p:nvPicPr>
          <p:cNvPr descr="Texto&#10;&#10;Descripción generada automáticamente con confianza media" id="228" name="Google Shape;228;p11"/>
          <p:cNvPicPr preferRelativeResize="0"/>
          <p:nvPr/>
        </p:nvPicPr>
        <p:blipFill rotWithShape="1">
          <a:blip r:embed="rId4">
            <a:alphaModFix/>
          </a:blip>
          <a:srcRect b="0" l="0" r="0" t="0"/>
          <a:stretch/>
        </p:blipFill>
        <p:spPr>
          <a:xfrm>
            <a:off x="7580682" y="4765685"/>
            <a:ext cx="1437591" cy="318695"/>
          </a:xfrm>
          <a:prstGeom prst="rect">
            <a:avLst/>
          </a:prstGeom>
          <a:noFill/>
          <a:ln>
            <a:noFill/>
          </a:ln>
        </p:spPr>
      </p:pic>
      <p:sp>
        <p:nvSpPr>
          <p:cNvPr id="229" name="Google Shape;229;p11"/>
          <p:cNvSpPr txBox="1"/>
          <p:nvPr/>
        </p:nvSpPr>
        <p:spPr>
          <a:xfrm>
            <a:off x="231050" y="4717125"/>
            <a:ext cx="6335400" cy="384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51"/>
              <a:buFont typeface="Arial"/>
              <a:buNone/>
            </a:pPr>
            <a:r>
              <a:rPr lang="it" sz="950">
                <a:solidFill>
                  <a:srgbClr val="FFFFFF"/>
                </a:solidFill>
                <a:latin typeface="Calibri"/>
                <a:ea typeface="Calibri"/>
                <a:cs typeface="Calibri"/>
                <a:sym typeface="Calibri"/>
              </a:rPr>
              <a:t>Het BRIGHTER FUTURE project is gefinancierd met steun van de Europese Commissie. Dit materiaal geeft alleen de visie van de auteurs weer. De Commissie kan niet verantwoordelijk worden gehouden voor de inhoud.</a:t>
            </a:r>
            <a:endParaRPr b="0" i="0" sz="950" u="none" cap="none" strike="noStrike">
              <a:solidFill>
                <a:srgbClr val="00000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6">
                                            <p:txEl>
                                              <p:pRg end="0" st="0"/>
                                            </p:txEl>
                                          </p:spTgt>
                                        </p:tgtEl>
                                        <p:attrNameLst>
                                          <p:attrName>style.visibility</p:attrName>
                                        </p:attrNameLst>
                                      </p:cBhvr>
                                      <p:to>
                                        <p:strVal val="visible"/>
                                      </p:to>
                                    </p:set>
                                    <p:animEffect filter="fade" transition="in">
                                      <p:cBhvr>
                                        <p:cTn dur="1000"/>
                                        <p:tgtEl>
                                          <p:spTgt spid="22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6">
                                            <p:txEl>
                                              <p:pRg end="1" st="1"/>
                                            </p:txEl>
                                          </p:spTgt>
                                        </p:tgtEl>
                                        <p:attrNameLst>
                                          <p:attrName>style.visibility</p:attrName>
                                        </p:attrNameLst>
                                      </p:cBhvr>
                                      <p:to>
                                        <p:strVal val="visible"/>
                                      </p:to>
                                    </p:set>
                                    <p:animEffect filter="fade" transition="in">
                                      <p:cBhvr>
                                        <p:cTn dur="1000"/>
                                        <p:tgtEl>
                                          <p:spTgt spid="22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6">
                                            <p:txEl>
                                              <p:pRg end="2" st="2"/>
                                            </p:txEl>
                                          </p:spTgt>
                                        </p:tgtEl>
                                        <p:attrNameLst>
                                          <p:attrName>style.visibility</p:attrName>
                                        </p:attrNameLst>
                                      </p:cBhvr>
                                      <p:to>
                                        <p:strVal val="visible"/>
                                      </p:to>
                                    </p:set>
                                    <p:animEffect filter="fade" transition="in">
                                      <p:cBhvr>
                                        <p:cTn dur="1000"/>
                                        <p:tgtEl>
                                          <p:spTgt spid="22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6">
                                            <p:txEl>
                                              <p:pRg end="3" st="3"/>
                                            </p:txEl>
                                          </p:spTgt>
                                        </p:tgtEl>
                                        <p:attrNameLst>
                                          <p:attrName>style.visibility</p:attrName>
                                        </p:attrNameLst>
                                      </p:cBhvr>
                                      <p:to>
                                        <p:strVal val="visible"/>
                                      </p:to>
                                    </p:set>
                                    <p:animEffect filter="fade" transition="in">
                                      <p:cBhvr>
                                        <p:cTn dur="1000"/>
                                        <p:tgtEl>
                                          <p:spTgt spid="226">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6">
                                            <p:txEl>
                                              <p:pRg end="4" st="4"/>
                                            </p:txEl>
                                          </p:spTgt>
                                        </p:tgtEl>
                                        <p:attrNameLst>
                                          <p:attrName>style.visibility</p:attrName>
                                        </p:attrNameLst>
                                      </p:cBhvr>
                                      <p:to>
                                        <p:strVal val="visible"/>
                                      </p:to>
                                    </p:set>
                                    <p:animEffect filter="fade" transition="in">
                                      <p:cBhvr>
                                        <p:cTn dur="1000"/>
                                        <p:tgtEl>
                                          <p:spTgt spid="226">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6">
                                            <p:txEl>
                                              <p:pRg end="5" st="5"/>
                                            </p:txEl>
                                          </p:spTgt>
                                        </p:tgtEl>
                                        <p:attrNameLst>
                                          <p:attrName>style.visibility</p:attrName>
                                        </p:attrNameLst>
                                      </p:cBhvr>
                                      <p:to>
                                        <p:strVal val="visible"/>
                                      </p:to>
                                    </p:set>
                                    <p:animEffect filter="fade" transition="in">
                                      <p:cBhvr>
                                        <p:cTn dur="1000"/>
                                        <p:tgtEl>
                                          <p:spTgt spid="226">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6">
                                            <p:txEl>
                                              <p:pRg end="6" st="6"/>
                                            </p:txEl>
                                          </p:spTgt>
                                        </p:tgtEl>
                                        <p:attrNameLst>
                                          <p:attrName>style.visibility</p:attrName>
                                        </p:attrNameLst>
                                      </p:cBhvr>
                                      <p:to>
                                        <p:strVal val="visible"/>
                                      </p:to>
                                    </p:set>
                                    <p:animEffect filter="fade" transition="in">
                                      <p:cBhvr>
                                        <p:cTn dur="1000"/>
                                        <p:tgtEl>
                                          <p:spTgt spid="226">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12"/>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normAutofit/>
          </a:bodyPr>
          <a:lstStyle/>
          <a:p>
            <a:pPr indent="0" lvl="0" marL="0" rtl="0" algn="l">
              <a:lnSpc>
                <a:spcPct val="100000"/>
              </a:lnSpc>
              <a:spcBef>
                <a:spcPts val="0"/>
              </a:spcBef>
              <a:spcAft>
                <a:spcPts val="0"/>
              </a:spcAft>
              <a:buSzPts val="2800"/>
              <a:buNone/>
            </a:pPr>
            <a:r>
              <a:rPr lang="it">
                <a:latin typeface="Calibri"/>
                <a:ea typeface="Calibri"/>
                <a:cs typeface="Calibri"/>
                <a:sym typeface="Calibri"/>
              </a:rPr>
              <a:t>Resources</a:t>
            </a:r>
            <a:endParaRPr>
              <a:latin typeface="Calibri"/>
              <a:ea typeface="Calibri"/>
              <a:cs typeface="Calibri"/>
              <a:sym typeface="Calibri"/>
            </a:endParaRPr>
          </a:p>
        </p:txBody>
      </p:sp>
      <p:sp>
        <p:nvSpPr>
          <p:cNvPr id="235" name="Google Shape;235;p12"/>
          <p:cNvSpPr txBox="1"/>
          <p:nvPr>
            <p:ph idx="1" type="body"/>
          </p:nvPr>
        </p:nvSpPr>
        <p:spPr>
          <a:xfrm>
            <a:off x="311700" y="1147225"/>
            <a:ext cx="8520600" cy="3238350"/>
          </a:xfrm>
          <a:prstGeom prst="rect">
            <a:avLst/>
          </a:prstGeom>
          <a:noFill/>
          <a:ln>
            <a:noFill/>
          </a:ln>
        </p:spPr>
        <p:txBody>
          <a:bodyPr anchorCtr="0" anchor="t" bIns="91425" lIns="91425" spcFirstLastPara="1" rIns="91425" wrap="square" tIns="91425">
            <a:noAutofit/>
          </a:bodyPr>
          <a:lstStyle/>
          <a:p>
            <a:pPr indent="-330200" lvl="0" marL="457200" rtl="0" algn="just">
              <a:lnSpc>
                <a:spcPct val="100000"/>
              </a:lnSpc>
              <a:spcBef>
                <a:spcPts val="0"/>
              </a:spcBef>
              <a:spcAft>
                <a:spcPts val="0"/>
              </a:spcAft>
              <a:buClr>
                <a:srgbClr val="10AD9A"/>
              </a:buClr>
              <a:buSzPts val="1600"/>
              <a:buFont typeface="Calibri"/>
              <a:buChar char="●"/>
            </a:pPr>
            <a:r>
              <a:rPr lang="it" sz="1600">
                <a:solidFill>
                  <a:schemeClr val="dk1"/>
                </a:solidFill>
              </a:rPr>
              <a:t>Het belang van het kind meewegen in alle beslissingen</a:t>
            </a:r>
            <a:endParaRPr sz="1600">
              <a:solidFill>
                <a:schemeClr val="dk1"/>
              </a:solidFill>
              <a:latin typeface="Calibri"/>
              <a:ea typeface="Calibri"/>
              <a:cs typeface="Calibri"/>
              <a:sym typeface="Calibri"/>
            </a:endParaRPr>
          </a:p>
          <a:p>
            <a:pPr indent="-330200" lvl="0" marL="457200" rtl="0" algn="just">
              <a:lnSpc>
                <a:spcPct val="100000"/>
              </a:lnSpc>
              <a:spcBef>
                <a:spcPts val="900"/>
              </a:spcBef>
              <a:spcAft>
                <a:spcPts val="0"/>
              </a:spcAft>
              <a:buClr>
                <a:srgbClr val="10AD9A"/>
              </a:buClr>
              <a:buSzPts val="1600"/>
              <a:buFont typeface="Calibri"/>
              <a:buChar char="●"/>
            </a:pPr>
            <a:r>
              <a:rPr lang="it" sz="1600">
                <a:solidFill>
                  <a:schemeClr val="dk1"/>
                </a:solidFill>
              </a:rPr>
              <a:t>Een structureel partnerschap opbouwen tussen de school en jeugdhulporganisaties</a:t>
            </a:r>
            <a:r>
              <a:rPr lang="it" sz="1600">
                <a:solidFill>
                  <a:schemeClr val="dk1"/>
                </a:solidFill>
                <a:latin typeface="Calibri"/>
                <a:ea typeface="Calibri"/>
                <a:cs typeface="Calibri"/>
                <a:sym typeface="Calibri"/>
              </a:rPr>
              <a:t> (gezamenlijke trainingen, </a:t>
            </a:r>
            <a:r>
              <a:rPr lang="it" sz="1600">
                <a:solidFill>
                  <a:schemeClr val="dk1"/>
                </a:solidFill>
              </a:rPr>
              <a:t>multidisciplinaire</a:t>
            </a:r>
            <a:r>
              <a:rPr lang="it" sz="1600">
                <a:solidFill>
                  <a:schemeClr val="dk1"/>
                </a:solidFill>
              </a:rPr>
              <a:t> teams</a:t>
            </a:r>
            <a:r>
              <a:rPr lang="it" sz="1600">
                <a:solidFill>
                  <a:schemeClr val="dk1"/>
                </a:solidFill>
                <a:latin typeface="Calibri"/>
                <a:ea typeface="Calibri"/>
                <a:cs typeface="Calibri"/>
                <a:sym typeface="Calibri"/>
              </a:rPr>
              <a:t>…)</a:t>
            </a:r>
            <a:endParaRPr sz="1600">
              <a:solidFill>
                <a:schemeClr val="dk1"/>
              </a:solidFill>
              <a:latin typeface="Calibri"/>
              <a:ea typeface="Calibri"/>
              <a:cs typeface="Calibri"/>
              <a:sym typeface="Calibri"/>
            </a:endParaRPr>
          </a:p>
          <a:p>
            <a:pPr indent="-330200" lvl="0" marL="457200" rtl="0" algn="just">
              <a:lnSpc>
                <a:spcPct val="100000"/>
              </a:lnSpc>
              <a:spcBef>
                <a:spcPts val="900"/>
              </a:spcBef>
              <a:spcAft>
                <a:spcPts val="0"/>
              </a:spcAft>
              <a:buClr>
                <a:srgbClr val="10AD9A"/>
              </a:buClr>
              <a:buSzPts val="1600"/>
              <a:buFont typeface="Calibri"/>
              <a:buChar char="●"/>
            </a:pPr>
            <a:r>
              <a:rPr lang="it" sz="1600">
                <a:solidFill>
                  <a:schemeClr val="dk1"/>
                </a:solidFill>
                <a:latin typeface="Calibri"/>
                <a:ea typeface="Calibri"/>
                <a:cs typeface="Calibri"/>
                <a:sym typeface="Calibri"/>
              </a:rPr>
              <a:t>Participatie</a:t>
            </a:r>
            <a:r>
              <a:rPr lang="it" sz="1600">
                <a:solidFill>
                  <a:schemeClr val="dk1"/>
                </a:solidFill>
              </a:rPr>
              <a:t> van de volwassenen die verantwoordelijk zijn voor het kind richting de schoolgemeenschap en andere organisaties</a:t>
            </a:r>
            <a:endParaRPr sz="1600">
              <a:solidFill>
                <a:schemeClr val="dk1"/>
              </a:solidFill>
              <a:latin typeface="Calibri"/>
              <a:ea typeface="Calibri"/>
              <a:cs typeface="Calibri"/>
              <a:sym typeface="Calibri"/>
            </a:endParaRPr>
          </a:p>
          <a:p>
            <a:pPr indent="-330200" lvl="0" marL="457200" rtl="0" algn="just">
              <a:lnSpc>
                <a:spcPct val="100000"/>
              </a:lnSpc>
              <a:spcBef>
                <a:spcPts val="900"/>
              </a:spcBef>
              <a:spcAft>
                <a:spcPts val="0"/>
              </a:spcAft>
              <a:buClr>
                <a:srgbClr val="10AD9A"/>
              </a:buClr>
              <a:buSzPts val="1600"/>
              <a:buFont typeface="Calibri"/>
              <a:buChar char="●"/>
            </a:pPr>
            <a:r>
              <a:rPr lang="it" sz="1600">
                <a:solidFill>
                  <a:schemeClr val="dk1"/>
                </a:solidFill>
              </a:rPr>
              <a:t>Schoolbrede benadering</a:t>
            </a:r>
            <a:endParaRPr sz="1600">
              <a:solidFill>
                <a:schemeClr val="dk1"/>
              </a:solidFill>
              <a:latin typeface="Calibri"/>
              <a:ea typeface="Calibri"/>
              <a:cs typeface="Calibri"/>
              <a:sym typeface="Calibri"/>
            </a:endParaRPr>
          </a:p>
          <a:p>
            <a:pPr indent="-330200" lvl="0" marL="457200" rtl="0" algn="just">
              <a:lnSpc>
                <a:spcPct val="100000"/>
              </a:lnSpc>
              <a:spcBef>
                <a:spcPts val="900"/>
              </a:spcBef>
              <a:spcAft>
                <a:spcPts val="0"/>
              </a:spcAft>
              <a:buClr>
                <a:srgbClr val="10AD9A"/>
              </a:buClr>
              <a:buSzPts val="1600"/>
              <a:buFont typeface="Calibri"/>
              <a:buChar char="●"/>
            </a:pPr>
            <a:r>
              <a:rPr lang="it" sz="1600">
                <a:solidFill>
                  <a:schemeClr val="dk1"/>
                </a:solidFill>
              </a:rPr>
              <a:t>Promoten van beschermende factoren op individueel en omgevingsniveau</a:t>
            </a:r>
            <a:r>
              <a:rPr lang="it" sz="1600">
                <a:solidFill>
                  <a:schemeClr val="dk1"/>
                </a:solidFill>
                <a:latin typeface="Calibri"/>
                <a:ea typeface="Calibri"/>
                <a:cs typeface="Calibri"/>
                <a:sym typeface="Calibri"/>
              </a:rPr>
              <a:t> </a:t>
            </a:r>
            <a:endParaRPr sz="1600">
              <a:solidFill>
                <a:schemeClr val="dk1"/>
              </a:solidFill>
              <a:latin typeface="Calibri"/>
              <a:ea typeface="Calibri"/>
              <a:cs typeface="Calibri"/>
              <a:sym typeface="Calibri"/>
            </a:endParaRPr>
          </a:p>
          <a:p>
            <a:pPr indent="-330200" lvl="0" marL="457200" rtl="0" algn="just">
              <a:lnSpc>
                <a:spcPct val="100000"/>
              </a:lnSpc>
              <a:spcBef>
                <a:spcPts val="900"/>
              </a:spcBef>
              <a:spcAft>
                <a:spcPts val="0"/>
              </a:spcAft>
              <a:buClr>
                <a:srgbClr val="10AD9A"/>
              </a:buClr>
              <a:buSzPts val="1600"/>
              <a:buFont typeface="Calibri"/>
              <a:buChar char="●"/>
            </a:pPr>
            <a:r>
              <a:rPr lang="it" sz="1600">
                <a:solidFill>
                  <a:schemeClr val="dk1"/>
                </a:solidFill>
              </a:rPr>
              <a:t>Erkennen</a:t>
            </a:r>
            <a:r>
              <a:rPr lang="it" sz="1600">
                <a:solidFill>
                  <a:schemeClr val="dk1"/>
                </a:solidFill>
                <a:latin typeface="Calibri"/>
                <a:ea typeface="Calibri"/>
                <a:cs typeface="Calibri"/>
                <a:sym typeface="Calibri"/>
              </a:rPr>
              <a:t> van de verhalen en er</a:t>
            </a:r>
            <a:r>
              <a:rPr lang="it" sz="1600">
                <a:solidFill>
                  <a:schemeClr val="dk1"/>
                </a:solidFill>
              </a:rPr>
              <a:t>varingen </a:t>
            </a:r>
            <a:r>
              <a:rPr lang="it" sz="1600">
                <a:solidFill>
                  <a:schemeClr val="dk1"/>
                </a:solidFill>
                <a:latin typeface="Calibri"/>
                <a:ea typeface="Calibri"/>
                <a:cs typeface="Calibri"/>
                <a:sym typeface="Calibri"/>
              </a:rPr>
              <a:t>van kinderen</a:t>
            </a:r>
            <a:r>
              <a:rPr lang="it" sz="1600">
                <a:solidFill>
                  <a:schemeClr val="dk1"/>
                </a:solidFill>
              </a:rPr>
              <a:t> door diversiteit te laten zien in boeken en materiaal dat in de klas gebruikt wordt.</a:t>
            </a:r>
            <a:endParaRPr sz="1600">
              <a:latin typeface="Calibri"/>
              <a:ea typeface="Calibri"/>
              <a:cs typeface="Calibri"/>
              <a:sym typeface="Calibri"/>
            </a:endParaRPr>
          </a:p>
          <a:p>
            <a:pPr indent="-330200" lvl="0" marL="457200" rtl="0" algn="just">
              <a:lnSpc>
                <a:spcPct val="100000"/>
              </a:lnSpc>
              <a:spcBef>
                <a:spcPts val="900"/>
              </a:spcBef>
              <a:spcAft>
                <a:spcPts val="900"/>
              </a:spcAft>
              <a:buClr>
                <a:srgbClr val="10AD9A"/>
              </a:buClr>
              <a:buSzPts val="1600"/>
              <a:buFont typeface="Calibri"/>
              <a:buChar char="●"/>
            </a:pPr>
            <a:r>
              <a:rPr lang="it" sz="1600">
                <a:solidFill>
                  <a:schemeClr val="dk1"/>
                </a:solidFill>
              </a:rPr>
              <a:t>Discriminatie voorkomen en stigmatisering vermijden</a:t>
            </a:r>
            <a:r>
              <a:rPr lang="it" sz="1600">
                <a:solidFill>
                  <a:schemeClr val="dk1"/>
                </a:solidFill>
                <a:latin typeface="Calibri"/>
                <a:ea typeface="Calibri"/>
                <a:cs typeface="Calibri"/>
                <a:sym typeface="Calibri"/>
              </a:rPr>
              <a:t>.</a:t>
            </a:r>
            <a:endParaRPr sz="1600">
              <a:latin typeface="Calibri"/>
              <a:ea typeface="Calibri"/>
              <a:cs typeface="Calibri"/>
              <a:sym typeface="Calibri"/>
            </a:endParaRPr>
          </a:p>
        </p:txBody>
      </p:sp>
      <p:sp>
        <p:nvSpPr>
          <p:cNvPr id="236" name="Google Shape;236;p12"/>
          <p:cNvSpPr/>
          <p:nvPr/>
        </p:nvSpPr>
        <p:spPr>
          <a:xfrm>
            <a:off x="0" y="4713889"/>
            <a:ext cx="9144000" cy="429600"/>
          </a:xfrm>
          <a:prstGeom prst="rect">
            <a:avLst/>
          </a:prstGeom>
          <a:solidFill>
            <a:srgbClr val="10AD9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pic>
        <p:nvPicPr>
          <p:cNvPr descr="Texto&#10;&#10;Descripción generada automáticamente con confianza media" id="237" name="Google Shape;237;p12"/>
          <p:cNvPicPr preferRelativeResize="0"/>
          <p:nvPr/>
        </p:nvPicPr>
        <p:blipFill rotWithShape="1">
          <a:blip r:embed="rId3">
            <a:alphaModFix/>
          </a:blip>
          <a:srcRect b="0" l="0" r="0" t="0"/>
          <a:stretch/>
        </p:blipFill>
        <p:spPr>
          <a:xfrm>
            <a:off x="7580682" y="4765685"/>
            <a:ext cx="1437591" cy="318695"/>
          </a:xfrm>
          <a:prstGeom prst="rect">
            <a:avLst/>
          </a:prstGeom>
          <a:noFill/>
          <a:ln>
            <a:noFill/>
          </a:ln>
        </p:spPr>
      </p:pic>
      <p:sp>
        <p:nvSpPr>
          <p:cNvPr id="238" name="Google Shape;238;p12"/>
          <p:cNvSpPr txBox="1"/>
          <p:nvPr/>
        </p:nvSpPr>
        <p:spPr>
          <a:xfrm>
            <a:off x="231050" y="4717125"/>
            <a:ext cx="6335400" cy="384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51"/>
              <a:buFont typeface="Arial"/>
              <a:buNone/>
            </a:pPr>
            <a:r>
              <a:rPr lang="it" sz="950">
                <a:solidFill>
                  <a:srgbClr val="FFFFFF"/>
                </a:solidFill>
                <a:latin typeface="Calibri"/>
                <a:ea typeface="Calibri"/>
                <a:cs typeface="Calibri"/>
                <a:sym typeface="Calibri"/>
              </a:rPr>
              <a:t>Het BRIGHTER FUTURE project is gefinancierd met steun van de Europese Commissie. Dit materiaal geeft alleen de visie van de auteurs weer. De Commissie kan niet verantwoordelijk worden gehouden voor de inhoud.</a:t>
            </a:r>
            <a:endParaRPr b="0" i="0" sz="950" u="none" cap="none" strike="noStrike">
              <a:solidFill>
                <a:srgbClr val="00000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5">
                                            <p:txEl>
                                              <p:pRg end="0" st="0"/>
                                            </p:txEl>
                                          </p:spTgt>
                                        </p:tgtEl>
                                        <p:attrNameLst>
                                          <p:attrName>style.visibility</p:attrName>
                                        </p:attrNameLst>
                                      </p:cBhvr>
                                      <p:to>
                                        <p:strVal val="visible"/>
                                      </p:to>
                                    </p:set>
                                    <p:animEffect filter="fade" transition="in">
                                      <p:cBhvr>
                                        <p:cTn dur="1000"/>
                                        <p:tgtEl>
                                          <p:spTgt spid="23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5">
                                            <p:txEl>
                                              <p:pRg end="1" st="1"/>
                                            </p:txEl>
                                          </p:spTgt>
                                        </p:tgtEl>
                                        <p:attrNameLst>
                                          <p:attrName>style.visibility</p:attrName>
                                        </p:attrNameLst>
                                      </p:cBhvr>
                                      <p:to>
                                        <p:strVal val="visible"/>
                                      </p:to>
                                    </p:set>
                                    <p:animEffect filter="fade" transition="in">
                                      <p:cBhvr>
                                        <p:cTn dur="1000"/>
                                        <p:tgtEl>
                                          <p:spTgt spid="23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5">
                                            <p:txEl>
                                              <p:pRg end="2" st="2"/>
                                            </p:txEl>
                                          </p:spTgt>
                                        </p:tgtEl>
                                        <p:attrNameLst>
                                          <p:attrName>style.visibility</p:attrName>
                                        </p:attrNameLst>
                                      </p:cBhvr>
                                      <p:to>
                                        <p:strVal val="visible"/>
                                      </p:to>
                                    </p:set>
                                    <p:animEffect filter="fade" transition="in">
                                      <p:cBhvr>
                                        <p:cTn dur="1000"/>
                                        <p:tgtEl>
                                          <p:spTgt spid="23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5">
                                            <p:txEl>
                                              <p:pRg end="3" st="3"/>
                                            </p:txEl>
                                          </p:spTgt>
                                        </p:tgtEl>
                                        <p:attrNameLst>
                                          <p:attrName>style.visibility</p:attrName>
                                        </p:attrNameLst>
                                      </p:cBhvr>
                                      <p:to>
                                        <p:strVal val="visible"/>
                                      </p:to>
                                    </p:set>
                                    <p:animEffect filter="fade" transition="in">
                                      <p:cBhvr>
                                        <p:cTn dur="1000"/>
                                        <p:tgtEl>
                                          <p:spTgt spid="235">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5">
                                            <p:txEl>
                                              <p:pRg end="4" st="4"/>
                                            </p:txEl>
                                          </p:spTgt>
                                        </p:tgtEl>
                                        <p:attrNameLst>
                                          <p:attrName>style.visibility</p:attrName>
                                        </p:attrNameLst>
                                      </p:cBhvr>
                                      <p:to>
                                        <p:strVal val="visible"/>
                                      </p:to>
                                    </p:set>
                                    <p:animEffect filter="fade" transition="in">
                                      <p:cBhvr>
                                        <p:cTn dur="1000"/>
                                        <p:tgtEl>
                                          <p:spTgt spid="235">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5">
                                            <p:txEl>
                                              <p:pRg end="5" st="5"/>
                                            </p:txEl>
                                          </p:spTgt>
                                        </p:tgtEl>
                                        <p:attrNameLst>
                                          <p:attrName>style.visibility</p:attrName>
                                        </p:attrNameLst>
                                      </p:cBhvr>
                                      <p:to>
                                        <p:strVal val="visible"/>
                                      </p:to>
                                    </p:set>
                                    <p:animEffect filter="fade" transition="in">
                                      <p:cBhvr>
                                        <p:cTn dur="1000"/>
                                        <p:tgtEl>
                                          <p:spTgt spid="235">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5">
                                            <p:txEl>
                                              <p:pRg end="6" st="6"/>
                                            </p:txEl>
                                          </p:spTgt>
                                        </p:tgtEl>
                                        <p:attrNameLst>
                                          <p:attrName>style.visibility</p:attrName>
                                        </p:attrNameLst>
                                      </p:cBhvr>
                                      <p:to>
                                        <p:strVal val="visible"/>
                                      </p:to>
                                    </p:set>
                                    <p:animEffect filter="fade" transition="in">
                                      <p:cBhvr>
                                        <p:cTn dur="1000"/>
                                        <p:tgtEl>
                                          <p:spTgt spid="235">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i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