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hLNgfzKRxxbkcGIT3s7NGeVrG8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8" name="Google Shape;198;p1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nl-NL"/>
              <a:t>De sociaal-emotionele ontwikkeling en mentale veerkracht van kinderen is een voorwaarde voor meer kansengelijkheid, ook wat betreft goed onderwijs en sociale kansen in het algemeen. Investeren in welzijn op school is een essentieel onderdeel van het vermogen om de controle over je eigen leven te houden. Het is belangrijk dat kinderen en jongeren leren hoe zij in de huidige samenleving en in contact met anderen staande kunnen houden. Voorbeelden van ongunstige levensomstandigheden/ongunstige factoren: de verwachting van en lage sociaal-economische positie, andere traumatische jeugdervaringen zoals misbruik en verwaarlozing.</a:t>
            </a:r>
            <a:endParaRPr/>
          </a:p>
          <a:p>
            <a:pPr indent="0" lvl="0" marL="0" rtl="0" algn="l">
              <a:lnSpc>
                <a:spcPct val="100000"/>
              </a:lnSpc>
              <a:spcBef>
                <a:spcPts val="0"/>
              </a:spcBef>
              <a:spcAft>
                <a:spcPts val="0"/>
              </a:spcAft>
              <a:buSzPts val="1400"/>
              <a:buNone/>
            </a:pPr>
            <a:r>
              <a:t/>
            </a:r>
            <a:endParaRPr/>
          </a:p>
        </p:txBody>
      </p:sp>
      <p:sp>
        <p:nvSpPr>
          <p:cNvPr id="248" name="Google Shape;24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100"/>
              <a:buFont typeface="Arial"/>
              <a:buNone/>
            </a:pPr>
            <a:r>
              <a:rPr lang="nl-NL"/>
              <a:t>Granny Smith, Red Delicious, Pink Lady, Honeycrisp, Fuji, Gala, of Golden Delicious. Elke appel heeft een bepaalde kleur, smaak, textuur, enz. Al deze en andere eigenschappen zijn criteria aan de hand waarvan men in de dagelijkse praktijk en in kennis soorten appels globaal kan indelen. Elke specifieke appeleigenschap (rood, groot, zoet) is analoog aan sociale posities in intersectionaliteit (man, blank, homo). </a:t>
            </a:r>
            <a:endParaRPr/>
          </a:p>
          <a:p>
            <a:pPr indent="0" lvl="0" marL="0" rtl="0" algn="l">
              <a:lnSpc>
                <a:spcPct val="80000"/>
              </a:lnSpc>
              <a:spcBef>
                <a:spcPts val="0"/>
              </a:spcBef>
              <a:spcAft>
                <a:spcPts val="0"/>
              </a:spcAft>
              <a:buClr>
                <a:schemeClr val="dk1"/>
              </a:buClr>
              <a:buSzPts val="1100"/>
              <a:buFont typeface="Arial"/>
              <a:buNone/>
            </a:pPr>
            <a:r>
              <a:rPr lang="nl-NL"/>
              <a:t>Posities zijn niet zelf gecreëerd. De positie vormt de appel (of een individu).</a:t>
            </a:r>
            <a:endParaRPr/>
          </a:p>
          <a:p>
            <a:pPr indent="0" lvl="0" marL="0" rtl="0" algn="l">
              <a:lnSpc>
                <a:spcPct val="80000"/>
              </a:lnSpc>
              <a:spcBef>
                <a:spcPts val="0"/>
              </a:spcBef>
              <a:spcAft>
                <a:spcPts val="0"/>
              </a:spcAft>
              <a:buClr>
                <a:schemeClr val="dk1"/>
              </a:buClr>
              <a:buSzPts val="1100"/>
              <a:buFont typeface="Arial"/>
              <a:buNone/>
            </a:pPr>
            <a:r>
              <a:rPr lang="nl-NL"/>
              <a:t>Mijn leeftijd is hetzelfde als ik een vrouw of een man ben, net zoals mijn etniciteit niet verandert afhankelijk van mijn seksuele geaardheid. Wat zou kunnen veranderen zijn de effecten van die posities. De sociale overweging van mijn leeftijd kan dus verschillen afhankelijk van mijn geslacht.</a:t>
            </a:r>
            <a:endParaRPr sz="1200">
              <a:latin typeface="Calibri"/>
              <a:ea typeface="Calibri"/>
              <a:cs typeface="Calibri"/>
              <a:sym typeface="Calibri"/>
            </a:endParaRPr>
          </a:p>
          <a:p>
            <a:pPr indent="0" lvl="0" marL="0" rtl="0" algn="l">
              <a:lnSpc>
                <a:spcPct val="80000"/>
              </a:lnSpc>
              <a:spcBef>
                <a:spcPts val="0"/>
              </a:spcBef>
              <a:spcAft>
                <a:spcPts val="0"/>
              </a:spcAft>
              <a:buClr>
                <a:schemeClr val="dk1"/>
              </a:buClr>
              <a:buSzPts val="1200"/>
              <a:buFont typeface="Calibri"/>
              <a:buNone/>
            </a:pPr>
            <a:r>
              <a:t/>
            </a:r>
            <a:endParaRPr/>
          </a:p>
          <a:p>
            <a:pPr indent="0" lvl="0" marL="0" rtl="0" algn="l">
              <a:lnSpc>
                <a:spcPct val="80000"/>
              </a:lnSpc>
              <a:spcBef>
                <a:spcPts val="0"/>
              </a:spcBef>
              <a:spcAft>
                <a:spcPts val="0"/>
              </a:spcAft>
              <a:buClr>
                <a:schemeClr val="dk1"/>
              </a:buClr>
              <a:buSzPts val="1100"/>
              <a:buFont typeface="Arial"/>
              <a:buNone/>
            </a:pPr>
            <a:r>
              <a:rPr lang="nl-NL"/>
              <a:t>Elke persoon is een geheel waarin verschillende eigenschappen kunnen worden onderscheiden, benoemd en bestudeerd.</a:t>
            </a:r>
            <a:endParaRPr/>
          </a:p>
          <a:p>
            <a:pPr indent="0" lvl="0" marL="0" rtl="0" algn="l">
              <a:lnSpc>
                <a:spcPct val="80000"/>
              </a:lnSpc>
              <a:spcBef>
                <a:spcPts val="0"/>
              </a:spcBef>
              <a:spcAft>
                <a:spcPts val="0"/>
              </a:spcAft>
              <a:buClr>
                <a:schemeClr val="dk1"/>
              </a:buClr>
              <a:buSzPts val="1100"/>
              <a:buFont typeface="Arial"/>
              <a:buNone/>
            </a:pPr>
            <a:r>
              <a:rPr lang="nl-NL"/>
              <a:t>Voortbordurend op de metafoor van de mand met appels zouden we ons kunnen richten op de verschillende waarden die aan de verschillende appels in de mand worden toegekend. Die waarden zijn sociaal geconstrueerd en cultureel en historisch bepaald. De kleuren of afmetingen van appels hebben verschillende betekenissen in verschillende contexten, dus hun eigenschappen bepalen niet op een vaste manier hun waarde, maar veranderen afhankelijk van de sociale context. Zoetheid wordt bijvoorbeeld gedefinieerd in relatie tot andere vruchten in een bepaalde regio en sommige soorten appels worden in het ene land meer gewaardeerd dan in het andere.</a:t>
            </a:r>
            <a:endParaRPr/>
          </a:p>
        </p:txBody>
      </p:sp>
      <p:sp>
        <p:nvSpPr>
          <p:cNvPr id="333" name="Google Shape;33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nl-NL" sz="1200">
                <a:latin typeface="Calibri"/>
                <a:ea typeface="Calibri"/>
                <a:cs typeface="Calibri"/>
                <a:sym typeface="Calibri"/>
              </a:rPr>
              <a:t>Dill &amp; Zambrana (2020) </a:t>
            </a:r>
            <a:endParaRPr/>
          </a:p>
          <a:p>
            <a:pPr indent="0" lvl="0" marL="544250" rtl="0" algn="l">
              <a:lnSpc>
                <a:spcPct val="100000"/>
              </a:lnSpc>
              <a:spcBef>
                <a:spcPts val="0"/>
              </a:spcBef>
              <a:spcAft>
                <a:spcPts val="0"/>
              </a:spcAft>
              <a:buClr>
                <a:schemeClr val="dk1"/>
              </a:buClr>
              <a:buSzPts val="1100"/>
              <a:buFont typeface="Arial"/>
              <a:buNone/>
            </a:pPr>
            <a:r>
              <a:rPr lang="nl-NL"/>
              <a:t>(1) De ervaringen en strijd van gekleurde mensen en andere gemarginaliseerde groepen als uitgangspunt nemen voor de ontwikkeling van theorie; </a:t>
            </a:r>
            <a:endParaRPr/>
          </a:p>
          <a:p>
            <a:pPr indent="0" lvl="0" marL="544250" rtl="0" algn="l">
              <a:lnSpc>
                <a:spcPct val="100000"/>
              </a:lnSpc>
              <a:spcBef>
                <a:spcPts val="0"/>
              </a:spcBef>
              <a:spcAft>
                <a:spcPts val="0"/>
              </a:spcAft>
              <a:buClr>
                <a:schemeClr val="dk1"/>
              </a:buClr>
              <a:buSzPts val="1100"/>
              <a:buFont typeface="Arial"/>
              <a:buNone/>
            </a:pPr>
            <a:r>
              <a:rPr lang="nl-NL"/>
              <a:t>(2) Het verkennen van de complexiteit van niet alleen individuele identiteiten maar ook groepsidentiteiten en herkennen dat variaties binnen groepen vaak worden genegeerd. </a:t>
            </a:r>
            <a:endParaRPr/>
          </a:p>
          <a:p>
            <a:pPr indent="0" lvl="0" marL="544250" rtl="0" algn="l">
              <a:lnSpc>
                <a:spcPct val="100000"/>
              </a:lnSpc>
              <a:spcBef>
                <a:spcPts val="0"/>
              </a:spcBef>
              <a:spcAft>
                <a:spcPts val="0"/>
              </a:spcAft>
              <a:buClr>
                <a:schemeClr val="dk1"/>
              </a:buClr>
              <a:buSzPts val="1100"/>
              <a:buFont typeface="Arial"/>
              <a:buNone/>
            </a:pPr>
            <a:r>
              <a:rPr lang="nl-NL"/>
              <a:t>(3) Het blootleggen van de manieren waarop onderling verbonden machtsdomeinen ongelijkheid en onderdrukking organiseren en structureren; en </a:t>
            </a:r>
            <a:endParaRPr/>
          </a:p>
          <a:p>
            <a:pPr indent="0" lvl="0" marL="544250" rtl="0" algn="l">
              <a:lnSpc>
                <a:spcPct val="100000"/>
              </a:lnSpc>
              <a:spcBef>
                <a:spcPts val="0"/>
              </a:spcBef>
              <a:spcAft>
                <a:spcPts val="0"/>
              </a:spcAft>
              <a:buClr>
                <a:schemeClr val="dk1"/>
              </a:buClr>
              <a:buSzPts val="1100"/>
              <a:buFont typeface="Arial"/>
              <a:buNone/>
            </a:pPr>
            <a:r>
              <a:rPr lang="nl-NL"/>
              <a:t>(4) Het bevorderen van sociale rechtvaardigheid en sociale verandering door onderzoek en praktijk te koppelen aan een holistische benadering van het uitroeien van ongelijkheden en het veranderen van sociale en hoger onderwijsinstellingen.</a:t>
            </a:r>
            <a:endParaRPr/>
          </a:p>
        </p:txBody>
      </p:sp>
      <p:sp>
        <p:nvSpPr>
          <p:cNvPr id="353" name="Google Shape;35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nl-NL"/>
              <a:t>Eén van de problemen is dat storend of ongepast gedrag sociaal wordt geconstrueerd, bepaald of geïnterpreteerd door de waarnemer volgens een bepaalde lens. </a:t>
            </a:r>
            <a:endParaRPr/>
          </a:p>
          <a:p>
            <a:pPr indent="0" lvl="0" marL="0" rtl="0" algn="l">
              <a:lnSpc>
                <a:spcPct val="90000"/>
              </a:lnSpc>
              <a:spcBef>
                <a:spcPts val="0"/>
              </a:spcBef>
              <a:spcAft>
                <a:spcPts val="0"/>
              </a:spcAft>
              <a:buClr>
                <a:schemeClr val="dk1"/>
              </a:buClr>
              <a:buSzPts val="1100"/>
              <a:buFont typeface="Arial"/>
              <a:buNone/>
            </a:pPr>
            <a:r>
              <a:rPr lang="nl-NL"/>
              <a:t>Het labelen van kinderen houdt geen rekening met de situatie die aanleiding geeft tot de actie of met de thuisomgeving waar bepaalde gedragingen of reacties worden gemodelleerd of geoefend. Een ander probleem wat optreedt bij labelen is dat het oordeel van leerkrachten en schoolbestuurders niet consistent is in alle klassen, scholen of gemeenschappen.</a:t>
            </a:r>
            <a:endParaRPr i="0" sz="1200">
              <a:latin typeface="Calibri"/>
              <a:ea typeface="Calibri"/>
              <a:cs typeface="Calibri"/>
              <a:sym typeface="Calibri"/>
            </a:endParaRPr>
          </a:p>
          <a:p>
            <a:pPr indent="0" lvl="0" marL="0" rtl="0" algn="l">
              <a:lnSpc>
                <a:spcPct val="90000"/>
              </a:lnSpc>
              <a:spcBef>
                <a:spcPts val="0"/>
              </a:spcBef>
              <a:spcAft>
                <a:spcPts val="0"/>
              </a:spcAft>
              <a:buClr>
                <a:schemeClr val="dk1"/>
              </a:buClr>
              <a:buSzPts val="1200"/>
              <a:buFont typeface="Calibri"/>
              <a:buNone/>
            </a:pPr>
            <a:r>
              <a:t/>
            </a:r>
            <a:endParaRPr/>
          </a:p>
          <a:p>
            <a:pPr indent="0" lvl="0" marL="0" rtl="0" algn="l">
              <a:lnSpc>
                <a:spcPct val="90000"/>
              </a:lnSpc>
              <a:spcBef>
                <a:spcPts val="0"/>
              </a:spcBef>
              <a:spcAft>
                <a:spcPts val="0"/>
              </a:spcAft>
              <a:buClr>
                <a:schemeClr val="dk1"/>
              </a:buClr>
              <a:buSzPts val="1100"/>
              <a:buFont typeface="Arial"/>
              <a:buNone/>
            </a:pPr>
            <a:r>
              <a:rPr lang="nl-NL"/>
              <a:t>Een zero </a:t>
            </a:r>
            <a:r>
              <a:rPr lang="nl-NL"/>
              <a:t>tolerance beleid</a:t>
            </a:r>
            <a:r>
              <a:rPr lang="nl-NL"/>
              <a:t> bevordert scholen die leerlingen al hebben aangemerkt met gedragsproblemen verder uit te sluiten. Dergelijk beleid stelt strikte normen voor aanvaardbaar gedrag vast voor alle kinderen waar niet vanaf geweken mag worden, ongeacht de omstandigheden.</a:t>
            </a:r>
            <a:endParaRPr/>
          </a:p>
          <a:p>
            <a:pPr indent="0" lvl="0" marL="0" rtl="0" algn="l">
              <a:lnSpc>
                <a:spcPct val="90000"/>
              </a:lnSpc>
              <a:spcBef>
                <a:spcPts val="0"/>
              </a:spcBef>
              <a:spcAft>
                <a:spcPts val="0"/>
              </a:spcAft>
              <a:buClr>
                <a:schemeClr val="dk1"/>
              </a:buClr>
              <a:buSzPts val="1100"/>
              <a:buFont typeface="Arial"/>
              <a:buNone/>
            </a:pPr>
            <a:r>
              <a:rPr lang="nl-NL"/>
              <a:t>Kinderen die uit een moeilijke thuissituatie komen, die moeite hebben met leren of waarbij veel dingen spelen in hun leven, zijn minder goed in staat zich te conformeren aan regels die niet flexibel zijn en niet aansluiten bij de leefwereld van deze kinderen. </a:t>
            </a:r>
            <a:endParaRPr/>
          </a:p>
          <a:p>
            <a:pPr indent="0" lvl="0" marL="0" rtl="0" algn="l">
              <a:lnSpc>
                <a:spcPct val="90000"/>
              </a:lnSpc>
              <a:spcBef>
                <a:spcPts val="0"/>
              </a:spcBef>
              <a:spcAft>
                <a:spcPts val="0"/>
              </a:spcAft>
              <a:buClr>
                <a:schemeClr val="dk1"/>
              </a:buClr>
              <a:buSzPts val="1100"/>
              <a:buFont typeface="Arial"/>
              <a:buNone/>
            </a:pPr>
            <a:r>
              <a:rPr lang="nl-NL"/>
              <a:t>Net als labeling wordt bij zero tolerance beleid en -praktijken de context buiten beschouwing gelaten of gebagatelliseerd ten gunste van een strikte handhaving van de regels.</a:t>
            </a:r>
            <a:endParaRPr/>
          </a:p>
        </p:txBody>
      </p:sp>
      <p:sp>
        <p:nvSpPr>
          <p:cNvPr id="363" name="Google Shape;36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nl-NL"/>
              <a:t>Volgens Cho en collega’s (2013, p. 795), “wat een analyse intersectioneel maakt is (…) de intersectionele manier van denken over het probleem van gelijkenissen en verschillen en de relatie tot macht.</a:t>
            </a:r>
            <a:endParaRPr/>
          </a:p>
          <a:p>
            <a:pPr indent="0" lvl="0" marL="0" marR="0" rtl="0" algn="l">
              <a:lnSpc>
                <a:spcPct val="100000"/>
              </a:lnSpc>
              <a:spcBef>
                <a:spcPts val="0"/>
              </a:spcBef>
              <a:spcAft>
                <a:spcPts val="0"/>
              </a:spcAft>
              <a:buClr>
                <a:schemeClr val="dk1"/>
              </a:buClr>
              <a:buSzPts val="1200"/>
              <a:buFont typeface="Calibri"/>
              <a:buNone/>
            </a:pPr>
            <a:r>
              <a:rPr lang="nl-NL"/>
              <a:t>Zie Abdullah’s casus in de inhoudsopgave, #3.3</a:t>
            </a:r>
            <a:endParaRPr/>
          </a:p>
          <a:p>
            <a:pPr indent="0" lvl="0" marL="0" rtl="0" algn="l">
              <a:lnSpc>
                <a:spcPct val="100000"/>
              </a:lnSpc>
              <a:spcBef>
                <a:spcPts val="0"/>
              </a:spcBef>
              <a:spcAft>
                <a:spcPts val="0"/>
              </a:spcAft>
              <a:buSzPts val="1400"/>
              <a:buNone/>
            </a:pPr>
            <a:r>
              <a:t/>
            </a:r>
            <a:endParaRPr/>
          </a:p>
        </p:txBody>
      </p:sp>
      <p:sp>
        <p:nvSpPr>
          <p:cNvPr id="390" name="Google Shape;390;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8" name="Google Shape;40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418" name="Google Shape;418;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nl-NL"/>
              <a:t>Iedereen = school management, leerkrachten, leerlingen, ouders/verzorgers, collega’s binnen zorg en ondersteuning, gemeente</a:t>
            </a:r>
            <a:endParaRPr/>
          </a:p>
        </p:txBody>
      </p:sp>
      <p:sp>
        <p:nvSpPr>
          <p:cNvPr id="160" name="Google Shape;16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8: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70" name="Google Shape;170;p8: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nl-NL">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0: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0" name="Google Shape;190;p10: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nl-NL">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p:cSld name="Titolo e contenuto">
    <p:spTree>
      <p:nvGrpSpPr>
        <p:cNvPr id="19" name="Shape 19"/>
        <p:cNvGrpSpPr/>
        <p:nvPr/>
      </p:nvGrpSpPr>
      <p:grpSpPr>
        <a:xfrm>
          <a:off x="0" y="0"/>
          <a:ext cx="0" cy="0"/>
          <a:chOff x="0" y="0"/>
          <a:chExt cx="0" cy="0"/>
        </a:xfrm>
      </p:grpSpPr>
      <p:sp>
        <p:nvSpPr>
          <p:cNvPr id="20" name="Google Shape;20;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
        <p:nvSpPr>
          <p:cNvPr id="24" name="Google Shape;24;p49"/>
          <p:cNvSpPr txBox="1"/>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NL" sz="1333" u="none" cap="none" strike="noStrike">
                <a:solidFill>
                  <a:schemeClr val="dk2"/>
                </a:solidFill>
                <a:latin typeface="Calibri"/>
                <a:ea typeface="Calibri"/>
                <a:cs typeface="Calibri"/>
                <a:sym typeface="Calibri"/>
              </a:rPr>
              <a:t>‹#›</a:t>
            </a:fld>
            <a:endParaRPr b="0" i="0" sz="1333" u="none" cap="none" strike="noStrike">
              <a:solidFill>
                <a:schemeClr val="dk2"/>
              </a:solidFill>
              <a:latin typeface="Calibri"/>
              <a:ea typeface="Calibri"/>
              <a:cs typeface="Calibri"/>
              <a:sym typeface="Calibri"/>
            </a:endParaRPr>
          </a:p>
        </p:txBody>
      </p:sp>
      <p:sp>
        <p:nvSpPr>
          <p:cNvPr id="25" name="Google Shape;25;p49"/>
          <p:cNvSpPr/>
          <p:nvPr/>
        </p:nvSpPr>
        <p:spPr>
          <a:xfrm>
            <a:off x="0" y="6285186"/>
            <a:ext cx="12192000" cy="572815"/>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 name="Google Shape;26;p49"/>
          <p:cNvSpPr txBox="1"/>
          <p:nvPr/>
        </p:nvSpPr>
        <p:spPr>
          <a:xfrm>
            <a:off x="381000" y="6363846"/>
            <a:ext cx="9148291" cy="4157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b="0" i="0" lang="nl-NL" sz="1051" u="none" cap="none" strike="noStrike">
                <a:solidFill>
                  <a:schemeClr val="lt1"/>
                </a:solidFill>
                <a:latin typeface="Calibri"/>
                <a:ea typeface="Calibri"/>
                <a:cs typeface="Calibri"/>
                <a:sym typeface="Calibri"/>
              </a:rPr>
              <a:t>The BRIGHTER FUTURE project has been funded with support from the European Commission. This material reflects the views only of the authors, </a:t>
            </a:r>
            <a:br>
              <a:rPr b="0" i="0" lang="nl-NL" sz="1051" u="none" cap="none" strike="noStrike">
                <a:solidFill>
                  <a:schemeClr val="lt1"/>
                </a:solidFill>
                <a:latin typeface="Calibri"/>
                <a:ea typeface="Calibri"/>
                <a:cs typeface="Calibri"/>
                <a:sym typeface="Calibri"/>
              </a:rPr>
            </a:br>
            <a:r>
              <a:rPr b="0" i="0" lang="nl-NL" sz="1051" u="none" cap="none" strike="noStrike">
                <a:solidFill>
                  <a:schemeClr val="lt1"/>
                </a:solidFill>
                <a:latin typeface="Calibri"/>
                <a:ea typeface="Calibri"/>
                <a:cs typeface="Calibri"/>
                <a:sym typeface="Calibri"/>
              </a:rPr>
              <a:t>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27" name="Google Shape;27;p49"/>
          <p:cNvPicPr preferRelativeResize="0"/>
          <p:nvPr/>
        </p:nvPicPr>
        <p:blipFill rotWithShape="1">
          <a:blip r:embed="rId2">
            <a:alphaModFix/>
          </a:blip>
          <a:srcRect b="0" l="0" r="0" t="0"/>
          <a:stretch/>
        </p:blipFill>
        <p:spPr>
          <a:xfrm>
            <a:off x="10107577" y="6354247"/>
            <a:ext cx="1916785" cy="424927"/>
          </a:xfrm>
          <a:prstGeom prst="rect">
            <a:avLst/>
          </a:prstGeom>
          <a:noFill/>
          <a:ln>
            <a:noFill/>
          </a:ln>
        </p:spPr>
      </p:pic>
      <p:sp>
        <p:nvSpPr>
          <p:cNvPr id="28" name="Google Shape;28;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84" name="Shape 84"/>
        <p:cNvGrpSpPr/>
        <p:nvPr/>
      </p:nvGrpSpPr>
      <p:grpSpPr>
        <a:xfrm>
          <a:off x="0" y="0"/>
          <a:ext cx="0" cy="0"/>
          <a:chOff x="0" y="0"/>
          <a:chExt cx="0" cy="0"/>
        </a:xfrm>
      </p:grpSpPr>
      <p:sp>
        <p:nvSpPr>
          <p:cNvPr id="85" name="Google Shape;85;p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58"/>
          <p:cNvSpPr/>
          <p:nvPr>
            <p:ph idx="2" type="pic"/>
          </p:nvPr>
        </p:nvSpPr>
        <p:spPr>
          <a:xfrm>
            <a:off x="5183188" y="987425"/>
            <a:ext cx="6172200" cy="4873625"/>
          </a:xfrm>
          <a:prstGeom prst="rect">
            <a:avLst/>
          </a:prstGeom>
          <a:noFill/>
          <a:ln>
            <a:noFill/>
          </a:ln>
        </p:spPr>
      </p:sp>
      <p:sp>
        <p:nvSpPr>
          <p:cNvPr id="87" name="Google Shape;87;p5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8" name="Google Shape;88;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91" name="Shape 91"/>
        <p:cNvGrpSpPr/>
        <p:nvPr/>
      </p:nvGrpSpPr>
      <p:grpSpPr>
        <a:xfrm>
          <a:off x="0" y="0"/>
          <a:ext cx="0" cy="0"/>
          <a:chOff x="0" y="0"/>
          <a:chExt cx="0" cy="0"/>
        </a:xfrm>
      </p:grpSpPr>
      <p:sp>
        <p:nvSpPr>
          <p:cNvPr id="92" name="Google Shape;92;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5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97" name="Shape 97"/>
        <p:cNvGrpSpPr/>
        <p:nvPr/>
      </p:nvGrpSpPr>
      <p:grpSpPr>
        <a:xfrm>
          <a:off x="0" y="0"/>
          <a:ext cx="0" cy="0"/>
          <a:chOff x="0" y="0"/>
          <a:chExt cx="0" cy="0"/>
        </a:xfrm>
      </p:grpSpPr>
      <p:sp>
        <p:nvSpPr>
          <p:cNvPr id="98" name="Google Shape;98;p6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6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103" name="Shape 103"/>
        <p:cNvGrpSpPr/>
        <p:nvPr/>
      </p:nvGrpSpPr>
      <p:grpSpPr>
        <a:xfrm>
          <a:off x="0" y="0"/>
          <a:ext cx="0" cy="0"/>
          <a:chOff x="0" y="0"/>
          <a:chExt cx="0" cy="0"/>
        </a:xfrm>
      </p:grpSpPr>
      <p:sp>
        <p:nvSpPr>
          <p:cNvPr id="104" name="Google Shape;104;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9" name="Shape 29"/>
        <p:cNvGrpSpPr/>
        <p:nvPr/>
      </p:nvGrpSpPr>
      <p:grpSpPr>
        <a:xfrm>
          <a:off x="0" y="0"/>
          <a:ext cx="0" cy="0"/>
          <a:chOff x="0" y="0"/>
          <a:chExt cx="0" cy="0"/>
        </a:xfrm>
      </p:grpSpPr>
      <p:sp>
        <p:nvSpPr>
          <p:cNvPr id="30" name="Google Shape;30;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
        <p:nvSpPr>
          <p:cNvPr id="35" name="Google Shape;35;p50"/>
          <p:cNvSpPr txBox="1"/>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NL" sz="1333" u="none" cap="none" strike="noStrike">
                <a:solidFill>
                  <a:schemeClr val="dk2"/>
                </a:solidFill>
                <a:latin typeface="Calibri"/>
                <a:ea typeface="Calibri"/>
                <a:cs typeface="Calibri"/>
                <a:sym typeface="Calibri"/>
              </a:rPr>
              <a:t>‹#›</a:t>
            </a:fld>
            <a:endParaRPr b="0" i="0" sz="1333" u="none" cap="none" strike="noStrike">
              <a:solidFill>
                <a:schemeClr val="dk2"/>
              </a:solidFill>
              <a:latin typeface="Calibri"/>
              <a:ea typeface="Calibri"/>
              <a:cs typeface="Calibri"/>
              <a:sym typeface="Calibri"/>
            </a:endParaRPr>
          </a:p>
        </p:txBody>
      </p:sp>
      <p:sp>
        <p:nvSpPr>
          <p:cNvPr id="36" name="Google Shape;36;p50"/>
          <p:cNvSpPr/>
          <p:nvPr/>
        </p:nvSpPr>
        <p:spPr>
          <a:xfrm>
            <a:off x="0" y="6285186"/>
            <a:ext cx="12192000" cy="572815"/>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 name="Google Shape;37;p50"/>
          <p:cNvSpPr txBox="1"/>
          <p:nvPr/>
        </p:nvSpPr>
        <p:spPr>
          <a:xfrm>
            <a:off x="381000" y="6363846"/>
            <a:ext cx="9148291" cy="4157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b="0" i="0" lang="nl-NL" sz="1051" u="none" cap="none" strike="noStrike">
                <a:solidFill>
                  <a:schemeClr val="lt1"/>
                </a:solidFill>
                <a:latin typeface="Calibri"/>
                <a:ea typeface="Calibri"/>
                <a:cs typeface="Calibri"/>
                <a:sym typeface="Calibri"/>
              </a:rPr>
              <a:t>The BRIGHTER FUTURE project has been funded with support from the European Commission. This material reflects the views only of the authors, </a:t>
            </a:r>
            <a:br>
              <a:rPr b="0" i="0" lang="nl-NL" sz="1051" u="none" cap="none" strike="noStrike">
                <a:solidFill>
                  <a:schemeClr val="lt1"/>
                </a:solidFill>
                <a:latin typeface="Calibri"/>
                <a:ea typeface="Calibri"/>
                <a:cs typeface="Calibri"/>
                <a:sym typeface="Calibri"/>
              </a:rPr>
            </a:br>
            <a:r>
              <a:rPr b="0" i="0" lang="nl-NL" sz="1051" u="none" cap="none" strike="noStrike">
                <a:solidFill>
                  <a:schemeClr val="lt1"/>
                </a:solidFill>
                <a:latin typeface="Calibri"/>
                <a:ea typeface="Calibri"/>
                <a:cs typeface="Calibri"/>
                <a:sym typeface="Calibri"/>
              </a:rPr>
              <a:t>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38" name="Google Shape;38;p50"/>
          <p:cNvPicPr preferRelativeResize="0"/>
          <p:nvPr/>
        </p:nvPicPr>
        <p:blipFill rotWithShape="1">
          <a:blip r:embed="rId2">
            <a:alphaModFix/>
          </a:blip>
          <a:srcRect b="0" l="0" r="0" t="0"/>
          <a:stretch/>
        </p:blipFill>
        <p:spPr>
          <a:xfrm>
            <a:off x="10107577" y="6354247"/>
            <a:ext cx="1916785" cy="424927"/>
          </a:xfrm>
          <a:prstGeom prst="rect">
            <a:avLst/>
          </a:prstGeom>
          <a:noFill/>
          <a:ln>
            <a:noFill/>
          </a:ln>
        </p:spPr>
      </p:pic>
      <p:pic>
        <p:nvPicPr>
          <p:cNvPr id="39" name="Google Shape;39;p50"/>
          <p:cNvPicPr preferRelativeResize="0"/>
          <p:nvPr/>
        </p:nvPicPr>
        <p:blipFill rotWithShape="1">
          <a:blip r:embed="rId3">
            <a:alphaModFix/>
          </a:blip>
          <a:srcRect b="0" l="0" r="0" t="0"/>
          <a:stretch/>
        </p:blipFill>
        <p:spPr>
          <a:xfrm>
            <a:off x="-1" y="0"/>
            <a:ext cx="12192000" cy="330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40" name="Shape 40"/>
        <p:cNvGrpSpPr/>
        <p:nvPr/>
      </p:nvGrpSpPr>
      <p:grpSpPr>
        <a:xfrm>
          <a:off x="0" y="0"/>
          <a:ext cx="0" cy="0"/>
          <a:chOff x="0" y="0"/>
          <a:chExt cx="0" cy="0"/>
        </a:xfrm>
      </p:grpSpPr>
      <p:sp>
        <p:nvSpPr>
          <p:cNvPr id="41" name="Google Shape;41;p5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3" name="Google Shape;43;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46" name="Shape 46"/>
        <p:cNvGrpSpPr/>
        <p:nvPr/>
      </p:nvGrpSpPr>
      <p:grpSpPr>
        <a:xfrm>
          <a:off x="0" y="0"/>
          <a:ext cx="0" cy="0"/>
          <a:chOff x="0" y="0"/>
          <a:chExt cx="0" cy="0"/>
        </a:xfrm>
      </p:grpSpPr>
      <p:sp>
        <p:nvSpPr>
          <p:cNvPr id="47" name="Google Shape;47;p5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9" name="Google Shape;49;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2" name="Shape 52"/>
        <p:cNvGrpSpPr/>
        <p:nvPr/>
      </p:nvGrpSpPr>
      <p:grpSpPr>
        <a:xfrm>
          <a:off x="0" y="0"/>
          <a:ext cx="0" cy="0"/>
          <a:chOff x="0" y="0"/>
          <a:chExt cx="0" cy="0"/>
        </a:xfrm>
      </p:grpSpPr>
      <p:sp>
        <p:nvSpPr>
          <p:cNvPr id="53" name="Google Shape;53;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5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9" name="Shape 59"/>
        <p:cNvGrpSpPr/>
        <p:nvPr/>
      </p:nvGrpSpPr>
      <p:grpSpPr>
        <a:xfrm>
          <a:off x="0" y="0"/>
          <a:ext cx="0" cy="0"/>
          <a:chOff x="0" y="0"/>
          <a:chExt cx="0" cy="0"/>
        </a:xfrm>
      </p:grpSpPr>
      <p:sp>
        <p:nvSpPr>
          <p:cNvPr id="60" name="Google Shape;60;p5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5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5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5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5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68" name="Shape 68"/>
        <p:cNvGrpSpPr/>
        <p:nvPr/>
      </p:nvGrpSpPr>
      <p:grpSpPr>
        <a:xfrm>
          <a:off x="0" y="0"/>
          <a:ext cx="0" cy="0"/>
          <a:chOff x="0" y="0"/>
          <a:chExt cx="0" cy="0"/>
        </a:xfrm>
      </p:grpSpPr>
      <p:sp>
        <p:nvSpPr>
          <p:cNvPr id="69" name="Google Shape;69;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73" name="Shape 73"/>
        <p:cNvGrpSpPr/>
        <p:nvPr/>
      </p:nvGrpSpPr>
      <p:grpSpPr>
        <a:xfrm>
          <a:off x="0" y="0"/>
          <a:ext cx="0" cy="0"/>
          <a:chOff x="0" y="0"/>
          <a:chExt cx="0" cy="0"/>
        </a:xfrm>
      </p:grpSpPr>
      <p:sp>
        <p:nvSpPr>
          <p:cNvPr id="74" name="Google Shape;74;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77" name="Shape 77"/>
        <p:cNvGrpSpPr/>
        <p:nvPr/>
      </p:nvGrpSpPr>
      <p:grpSpPr>
        <a:xfrm>
          <a:off x="0" y="0"/>
          <a:ext cx="0" cy="0"/>
          <a:chOff x="0" y="0"/>
          <a:chExt cx="0" cy="0"/>
        </a:xfrm>
      </p:grpSpPr>
      <p:sp>
        <p:nvSpPr>
          <p:cNvPr id="78" name="Google Shape;78;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0" name="Google Shape;80;p5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
        <p:nvSpPr>
          <p:cNvPr id="15" name="Google Shape;15;p48"/>
          <p:cNvSpPr txBox="1"/>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NL" sz="1333" u="none" cap="none" strike="noStrike">
                <a:solidFill>
                  <a:schemeClr val="dk2"/>
                </a:solidFill>
                <a:latin typeface="Calibri"/>
                <a:ea typeface="Calibri"/>
                <a:cs typeface="Calibri"/>
                <a:sym typeface="Calibri"/>
              </a:rPr>
              <a:t>‹#›</a:t>
            </a:fld>
            <a:endParaRPr b="0" i="0" sz="1333" u="none" cap="none" strike="noStrike">
              <a:solidFill>
                <a:schemeClr val="dk2"/>
              </a:solidFill>
              <a:latin typeface="Calibri"/>
              <a:ea typeface="Calibri"/>
              <a:cs typeface="Calibri"/>
              <a:sym typeface="Calibri"/>
            </a:endParaRPr>
          </a:p>
        </p:txBody>
      </p:sp>
      <p:sp>
        <p:nvSpPr>
          <p:cNvPr id="16" name="Google Shape;16;p48"/>
          <p:cNvSpPr/>
          <p:nvPr/>
        </p:nvSpPr>
        <p:spPr>
          <a:xfrm>
            <a:off x="0" y="6285186"/>
            <a:ext cx="12192000" cy="572815"/>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 name="Google Shape;17;p48"/>
          <p:cNvSpPr txBox="1"/>
          <p:nvPr/>
        </p:nvSpPr>
        <p:spPr>
          <a:xfrm>
            <a:off x="381000" y="6363846"/>
            <a:ext cx="9148291" cy="4157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b="0" i="0" lang="nl-NL" sz="1051" u="none" cap="none" strike="noStrike">
                <a:solidFill>
                  <a:schemeClr val="lt1"/>
                </a:solidFill>
                <a:latin typeface="Calibri"/>
                <a:ea typeface="Calibri"/>
                <a:cs typeface="Calibri"/>
                <a:sym typeface="Calibri"/>
              </a:rPr>
              <a:t>The BRIGHTER FUTURE project has been funded with support from the European Commission. This material reflects the views only of the authors, </a:t>
            </a:r>
            <a:br>
              <a:rPr b="0" i="0" lang="nl-NL" sz="1051" u="none" cap="none" strike="noStrike">
                <a:solidFill>
                  <a:schemeClr val="lt1"/>
                </a:solidFill>
                <a:latin typeface="Calibri"/>
                <a:ea typeface="Calibri"/>
                <a:cs typeface="Calibri"/>
                <a:sym typeface="Calibri"/>
              </a:rPr>
            </a:br>
            <a:r>
              <a:rPr b="0" i="0" lang="nl-NL" sz="1051" u="none" cap="none" strike="noStrike">
                <a:solidFill>
                  <a:schemeClr val="lt1"/>
                </a:solidFill>
                <a:latin typeface="Calibri"/>
                <a:ea typeface="Calibri"/>
                <a:cs typeface="Calibri"/>
                <a:sym typeface="Calibri"/>
              </a:rPr>
              <a:t>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18" name="Google Shape;18;p48"/>
          <p:cNvPicPr preferRelativeResize="0"/>
          <p:nvPr/>
        </p:nvPicPr>
        <p:blipFill rotWithShape="1">
          <a:blip r:embed="rId1">
            <a:alphaModFix/>
          </a:blip>
          <a:srcRect b="0" l="0" r="0" t="0"/>
          <a:stretch/>
        </p:blipFill>
        <p:spPr>
          <a:xfrm>
            <a:off x="10107577" y="6354247"/>
            <a:ext cx="1916785" cy="42492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jp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doi.org/10.1163/9789004365209" TargetMode="External"/><Relationship Id="rId4" Type="http://schemas.openxmlformats.org/officeDocument/2006/relationships/hyperlink" Target="https://doi.org/10.4324/9781003001201-14" TargetMode="External"/><Relationship Id="rId5" Type="http://schemas.openxmlformats.org/officeDocument/2006/relationships/hyperlink" Target="https://doi.org/10.1177/1350506820930734" TargetMode="External"/><Relationship Id="rId6"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44"/>
          <p:cNvPicPr preferRelativeResize="0"/>
          <p:nvPr/>
        </p:nvPicPr>
        <p:blipFill rotWithShape="1">
          <a:blip r:embed="rId3">
            <a:alphaModFix/>
          </a:blip>
          <a:srcRect b="0" l="0" r="0" t="0"/>
          <a:stretch/>
        </p:blipFill>
        <p:spPr>
          <a:xfrm>
            <a:off x="8556814" y="416128"/>
            <a:ext cx="2909887" cy="704365"/>
          </a:xfrm>
          <a:prstGeom prst="rect">
            <a:avLst/>
          </a:prstGeom>
          <a:solidFill>
            <a:schemeClr val="lt1"/>
          </a:solidFill>
          <a:ln>
            <a:noFill/>
          </a:ln>
        </p:spPr>
      </p:pic>
      <p:sp>
        <p:nvSpPr>
          <p:cNvPr id="113" name="Google Shape;113;p44"/>
          <p:cNvSpPr/>
          <p:nvPr/>
        </p:nvSpPr>
        <p:spPr>
          <a:xfrm>
            <a:off x="0" y="6285186"/>
            <a:ext cx="12192000" cy="572815"/>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Imagen que contiene Interfaz de usuario gráfica&#10;&#10;Descripción generada automáticamente" id="114" name="Google Shape;114;p44"/>
          <p:cNvPicPr preferRelativeResize="0"/>
          <p:nvPr/>
        </p:nvPicPr>
        <p:blipFill rotWithShape="1">
          <a:blip r:embed="rId4">
            <a:alphaModFix/>
          </a:blip>
          <a:srcRect b="0" l="0" r="0" t="0"/>
          <a:stretch/>
        </p:blipFill>
        <p:spPr>
          <a:xfrm>
            <a:off x="886173" y="7713857"/>
            <a:ext cx="886483" cy="443241"/>
          </a:xfrm>
          <a:prstGeom prst="rect">
            <a:avLst/>
          </a:prstGeom>
          <a:noFill/>
          <a:ln>
            <a:noFill/>
          </a:ln>
        </p:spPr>
      </p:pic>
      <p:sp>
        <p:nvSpPr>
          <p:cNvPr id="115" name="Google Shape;115;p44"/>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116" name="Google Shape;116;p44"/>
          <p:cNvPicPr preferRelativeResize="0"/>
          <p:nvPr/>
        </p:nvPicPr>
        <p:blipFill rotWithShape="1">
          <a:blip r:embed="rId5">
            <a:alphaModFix/>
          </a:blip>
          <a:srcRect b="0" l="0" r="0" t="0"/>
          <a:stretch/>
        </p:blipFill>
        <p:spPr>
          <a:xfrm>
            <a:off x="10107577" y="6354247"/>
            <a:ext cx="1916785" cy="424927"/>
          </a:xfrm>
          <a:prstGeom prst="rect">
            <a:avLst/>
          </a:prstGeom>
          <a:noFill/>
          <a:ln>
            <a:noFill/>
          </a:ln>
        </p:spPr>
      </p:pic>
      <p:sp>
        <p:nvSpPr>
          <p:cNvPr id="117" name="Google Shape;117;p44"/>
          <p:cNvSpPr/>
          <p:nvPr/>
        </p:nvSpPr>
        <p:spPr>
          <a:xfrm>
            <a:off x="2164082" y="2273085"/>
            <a:ext cx="7943495" cy="2155145"/>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8" name="Google Shape;118;p44"/>
          <p:cNvSpPr txBox="1"/>
          <p:nvPr/>
        </p:nvSpPr>
        <p:spPr>
          <a:xfrm>
            <a:off x="5198567" y="1688309"/>
            <a:ext cx="1874400" cy="585000"/>
          </a:xfrm>
          <a:prstGeom prst="rect">
            <a:avLst/>
          </a:prstGeom>
          <a:solidFill>
            <a:schemeClr val="accent2"/>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nl-NL" sz="3200">
                <a:solidFill>
                  <a:schemeClr val="lt1"/>
                </a:solidFill>
                <a:latin typeface="Calibri"/>
                <a:ea typeface="Calibri"/>
                <a:cs typeface="Calibri"/>
                <a:sym typeface="Calibri"/>
              </a:rPr>
              <a:t>DEEL</a:t>
            </a:r>
            <a:r>
              <a:rPr b="0" i="0" lang="nl-NL" sz="3200" u="none" cap="none" strike="noStrike">
                <a:solidFill>
                  <a:schemeClr val="lt1"/>
                </a:solidFill>
                <a:latin typeface="Calibri"/>
                <a:ea typeface="Calibri"/>
                <a:cs typeface="Calibri"/>
                <a:sym typeface="Calibri"/>
              </a:rPr>
              <a:t> 2.1</a:t>
            </a:r>
            <a:endParaRPr b="0" i="0" sz="6000" u="none" cap="none" strike="noStrike">
              <a:solidFill>
                <a:schemeClr val="lt1"/>
              </a:solidFill>
              <a:latin typeface="Calibri"/>
              <a:ea typeface="Calibri"/>
              <a:cs typeface="Calibri"/>
              <a:sym typeface="Calibri"/>
            </a:endParaRPr>
          </a:p>
        </p:txBody>
      </p:sp>
      <p:sp>
        <p:nvSpPr>
          <p:cNvPr id="119" name="Google Shape;119;p44"/>
          <p:cNvSpPr/>
          <p:nvPr/>
        </p:nvSpPr>
        <p:spPr>
          <a:xfrm rot="10800000">
            <a:off x="5867400" y="4428229"/>
            <a:ext cx="396240" cy="341587"/>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0" name="Google Shape;120;p44"/>
          <p:cNvSpPr txBox="1"/>
          <p:nvPr/>
        </p:nvSpPr>
        <p:spPr>
          <a:xfrm>
            <a:off x="1563827" y="2592182"/>
            <a:ext cx="9144000" cy="1673639"/>
          </a:xfrm>
          <a:prstGeom prst="rect">
            <a:avLst/>
          </a:prstGeom>
          <a:noFill/>
          <a:ln>
            <a:noFill/>
          </a:ln>
        </p:spPr>
        <p:txBody>
          <a:bodyPr anchorCtr="0" anchor="t" bIns="45700" lIns="91425" spcFirstLastPara="1" rIns="91425" wrap="square" tIns="45700">
            <a:normAutofit fontScale="55000" lnSpcReduction="10000"/>
          </a:bodyPr>
          <a:lstStyle/>
          <a:p>
            <a:pPr indent="0" lvl="0" marL="114300" marR="0" rtl="0" algn="ctr">
              <a:lnSpc>
                <a:spcPct val="100000"/>
              </a:lnSpc>
              <a:spcBef>
                <a:spcPts val="1000"/>
              </a:spcBef>
              <a:spcAft>
                <a:spcPts val="0"/>
              </a:spcAft>
              <a:buClr>
                <a:schemeClr val="dk1"/>
              </a:buClr>
              <a:buSzPct val="34089"/>
              <a:buFont typeface="Arial"/>
              <a:buNone/>
            </a:pPr>
            <a:r>
              <a:rPr lang="nl-NL" sz="9600">
                <a:solidFill>
                  <a:schemeClr val="dk1"/>
                </a:solidFill>
                <a:latin typeface="Calibri"/>
                <a:ea typeface="Calibri"/>
                <a:cs typeface="Calibri"/>
                <a:sym typeface="Calibri"/>
              </a:rPr>
              <a:t>Schoolbrede benadering</a:t>
            </a:r>
            <a:endParaRPr sz="9600">
              <a:solidFill>
                <a:schemeClr val="dk1"/>
              </a:solidFill>
              <a:latin typeface="Calibri"/>
              <a:ea typeface="Calibri"/>
              <a:cs typeface="Calibri"/>
              <a:sym typeface="Calibri"/>
            </a:endParaRPr>
          </a:p>
          <a:p>
            <a:pPr indent="0" lvl="0" marL="114300" marR="0" rtl="0" algn="ctr">
              <a:lnSpc>
                <a:spcPct val="100000"/>
              </a:lnSpc>
              <a:spcBef>
                <a:spcPts val="1000"/>
              </a:spcBef>
              <a:spcAft>
                <a:spcPts val="0"/>
              </a:spcAft>
              <a:buClr>
                <a:schemeClr val="dk1"/>
              </a:buClr>
              <a:buSzPct val="34089"/>
              <a:buFont typeface="Arial"/>
              <a:buNone/>
            </a:pPr>
            <a:r>
              <a:rPr lang="nl-NL" sz="9600">
                <a:solidFill>
                  <a:schemeClr val="dk1"/>
                </a:solidFill>
                <a:latin typeface="Calibri"/>
                <a:ea typeface="Calibri"/>
                <a:cs typeface="Calibri"/>
                <a:sym typeface="Calibri"/>
              </a:rPr>
              <a:t>van welzijn</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201" name="Google Shape;201;p11"/>
          <p:cNvPicPr preferRelativeResize="0"/>
          <p:nvPr>
            <p:ph idx="1" type="body"/>
          </p:nvPr>
        </p:nvPicPr>
        <p:blipFill rotWithShape="1">
          <a:blip r:embed="rId3">
            <a:alphaModFix/>
          </a:blip>
          <a:srcRect b="0" l="0" r="0" t="0"/>
          <a:stretch/>
        </p:blipFill>
        <p:spPr>
          <a:xfrm>
            <a:off x="1115002" y="542537"/>
            <a:ext cx="9961996" cy="5560275"/>
          </a:xfrm>
          <a:prstGeom prst="rect">
            <a:avLst/>
          </a:prstGeom>
          <a:noFill/>
          <a:ln>
            <a:noFill/>
          </a:ln>
        </p:spPr>
      </p:pic>
      <p:sp>
        <p:nvSpPr>
          <p:cNvPr id="202" name="Google Shape;202;p11"/>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3" name="Google Shape;203;p11"/>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204" name="Google Shape;204;p11"/>
          <p:cNvPicPr preferRelativeResize="0"/>
          <p:nvPr/>
        </p:nvPicPr>
        <p:blipFill rotWithShape="1">
          <a:blip r:embed="rId4">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Visie van het schoolpersoneel</a:t>
            </a:r>
            <a:endParaRPr sz="1800"/>
          </a:p>
        </p:txBody>
      </p:sp>
      <p:sp>
        <p:nvSpPr>
          <p:cNvPr id="210" name="Google Shape;210;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457200" lvl="0" marL="457200" marR="0" rtl="0" algn="just">
              <a:lnSpc>
                <a:spcPct val="90000"/>
              </a:lnSpc>
              <a:spcBef>
                <a:spcPts val="0"/>
              </a:spcBef>
              <a:spcAft>
                <a:spcPts val="0"/>
              </a:spcAft>
              <a:buClr>
                <a:schemeClr val="dk1"/>
              </a:buClr>
              <a:buSzPts val="2800"/>
              <a:buFont typeface="Calibri"/>
              <a:buAutoNum type="arabicPeriod"/>
            </a:pPr>
            <a:r>
              <a:rPr lang="nl-NL">
                <a:solidFill>
                  <a:srgbClr val="3A3838"/>
                </a:solidFill>
              </a:rPr>
              <a:t>Aandacht voor welzijn gaat over het </a:t>
            </a:r>
            <a:r>
              <a:rPr lang="nl-NL">
                <a:solidFill>
                  <a:srgbClr val="3A3838"/>
                </a:solidFill>
              </a:rPr>
              <a:t>creëren</a:t>
            </a:r>
            <a:r>
              <a:rPr lang="nl-NL">
                <a:solidFill>
                  <a:srgbClr val="3A3838"/>
                </a:solidFill>
              </a:rPr>
              <a:t> van een positieve omgeving op school</a:t>
            </a:r>
            <a:endParaRPr/>
          </a:p>
          <a:p>
            <a:pPr indent="-457200" lvl="0" marL="457200" marR="0" rtl="0" algn="just">
              <a:lnSpc>
                <a:spcPct val="90000"/>
              </a:lnSpc>
              <a:spcBef>
                <a:spcPts val="0"/>
              </a:spcBef>
              <a:spcAft>
                <a:spcPts val="0"/>
              </a:spcAft>
              <a:buClr>
                <a:schemeClr val="dk1"/>
              </a:buClr>
              <a:buSzPts val="2800"/>
              <a:buFont typeface="Calibri"/>
              <a:buAutoNum type="arabicPeriod"/>
            </a:pPr>
            <a:r>
              <a:rPr lang="nl-NL">
                <a:solidFill>
                  <a:srgbClr val="3A3838"/>
                </a:solidFill>
              </a:rPr>
              <a:t>Het versterken van het welzijn van leerlingen kan niet in één module, één interventie of op één moment in de dag gevat worden</a:t>
            </a:r>
            <a:endParaRPr/>
          </a:p>
          <a:p>
            <a:pPr indent="-457200" lvl="0" marL="457200" marR="0" rtl="0" algn="just">
              <a:lnSpc>
                <a:spcPct val="90000"/>
              </a:lnSpc>
              <a:spcBef>
                <a:spcPts val="0"/>
              </a:spcBef>
              <a:spcAft>
                <a:spcPts val="0"/>
              </a:spcAft>
              <a:buClr>
                <a:schemeClr val="dk1"/>
              </a:buClr>
              <a:buSzPts val="2800"/>
              <a:buFont typeface="Calibri"/>
              <a:buAutoNum type="arabicPeriod"/>
            </a:pPr>
            <a:r>
              <a:rPr lang="nl-NL">
                <a:solidFill>
                  <a:srgbClr val="3A3838"/>
                </a:solidFill>
              </a:rPr>
              <a:t>Je leert vaardigheden niet van papier. Zonder tijd en ruimte voor de leerkracht is de kans klein dat concrete hulpmiddelen echt zullen helpen</a:t>
            </a:r>
            <a:endParaRPr/>
          </a:p>
          <a:p>
            <a:pPr indent="-457200" lvl="0" marL="457200" marR="0" rtl="0" algn="just">
              <a:lnSpc>
                <a:spcPct val="90000"/>
              </a:lnSpc>
              <a:spcBef>
                <a:spcPts val="0"/>
              </a:spcBef>
              <a:spcAft>
                <a:spcPts val="0"/>
              </a:spcAft>
              <a:buClr>
                <a:schemeClr val="dk1"/>
              </a:buClr>
              <a:buSzPts val="2800"/>
              <a:buFont typeface="Calibri"/>
              <a:buAutoNum type="arabicPeriod"/>
            </a:pPr>
            <a:r>
              <a:rPr lang="nl-NL">
                <a:solidFill>
                  <a:srgbClr val="3A3838"/>
                </a:solidFill>
              </a:rPr>
              <a:t>Aandacht voor welzijn gaat de hele school en de omgeving aan</a:t>
            </a:r>
            <a:endParaRPr/>
          </a:p>
          <a:p>
            <a:pPr indent="0" lvl="0" marL="0" rtl="0" algn="l">
              <a:lnSpc>
                <a:spcPct val="90000"/>
              </a:lnSpc>
              <a:spcBef>
                <a:spcPts val="1000"/>
              </a:spcBef>
              <a:spcAft>
                <a:spcPts val="0"/>
              </a:spcAft>
              <a:buClr>
                <a:schemeClr val="dk1"/>
              </a:buClr>
              <a:buSzPts val="2800"/>
              <a:buNone/>
            </a:pPr>
            <a:r>
              <a:t/>
            </a:r>
            <a:endParaRPr/>
          </a:p>
        </p:txBody>
      </p:sp>
      <p:sp>
        <p:nvSpPr>
          <p:cNvPr id="211" name="Google Shape;211;p12"/>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2" name="Google Shape;212;p12"/>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213" name="Google Shape;213;p12"/>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Een school kan nadenken over wat werkt</a:t>
            </a:r>
            <a:r>
              <a:rPr lang="nl-NL">
                <a:latin typeface="Calibri"/>
                <a:ea typeface="Calibri"/>
                <a:cs typeface="Calibri"/>
                <a:sym typeface="Calibri"/>
              </a:rPr>
              <a:t>…</a:t>
            </a:r>
            <a:endParaRPr>
              <a:latin typeface="Calibri"/>
              <a:ea typeface="Calibri"/>
              <a:cs typeface="Calibri"/>
              <a:sym typeface="Calibri"/>
            </a:endParaRPr>
          </a:p>
        </p:txBody>
      </p:sp>
      <p:sp>
        <p:nvSpPr>
          <p:cNvPr id="219" name="Google Shape;219;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nl-NL" sz="2600"/>
              <a:t>... bij deze leerlingen</a:t>
            </a:r>
            <a:endParaRPr sz="2600"/>
          </a:p>
          <a:p>
            <a:pPr indent="0" lvl="0" marL="0" rtl="0" algn="ctr">
              <a:lnSpc>
                <a:spcPct val="90000"/>
              </a:lnSpc>
              <a:spcBef>
                <a:spcPts val="0"/>
              </a:spcBef>
              <a:spcAft>
                <a:spcPts val="0"/>
              </a:spcAft>
              <a:buClr>
                <a:schemeClr val="dk1"/>
              </a:buClr>
              <a:buSzPts val="3200"/>
              <a:buNone/>
            </a:pPr>
            <a:r>
              <a:rPr lang="nl-NL" sz="2600"/>
              <a:t>… </a:t>
            </a:r>
            <a:r>
              <a:rPr lang="nl-NL" sz="2600"/>
              <a:t>bij dit schoolteam</a:t>
            </a:r>
            <a:endParaRPr sz="2600"/>
          </a:p>
          <a:p>
            <a:pPr indent="0" lvl="0" marL="0" rtl="0" algn="ctr">
              <a:lnSpc>
                <a:spcPct val="90000"/>
              </a:lnSpc>
              <a:spcBef>
                <a:spcPts val="0"/>
              </a:spcBef>
              <a:spcAft>
                <a:spcPts val="0"/>
              </a:spcAft>
              <a:buClr>
                <a:schemeClr val="dk1"/>
              </a:buClr>
              <a:buSzPts val="3200"/>
              <a:buNone/>
            </a:pPr>
            <a:r>
              <a:rPr lang="nl-NL" sz="2600"/>
              <a:t>… bij deze ouders/verzorgers</a:t>
            </a:r>
            <a:endParaRPr sz="2600"/>
          </a:p>
          <a:p>
            <a:pPr indent="0" lvl="0" marL="0" rtl="0" algn="ctr">
              <a:lnSpc>
                <a:spcPct val="90000"/>
              </a:lnSpc>
              <a:spcBef>
                <a:spcPts val="0"/>
              </a:spcBef>
              <a:spcAft>
                <a:spcPts val="0"/>
              </a:spcAft>
              <a:buClr>
                <a:schemeClr val="dk1"/>
              </a:buClr>
              <a:buSzPts val="3200"/>
              <a:buNone/>
            </a:pPr>
            <a:r>
              <a:rPr lang="nl-NL" sz="2600"/>
              <a:t>… op deze school</a:t>
            </a:r>
            <a:endParaRPr sz="2600"/>
          </a:p>
          <a:p>
            <a:pPr indent="0" lvl="0" marL="0" rtl="0" algn="ctr">
              <a:lnSpc>
                <a:spcPct val="90000"/>
              </a:lnSpc>
              <a:spcBef>
                <a:spcPts val="0"/>
              </a:spcBef>
              <a:spcAft>
                <a:spcPts val="0"/>
              </a:spcAft>
              <a:buClr>
                <a:schemeClr val="dk1"/>
              </a:buClr>
              <a:buSzPts val="3200"/>
              <a:buNone/>
            </a:pPr>
            <a:r>
              <a:rPr lang="nl-NL" sz="2600"/>
              <a:t>… in deze buurt?</a:t>
            </a:r>
            <a:endParaRPr sz="2600"/>
          </a:p>
          <a:p>
            <a:pPr indent="0" lvl="0" marL="0" rtl="0" algn="ctr">
              <a:lnSpc>
                <a:spcPct val="90000"/>
              </a:lnSpc>
              <a:spcBef>
                <a:spcPts val="0"/>
              </a:spcBef>
              <a:spcAft>
                <a:spcPts val="0"/>
              </a:spcAft>
              <a:buClr>
                <a:schemeClr val="dk1"/>
              </a:buClr>
              <a:buSzPts val="3200"/>
              <a:buNone/>
            </a:pPr>
            <a:r>
              <a:t/>
            </a:r>
            <a:endParaRPr sz="2600"/>
          </a:p>
          <a:p>
            <a:pPr indent="0" lvl="0" marL="0" rtl="0" algn="ctr">
              <a:lnSpc>
                <a:spcPct val="90000"/>
              </a:lnSpc>
              <a:spcBef>
                <a:spcPts val="0"/>
              </a:spcBef>
              <a:spcAft>
                <a:spcPts val="0"/>
              </a:spcAft>
              <a:buClr>
                <a:schemeClr val="dk1"/>
              </a:buClr>
              <a:buSzPts val="3200"/>
              <a:buNone/>
            </a:pPr>
            <a:r>
              <a:rPr lang="nl-NL" sz="2600"/>
              <a:t> </a:t>
            </a:r>
            <a:endParaRPr sz="2600"/>
          </a:p>
          <a:p>
            <a:pPr indent="0" lvl="0" marL="0" rtl="0" algn="ctr">
              <a:lnSpc>
                <a:spcPct val="90000"/>
              </a:lnSpc>
              <a:spcBef>
                <a:spcPts val="0"/>
              </a:spcBef>
              <a:spcAft>
                <a:spcPts val="0"/>
              </a:spcAft>
              <a:buClr>
                <a:schemeClr val="dk1"/>
              </a:buClr>
              <a:buSzPts val="3200"/>
              <a:buNone/>
            </a:pPr>
            <a:r>
              <a:rPr lang="nl-NL" sz="2600"/>
              <a:t>Wat doen we al? </a:t>
            </a:r>
            <a:br>
              <a:rPr lang="nl-NL" sz="2600"/>
            </a:br>
            <a:r>
              <a:rPr lang="nl-NL" sz="2600"/>
              <a:t>Wat werkt goed en wat kan er nog meer gedaan worden?</a:t>
            </a:r>
            <a:endParaRPr/>
          </a:p>
          <a:p>
            <a:pPr indent="0" lvl="0" marL="0" rtl="0" algn="ctr">
              <a:lnSpc>
                <a:spcPct val="90000"/>
              </a:lnSpc>
              <a:spcBef>
                <a:spcPts val="0"/>
              </a:spcBef>
              <a:spcAft>
                <a:spcPts val="0"/>
              </a:spcAft>
              <a:buClr>
                <a:schemeClr val="dk1"/>
              </a:buClr>
              <a:buSzPts val="3200"/>
              <a:buNone/>
            </a:pPr>
            <a:r>
              <a:rPr lang="nl-NL" sz="2600"/>
              <a:t>Stap voor stap, je hoeft het niet allemaal tegelijk te doen</a:t>
            </a:r>
            <a:endParaRPr sz="2600"/>
          </a:p>
          <a:p>
            <a:pPr indent="0" lvl="0" marL="0" rtl="0" algn="l">
              <a:lnSpc>
                <a:spcPct val="90000"/>
              </a:lnSpc>
              <a:spcBef>
                <a:spcPts val="1000"/>
              </a:spcBef>
              <a:spcAft>
                <a:spcPts val="0"/>
              </a:spcAft>
              <a:buClr>
                <a:schemeClr val="dk1"/>
              </a:buClr>
              <a:buSzPts val="2800"/>
              <a:buNone/>
            </a:pPr>
            <a:r>
              <a:t/>
            </a:r>
            <a:endParaRPr/>
          </a:p>
        </p:txBody>
      </p:sp>
      <p:sp>
        <p:nvSpPr>
          <p:cNvPr id="220" name="Google Shape;220;p13"/>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1" name="Google Shape;221;p13"/>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222" name="Google Shape;222;p13"/>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De leerkracht in zijn/haar kracht zetten</a:t>
            </a:r>
            <a:r>
              <a:rPr lang="nl-NL" sz="4400">
                <a:latin typeface="Calibri"/>
                <a:ea typeface="Calibri"/>
                <a:cs typeface="Calibri"/>
                <a:sym typeface="Calibri"/>
              </a:rPr>
              <a:t> </a:t>
            </a:r>
            <a:endParaRPr>
              <a:latin typeface="Calibri"/>
              <a:ea typeface="Calibri"/>
              <a:cs typeface="Calibri"/>
              <a:sym typeface="Calibri"/>
            </a:endParaRPr>
          </a:p>
        </p:txBody>
      </p:sp>
      <p:sp>
        <p:nvSpPr>
          <p:cNvPr id="228" name="Google Shape;228;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A3838"/>
              </a:buClr>
              <a:buSzPts val="3600"/>
              <a:buFont typeface="Zilla Slab"/>
              <a:buNone/>
            </a:pPr>
            <a:r>
              <a:rPr b="1" lang="nl-NL" sz="3200">
                <a:solidFill>
                  <a:srgbClr val="3A3838"/>
                </a:solidFill>
              </a:rPr>
              <a:t>Om over na te denken</a:t>
            </a:r>
            <a:r>
              <a:rPr b="1" lang="nl-NL" sz="3200">
                <a:solidFill>
                  <a:srgbClr val="3A3838"/>
                </a:solidFill>
              </a:rPr>
              <a:t>:</a:t>
            </a:r>
            <a:endParaRPr/>
          </a:p>
          <a:p>
            <a:pPr indent="0" lvl="0" marL="0" marR="0" rtl="0" algn="l">
              <a:lnSpc>
                <a:spcPct val="90000"/>
              </a:lnSpc>
              <a:spcBef>
                <a:spcPts val="0"/>
              </a:spcBef>
              <a:spcAft>
                <a:spcPts val="0"/>
              </a:spcAft>
              <a:buClr>
                <a:srgbClr val="3A3838"/>
              </a:buClr>
              <a:buSzPts val="3600"/>
              <a:buFont typeface="Zilla Slab"/>
              <a:buNone/>
            </a:pPr>
            <a:r>
              <a:t/>
            </a:r>
            <a:endParaRPr b="1" sz="3200">
              <a:solidFill>
                <a:srgbClr val="3A3838"/>
              </a:solidFill>
            </a:endParaRPr>
          </a:p>
          <a:p>
            <a:pPr indent="-228600" lvl="0" marL="228600" marR="0" rtl="0" algn="l">
              <a:lnSpc>
                <a:spcPct val="90000"/>
              </a:lnSpc>
              <a:spcBef>
                <a:spcPts val="0"/>
              </a:spcBef>
              <a:spcAft>
                <a:spcPts val="0"/>
              </a:spcAft>
              <a:buClr>
                <a:srgbClr val="3A3838"/>
              </a:buClr>
              <a:buSzPts val="2800"/>
              <a:buChar char="•"/>
            </a:pPr>
            <a:r>
              <a:rPr b="0" lang="nl-NL" sz="2800">
                <a:solidFill>
                  <a:srgbClr val="3A3838"/>
                </a:solidFill>
              </a:rPr>
              <a:t>Welke rol speelt een leerkra</a:t>
            </a:r>
            <a:r>
              <a:rPr lang="nl-NL">
                <a:solidFill>
                  <a:srgbClr val="3A3838"/>
                </a:solidFill>
              </a:rPr>
              <a:t>cht in het levenspad van een kind</a:t>
            </a:r>
            <a:r>
              <a:rPr b="0" lang="nl-NL" sz="2800">
                <a:solidFill>
                  <a:srgbClr val="3A3838"/>
                </a:solidFill>
              </a:rPr>
              <a:t> </a:t>
            </a:r>
            <a:br>
              <a:rPr b="0" lang="nl-NL" sz="2800">
                <a:solidFill>
                  <a:srgbClr val="3A3838"/>
                </a:solidFill>
              </a:rPr>
            </a:br>
            <a:r>
              <a:rPr b="0" lang="nl-NL" sz="2800">
                <a:solidFill>
                  <a:srgbClr val="3A3838"/>
                </a:solidFill>
              </a:rPr>
              <a:t>en welke betekenis kan hij/zij geven aan het kind?</a:t>
            </a:r>
            <a:endParaRPr/>
          </a:p>
        </p:txBody>
      </p:sp>
      <p:sp>
        <p:nvSpPr>
          <p:cNvPr id="229" name="Google Shape;229;p14"/>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0" name="Google Shape;230;p14"/>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231" name="Google Shape;231;p14"/>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5"/>
          <p:cNvSpPr txBox="1"/>
          <p:nvPr>
            <p:ph type="title"/>
          </p:nvPr>
        </p:nvSpPr>
        <p:spPr>
          <a:xfrm>
            <a:off x="838200" y="365125"/>
            <a:ext cx="10515600" cy="13255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D5007F"/>
              </a:buClr>
              <a:buSzPts val="4000"/>
              <a:buFont typeface="Zilla Slab"/>
              <a:buNone/>
            </a:pPr>
            <a:r>
              <a:rPr lang="nl-NL"/>
              <a:t>Het welzijn van het schoolpersoneel</a:t>
            </a:r>
            <a:endParaRPr i="0" u="none" cap="none" strike="noStrike">
              <a:latin typeface="Calibri"/>
              <a:ea typeface="Calibri"/>
              <a:cs typeface="Calibri"/>
              <a:sym typeface="Calibri"/>
            </a:endParaRPr>
          </a:p>
        </p:txBody>
      </p:sp>
      <p:sp>
        <p:nvSpPr>
          <p:cNvPr id="237" name="Google Shape;237;p15"/>
          <p:cNvSpPr txBox="1"/>
          <p:nvPr>
            <p:ph idx="1" type="body"/>
          </p:nvPr>
        </p:nvSpPr>
        <p:spPr>
          <a:xfrm>
            <a:off x="838200" y="1825625"/>
            <a:ext cx="572179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nl-NL"/>
              <a:t>Let op</a:t>
            </a:r>
            <a:r>
              <a:rPr b="0" i="0" lang="nl-NL" sz="2800" u="none" cap="none" strike="noStrike"/>
              <a:t>!</a:t>
            </a:r>
            <a:endParaRPr/>
          </a:p>
          <a:p>
            <a:pPr indent="0" lvl="0" marL="0" rtl="0" algn="l">
              <a:lnSpc>
                <a:spcPct val="90000"/>
              </a:lnSpc>
              <a:spcBef>
                <a:spcPts val="0"/>
              </a:spcBef>
              <a:spcAft>
                <a:spcPts val="0"/>
              </a:spcAft>
              <a:buClr>
                <a:schemeClr val="dk1"/>
              </a:buClr>
              <a:buSzPts val="2800"/>
              <a:buNone/>
            </a:pPr>
            <a:r>
              <a:rPr lang="nl-NL"/>
              <a:t>Het welzijn van de leerlingen begint met aandacht voor het schoolpersoneel</a:t>
            </a:r>
            <a:r>
              <a:rPr b="0" i="0" lang="nl-NL" sz="2800" u="none" cap="none" strike="noStrike"/>
              <a:t>!</a:t>
            </a:r>
            <a:endParaRPr/>
          </a:p>
          <a:p>
            <a:pPr indent="-50800" lvl="0" marL="228600" rtl="0" algn="l">
              <a:lnSpc>
                <a:spcPct val="90000"/>
              </a:lnSpc>
              <a:spcBef>
                <a:spcPts val="1000"/>
              </a:spcBef>
              <a:spcAft>
                <a:spcPts val="0"/>
              </a:spcAft>
              <a:buClr>
                <a:schemeClr val="dk1"/>
              </a:buClr>
              <a:buSzPts val="2800"/>
              <a:buNone/>
            </a:pPr>
            <a:r>
              <a:t/>
            </a:r>
            <a:endParaRPr/>
          </a:p>
        </p:txBody>
      </p:sp>
      <p:grpSp>
        <p:nvGrpSpPr>
          <p:cNvPr id="238" name="Google Shape;238;p15"/>
          <p:cNvGrpSpPr/>
          <p:nvPr/>
        </p:nvGrpSpPr>
        <p:grpSpPr>
          <a:xfrm>
            <a:off x="6745659" y="1309910"/>
            <a:ext cx="5084275" cy="4351338"/>
            <a:chOff x="2537304" y="2075204"/>
            <a:chExt cx="4150489" cy="3634470"/>
          </a:xfrm>
        </p:grpSpPr>
        <p:sp>
          <p:nvSpPr>
            <p:cNvPr id="239" name="Google Shape;239;p15"/>
            <p:cNvSpPr/>
            <p:nvPr/>
          </p:nvSpPr>
          <p:spPr>
            <a:xfrm>
              <a:off x="3413233" y="2075204"/>
              <a:ext cx="2232248" cy="2160240"/>
            </a:xfrm>
            <a:prstGeom prst="ellipse">
              <a:avLst/>
            </a:prstGeom>
            <a:solidFill>
              <a:schemeClr val="lt2"/>
            </a:solidFill>
            <a:ln cap="flat" cmpd="sng" w="952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Calibri"/>
                <a:buNone/>
              </a:pPr>
              <a:r>
                <a:rPr b="0" i="0" lang="nl-NL" sz="2200" u="none" cap="none" strike="noStrike">
                  <a:solidFill>
                    <a:schemeClr val="dk1"/>
                  </a:solidFill>
                  <a:latin typeface="Calibri"/>
                  <a:ea typeface="Calibri"/>
                  <a:cs typeface="Calibri"/>
                  <a:sym typeface="Calibri"/>
                </a:rPr>
                <a:t>K</a:t>
              </a:r>
              <a:r>
                <a:rPr lang="nl-NL" sz="2200">
                  <a:solidFill>
                    <a:schemeClr val="dk1"/>
                  </a:solidFill>
                  <a:latin typeface="Calibri"/>
                  <a:ea typeface="Calibri"/>
                  <a:cs typeface="Calibri"/>
                  <a:sym typeface="Calibri"/>
                </a:rPr>
                <a:t>ennis</a:t>
              </a:r>
              <a:endParaRPr b="0" i="0" sz="2200" u="none" cap="none" strike="noStrike">
                <a:solidFill>
                  <a:schemeClr val="dk1"/>
                </a:solidFill>
                <a:latin typeface="Calibri"/>
                <a:ea typeface="Calibri"/>
                <a:cs typeface="Calibri"/>
                <a:sym typeface="Calibri"/>
              </a:endParaRPr>
            </a:p>
          </p:txBody>
        </p:sp>
        <p:sp>
          <p:nvSpPr>
            <p:cNvPr id="240" name="Google Shape;240;p15"/>
            <p:cNvSpPr/>
            <p:nvPr/>
          </p:nvSpPr>
          <p:spPr>
            <a:xfrm>
              <a:off x="2537304" y="3548298"/>
              <a:ext cx="2232248" cy="2160240"/>
            </a:xfrm>
            <a:prstGeom prst="ellipse">
              <a:avLst/>
            </a:prstGeom>
            <a:solidFill>
              <a:schemeClr val="lt2"/>
            </a:solidFill>
            <a:ln cap="flat" cmpd="sng" w="952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Calibri"/>
                <a:buNone/>
              </a:pPr>
              <a:r>
                <a:rPr b="0" i="0" lang="nl-NL" sz="2200" u="none" cap="none" strike="noStrike">
                  <a:solidFill>
                    <a:schemeClr val="dk1"/>
                  </a:solidFill>
                  <a:latin typeface="Calibri"/>
                  <a:ea typeface="Calibri"/>
                  <a:cs typeface="Calibri"/>
                  <a:sym typeface="Calibri"/>
                </a:rPr>
                <a:t>E</a:t>
              </a:r>
              <a:r>
                <a:rPr lang="nl-NL" sz="2200">
                  <a:solidFill>
                    <a:schemeClr val="dk1"/>
                  </a:solidFill>
                  <a:latin typeface="Calibri"/>
                  <a:ea typeface="Calibri"/>
                  <a:cs typeface="Calibri"/>
                  <a:sym typeface="Calibri"/>
                </a:rPr>
                <a:t>rvaring</a:t>
              </a:r>
              <a:endParaRPr b="0" i="0" sz="2200" u="none" cap="none" strike="noStrike">
                <a:solidFill>
                  <a:schemeClr val="dk1"/>
                </a:solidFill>
                <a:latin typeface="Calibri"/>
                <a:ea typeface="Calibri"/>
                <a:cs typeface="Calibri"/>
                <a:sym typeface="Calibri"/>
              </a:endParaRPr>
            </a:p>
          </p:txBody>
        </p:sp>
        <p:sp>
          <p:nvSpPr>
            <p:cNvPr id="241" name="Google Shape;241;p15"/>
            <p:cNvSpPr/>
            <p:nvPr/>
          </p:nvSpPr>
          <p:spPr>
            <a:xfrm>
              <a:off x="4455545" y="3549434"/>
              <a:ext cx="2232248" cy="2160240"/>
            </a:xfrm>
            <a:prstGeom prst="ellipse">
              <a:avLst/>
            </a:prstGeom>
            <a:solidFill>
              <a:schemeClr val="lt2"/>
            </a:solidFill>
            <a:ln cap="flat" cmpd="sng" w="952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Calibri"/>
                <a:buNone/>
              </a:pPr>
              <a:r>
                <a:rPr b="0" i="0" lang="nl-NL" sz="2200" u="none" cap="none" strike="noStrike">
                  <a:solidFill>
                    <a:schemeClr val="dk1"/>
                  </a:solidFill>
                  <a:latin typeface="Calibri"/>
                  <a:ea typeface="Calibri"/>
                  <a:cs typeface="Calibri"/>
                  <a:sym typeface="Calibri"/>
                </a:rPr>
                <a:t>Intu</a:t>
              </a:r>
              <a:r>
                <a:rPr lang="nl-NL" sz="2200">
                  <a:solidFill>
                    <a:schemeClr val="dk1"/>
                  </a:solidFill>
                  <a:latin typeface="Calibri"/>
                  <a:ea typeface="Calibri"/>
                  <a:cs typeface="Calibri"/>
                  <a:sym typeface="Calibri"/>
                </a:rPr>
                <a:t>ïtie</a:t>
              </a:r>
              <a:endParaRPr b="0" i="0" sz="2200" u="none" cap="none" strike="noStrike">
                <a:solidFill>
                  <a:schemeClr val="dk1"/>
                </a:solidFill>
                <a:latin typeface="Calibri"/>
                <a:ea typeface="Calibri"/>
                <a:cs typeface="Calibri"/>
                <a:sym typeface="Calibri"/>
              </a:endParaRPr>
            </a:p>
          </p:txBody>
        </p:sp>
      </p:grpSp>
      <p:sp>
        <p:nvSpPr>
          <p:cNvPr id="242" name="Google Shape;242;p15"/>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3" name="Google Shape;243;p15"/>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244" name="Google Shape;244;p15"/>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Kansenongelijkheid</a:t>
            </a:r>
            <a:endParaRPr>
              <a:latin typeface="Calibri"/>
              <a:ea typeface="Calibri"/>
              <a:cs typeface="Calibri"/>
              <a:sym typeface="Calibri"/>
            </a:endParaRPr>
          </a:p>
        </p:txBody>
      </p:sp>
      <p:sp>
        <p:nvSpPr>
          <p:cNvPr id="251" name="Google Shape;25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Zilla Slab"/>
              <a:buNone/>
            </a:pPr>
            <a:r>
              <a:rPr lang="nl-NL" sz="2400"/>
              <a:t>Kansenongelijkheid begint vaak in de kindertijd</a:t>
            </a:r>
            <a:r>
              <a:rPr b="0" lang="nl-NL" sz="2400">
                <a:solidFill>
                  <a:schemeClr val="dk1"/>
                </a:solidFill>
              </a:rPr>
              <a:t>:</a:t>
            </a:r>
            <a:endParaRPr/>
          </a:p>
          <a:p>
            <a:pPr indent="0" lvl="0" marL="0" marR="0" rtl="0" algn="l">
              <a:lnSpc>
                <a:spcPct val="90000"/>
              </a:lnSpc>
              <a:spcBef>
                <a:spcPts val="0"/>
              </a:spcBef>
              <a:spcAft>
                <a:spcPts val="0"/>
              </a:spcAft>
              <a:buClr>
                <a:schemeClr val="dk1"/>
              </a:buClr>
              <a:buSzPts val="2800"/>
              <a:buFont typeface="Zilla Slab"/>
              <a:buNone/>
            </a:pPr>
            <a:r>
              <a:t/>
            </a:r>
            <a:endParaRPr sz="2400"/>
          </a:p>
          <a:p>
            <a:pPr indent="-228600" lvl="0" marL="228600" marR="0" rtl="0" algn="l">
              <a:lnSpc>
                <a:spcPct val="90000"/>
              </a:lnSpc>
              <a:spcBef>
                <a:spcPts val="0"/>
              </a:spcBef>
              <a:spcAft>
                <a:spcPts val="0"/>
              </a:spcAft>
              <a:buClr>
                <a:schemeClr val="dk1"/>
              </a:buClr>
              <a:buSzPts val="2400"/>
              <a:buChar char="•"/>
            </a:pPr>
            <a:r>
              <a:rPr lang="nl-NL" sz="2400"/>
              <a:t>Opgroeien in een ongunstige leefomgeving of met ongunstige factoren</a:t>
            </a:r>
            <a:endParaRPr sz="2400"/>
          </a:p>
          <a:p>
            <a:pPr indent="-228600" lvl="0" marL="228600" marR="0" rtl="0" algn="l">
              <a:lnSpc>
                <a:spcPct val="90000"/>
              </a:lnSpc>
              <a:spcBef>
                <a:spcPts val="0"/>
              </a:spcBef>
              <a:spcAft>
                <a:spcPts val="0"/>
              </a:spcAft>
              <a:buClr>
                <a:schemeClr val="dk1"/>
              </a:buClr>
              <a:buSzPts val="2400"/>
              <a:buChar char="•"/>
            </a:pPr>
            <a:r>
              <a:rPr b="0" lang="nl-NL" sz="2400">
                <a:solidFill>
                  <a:schemeClr val="dk1"/>
                </a:solidFill>
              </a:rPr>
              <a:t>Mechanismen zoals </a:t>
            </a:r>
            <a:r>
              <a:rPr lang="nl-NL" sz="2400"/>
              <a:t>kansenongelijkheid in onderwijs en verhoogde </a:t>
            </a:r>
            <a:r>
              <a:rPr b="0" lang="nl-NL" sz="2400">
                <a:solidFill>
                  <a:schemeClr val="dk1"/>
                </a:solidFill>
              </a:rPr>
              <a:t>stress</a:t>
            </a:r>
            <a:endParaRPr sz="2400"/>
          </a:p>
          <a:p>
            <a:pPr indent="-228600" lvl="0" marL="228600" marR="0" rtl="0" algn="l">
              <a:lnSpc>
                <a:spcPct val="90000"/>
              </a:lnSpc>
              <a:spcBef>
                <a:spcPts val="0"/>
              </a:spcBef>
              <a:spcAft>
                <a:spcPts val="0"/>
              </a:spcAft>
              <a:buClr>
                <a:schemeClr val="dk1"/>
              </a:buClr>
              <a:buSzPts val="2400"/>
              <a:buChar char="•"/>
            </a:pPr>
            <a:r>
              <a:rPr b="0" lang="nl-NL" sz="2400">
                <a:solidFill>
                  <a:schemeClr val="dk1"/>
                </a:solidFill>
              </a:rPr>
              <a:t>Invloed op ontwikkeling 🡪 bv verstoord</a:t>
            </a:r>
            <a:r>
              <a:rPr lang="nl-NL" sz="2400"/>
              <a:t>e emotionele regulatie</a:t>
            </a:r>
            <a:r>
              <a:rPr b="0" lang="nl-NL" sz="2400">
                <a:solidFill>
                  <a:schemeClr val="dk1"/>
                </a:solidFill>
              </a:rPr>
              <a:t>, verstoorde ontwikkeling van relaties, verminderd </a:t>
            </a:r>
            <a:r>
              <a:rPr lang="nl-NL" sz="2400"/>
              <a:t>vertrouwen in eigen kunnen </a:t>
            </a:r>
            <a:r>
              <a:rPr b="0" lang="nl-NL" sz="2400">
                <a:solidFill>
                  <a:schemeClr val="dk1"/>
                </a:solidFill>
              </a:rPr>
              <a:t>(self-efficacy)</a:t>
            </a:r>
            <a:endParaRPr sz="2400"/>
          </a:p>
          <a:p>
            <a:pPr indent="-228600" lvl="0" marL="228600" marR="0" rtl="0" algn="l">
              <a:lnSpc>
                <a:spcPct val="90000"/>
              </a:lnSpc>
              <a:spcBef>
                <a:spcPts val="0"/>
              </a:spcBef>
              <a:spcAft>
                <a:spcPts val="0"/>
              </a:spcAft>
              <a:buClr>
                <a:schemeClr val="dk1"/>
              </a:buClr>
              <a:buSzPts val="2400"/>
              <a:buChar char="•"/>
            </a:pPr>
            <a:r>
              <a:rPr b="0" lang="nl-NL" sz="2400">
                <a:solidFill>
                  <a:schemeClr val="dk1"/>
                </a:solidFill>
              </a:rPr>
              <a:t>Psychologische consequenties 🡪 bv verhoogde stress, mentale problem</a:t>
            </a:r>
            <a:r>
              <a:rPr lang="nl-NL" sz="2400"/>
              <a:t>en </a:t>
            </a:r>
            <a:r>
              <a:rPr b="0" lang="nl-NL" sz="2400">
                <a:solidFill>
                  <a:schemeClr val="dk1"/>
                </a:solidFill>
              </a:rPr>
              <a:t>(depressie, angst, insomnia</a:t>
            </a:r>
            <a:r>
              <a:rPr lang="nl-NL" sz="2400"/>
              <a:t> en eenzaamheid</a:t>
            </a:r>
            <a:r>
              <a:rPr b="0" lang="nl-NL" sz="2400">
                <a:solidFill>
                  <a:schemeClr val="dk1"/>
                </a:solidFill>
              </a:rPr>
              <a:t>) </a:t>
            </a:r>
            <a:r>
              <a:rPr lang="nl-NL" sz="2400"/>
              <a:t>en verminderd mentaal welzijn</a:t>
            </a:r>
            <a:endParaRPr/>
          </a:p>
        </p:txBody>
      </p:sp>
      <p:sp>
        <p:nvSpPr>
          <p:cNvPr id="252" name="Google Shape;252;p16"/>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3" name="Google Shape;253;p16"/>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254" name="Google Shape;254;p16"/>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7"/>
          <p:cNvSpPr txBox="1"/>
          <p:nvPr>
            <p:ph idx="1" type="body"/>
          </p:nvPr>
        </p:nvSpPr>
        <p:spPr>
          <a:xfrm>
            <a:off x="540488" y="970305"/>
            <a:ext cx="3457353" cy="4720855"/>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nl-NL" sz="2800">
                <a:latin typeface="Calibri"/>
                <a:ea typeface="Calibri"/>
                <a:cs typeface="Calibri"/>
                <a:sym typeface="Calibri"/>
              </a:rPr>
              <a:t>Wat kun je doen om kansengelijkheid te vergroten</a:t>
            </a:r>
            <a:r>
              <a:rPr lang="nl-NL"/>
              <a:t>?</a:t>
            </a:r>
            <a:br>
              <a:rPr lang="nl-NL" sz="2800">
                <a:latin typeface="Calibri"/>
                <a:ea typeface="Calibri"/>
                <a:cs typeface="Calibri"/>
                <a:sym typeface="Calibri"/>
              </a:rPr>
            </a:br>
            <a:br>
              <a:rPr lang="nl-NL" sz="2800">
                <a:latin typeface="Calibri"/>
                <a:ea typeface="Calibri"/>
                <a:cs typeface="Calibri"/>
                <a:sym typeface="Calibri"/>
              </a:rPr>
            </a:br>
            <a:r>
              <a:rPr lang="nl-NL" sz="2800">
                <a:latin typeface="Calibri"/>
                <a:ea typeface="Calibri"/>
                <a:cs typeface="Calibri"/>
                <a:sym typeface="Calibri"/>
              </a:rPr>
              <a:t>Is school een goede plek</a:t>
            </a:r>
            <a:r>
              <a:rPr lang="nl-NL"/>
              <a:t> om te werken aan de 3 principes?</a:t>
            </a:r>
            <a:endParaRPr/>
          </a:p>
        </p:txBody>
      </p:sp>
      <p:pic>
        <p:nvPicPr>
          <p:cNvPr id="260" name="Google Shape;260;p17"/>
          <p:cNvPicPr preferRelativeResize="0"/>
          <p:nvPr/>
        </p:nvPicPr>
        <p:blipFill rotWithShape="1">
          <a:blip r:embed="rId3">
            <a:alphaModFix/>
          </a:blip>
          <a:srcRect b="0" l="0" r="0" t="0"/>
          <a:stretch/>
        </p:blipFill>
        <p:spPr>
          <a:xfrm>
            <a:off x="3997841" y="503623"/>
            <a:ext cx="8035074" cy="5462111"/>
          </a:xfrm>
          <a:prstGeom prst="rect">
            <a:avLst/>
          </a:prstGeom>
          <a:noFill/>
          <a:ln>
            <a:noFill/>
          </a:ln>
        </p:spPr>
      </p:pic>
      <p:sp>
        <p:nvSpPr>
          <p:cNvPr id="261" name="Google Shape;261;p17"/>
          <p:cNvSpPr txBox="1"/>
          <p:nvPr/>
        </p:nvSpPr>
        <p:spPr>
          <a:xfrm>
            <a:off x="7930499" y="5965735"/>
            <a:ext cx="393229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nl-NL" sz="1200">
                <a:solidFill>
                  <a:schemeClr val="dk1"/>
                </a:solidFill>
                <a:latin typeface="Calibri"/>
                <a:ea typeface="Calibri"/>
                <a:cs typeface="Calibri"/>
                <a:sym typeface="Calibri"/>
              </a:rPr>
              <a:t>Bron</a:t>
            </a:r>
            <a:r>
              <a:rPr b="0" i="0" lang="nl-NL" sz="1200" u="none" cap="none" strike="noStrike">
                <a:solidFill>
                  <a:schemeClr val="dk1"/>
                </a:solidFill>
                <a:latin typeface="Calibri"/>
                <a:ea typeface="Calibri"/>
                <a:cs typeface="Calibri"/>
                <a:sym typeface="Calibri"/>
              </a:rPr>
              <a:t>: Center on the Developing Child – Harvard University</a:t>
            </a:r>
            <a:endParaRPr b="0" i="0" sz="1400" u="none" cap="none" strike="noStrike">
              <a:solidFill>
                <a:srgbClr val="000000"/>
              </a:solidFill>
              <a:latin typeface="Calibri"/>
              <a:ea typeface="Calibri"/>
              <a:cs typeface="Calibri"/>
              <a:sym typeface="Calibri"/>
            </a:endParaRPr>
          </a:p>
        </p:txBody>
      </p:sp>
      <p:sp>
        <p:nvSpPr>
          <p:cNvPr id="262" name="Google Shape;262;p17"/>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3" name="Google Shape;263;p17"/>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264" name="Google Shape;264;p17"/>
          <p:cNvPicPr preferRelativeResize="0"/>
          <p:nvPr/>
        </p:nvPicPr>
        <p:blipFill rotWithShape="1">
          <a:blip r:embed="rId4">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18"/>
          <p:cNvPicPr preferRelativeResize="0"/>
          <p:nvPr/>
        </p:nvPicPr>
        <p:blipFill rotWithShape="1">
          <a:blip r:embed="rId3">
            <a:alphaModFix/>
          </a:blip>
          <a:srcRect b="0" l="0" r="0" t="0"/>
          <a:stretch/>
        </p:blipFill>
        <p:spPr>
          <a:xfrm>
            <a:off x="3717782" y="639021"/>
            <a:ext cx="4756436" cy="5435393"/>
          </a:xfrm>
          <a:prstGeom prst="rect">
            <a:avLst/>
          </a:prstGeom>
          <a:noFill/>
          <a:ln>
            <a:noFill/>
          </a:ln>
        </p:spPr>
      </p:pic>
      <p:sp>
        <p:nvSpPr>
          <p:cNvPr id="270" name="Google Shape;27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71" name="Google Shape;27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272" name="Google Shape;272;p18"/>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3" name="Google Shape;273;p18"/>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274" name="Google Shape;274;p18"/>
          <p:cNvPicPr preferRelativeResize="0"/>
          <p:nvPr/>
        </p:nvPicPr>
        <p:blipFill rotWithShape="1">
          <a:blip r:embed="rId4">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45"/>
          <p:cNvPicPr preferRelativeResize="0"/>
          <p:nvPr/>
        </p:nvPicPr>
        <p:blipFill rotWithShape="1">
          <a:blip r:embed="rId3">
            <a:alphaModFix/>
          </a:blip>
          <a:srcRect b="0" l="0" r="0" t="0"/>
          <a:stretch/>
        </p:blipFill>
        <p:spPr>
          <a:xfrm>
            <a:off x="8556814" y="416128"/>
            <a:ext cx="2909887" cy="704365"/>
          </a:xfrm>
          <a:prstGeom prst="rect">
            <a:avLst/>
          </a:prstGeom>
          <a:solidFill>
            <a:schemeClr val="lt1"/>
          </a:solidFill>
          <a:ln>
            <a:noFill/>
          </a:ln>
        </p:spPr>
      </p:pic>
      <p:sp>
        <p:nvSpPr>
          <p:cNvPr id="280" name="Google Shape;280;p45"/>
          <p:cNvSpPr/>
          <p:nvPr/>
        </p:nvSpPr>
        <p:spPr>
          <a:xfrm>
            <a:off x="0" y="6285186"/>
            <a:ext cx="12192000" cy="572815"/>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Imagen que contiene Interfaz de usuario gráfica&#10;&#10;Descripción generada automáticamente" id="281" name="Google Shape;281;p45"/>
          <p:cNvPicPr preferRelativeResize="0"/>
          <p:nvPr/>
        </p:nvPicPr>
        <p:blipFill rotWithShape="1">
          <a:blip r:embed="rId4">
            <a:alphaModFix/>
          </a:blip>
          <a:srcRect b="0" l="0" r="0" t="0"/>
          <a:stretch/>
        </p:blipFill>
        <p:spPr>
          <a:xfrm>
            <a:off x="886173" y="7713857"/>
            <a:ext cx="886483" cy="443241"/>
          </a:xfrm>
          <a:prstGeom prst="rect">
            <a:avLst/>
          </a:prstGeom>
          <a:noFill/>
          <a:ln>
            <a:noFill/>
          </a:ln>
        </p:spPr>
      </p:pic>
      <p:sp>
        <p:nvSpPr>
          <p:cNvPr id="282" name="Google Shape;282;p45"/>
          <p:cNvSpPr txBox="1"/>
          <p:nvPr/>
        </p:nvSpPr>
        <p:spPr>
          <a:xfrm>
            <a:off x="381000" y="6363846"/>
            <a:ext cx="9148291" cy="4157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b="0" i="0" lang="nl-NL" sz="1051" u="none" cap="none" strike="noStrike">
                <a:solidFill>
                  <a:schemeClr val="lt1"/>
                </a:solidFill>
                <a:latin typeface="Calibri"/>
                <a:ea typeface="Calibri"/>
                <a:cs typeface="Calibri"/>
                <a:sym typeface="Calibri"/>
              </a:rPr>
              <a:t>The BRIGHTER FUTURE project has been funded with support from the European Commission. This material reflects the views only of the authors, </a:t>
            </a:r>
            <a:br>
              <a:rPr b="0" i="0" lang="nl-NL" sz="1051" u="none" cap="none" strike="noStrike">
                <a:solidFill>
                  <a:schemeClr val="lt1"/>
                </a:solidFill>
                <a:latin typeface="Calibri"/>
                <a:ea typeface="Calibri"/>
                <a:cs typeface="Calibri"/>
                <a:sym typeface="Calibri"/>
              </a:rPr>
            </a:br>
            <a:r>
              <a:rPr b="0" i="0" lang="nl-NL" sz="1051" u="none" cap="none" strike="noStrike">
                <a:solidFill>
                  <a:schemeClr val="lt1"/>
                </a:solidFill>
                <a:latin typeface="Calibri"/>
                <a:ea typeface="Calibri"/>
                <a:cs typeface="Calibri"/>
                <a:sym typeface="Calibri"/>
              </a:rPr>
              <a:t>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283" name="Google Shape;283;p45"/>
          <p:cNvPicPr preferRelativeResize="0"/>
          <p:nvPr/>
        </p:nvPicPr>
        <p:blipFill rotWithShape="1">
          <a:blip r:embed="rId5">
            <a:alphaModFix/>
          </a:blip>
          <a:srcRect b="0" l="0" r="0" t="0"/>
          <a:stretch/>
        </p:blipFill>
        <p:spPr>
          <a:xfrm>
            <a:off x="10107577" y="6354247"/>
            <a:ext cx="1916785" cy="424927"/>
          </a:xfrm>
          <a:prstGeom prst="rect">
            <a:avLst/>
          </a:prstGeom>
          <a:noFill/>
          <a:ln>
            <a:noFill/>
          </a:ln>
        </p:spPr>
      </p:pic>
      <p:sp>
        <p:nvSpPr>
          <p:cNvPr id="284" name="Google Shape;284;p45"/>
          <p:cNvSpPr/>
          <p:nvPr/>
        </p:nvSpPr>
        <p:spPr>
          <a:xfrm>
            <a:off x="2164082" y="2273085"/>
            <a:ext cx="7943495" cy="2155145"/>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5" name="Google Shape;285;p45"/>
          <p:cNvSpPr txBox="1"/>
          <p:nvPr/>
        </p:nvSpPr>
        <p:spPr>
          <a:xfrm>
            <a:off x="5198567" y="1688309"/>
            <a:ext cx="1874400" cy="585000"/>
          </a:xfrm>
          <a:prstGeom prst="rect">
            <a:avLst/>
          </a:prstGeom>
          <a:solidFill>
            <a:schemeClr val="accent2"/>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nl-NL" sz="3200">
                <a:solidFill>
                  <a:schemeClr val="lt1"/>
                </a:solidFill>
                <a:latin typeface="Calibri"/>
                <a:ea typeface="Calibri"/>
                <a:cs typeface="Calibri"/>
                <a:sym typeface="Calibri"/>
              </a:rPr>
              <a:t>DEEL</a:t>
            </a:r>
            <a:r>
              <a:rPr b="0" i="0" lang="nl-NL" sz="3200" u="none" cap="none" strike="noStrike">
                <a:solidFill>
                  <a:schemeClr val="lt1"/>
                </a:solidFill>
                <a:latin typeface="Calibri"/>
                <a:ea typeface="Calibri"/>
                <a:cs typeface="Calibri"/>
                <a:sym typeface="Calibri"/>
              </a:rPr>
              <a:t> 2.1</a:t>
            </a:r>
            <a:endParaRPr b="0" i="0" sz="6000" u="none" cap="none" strike="noStrike">
              <a:solidFill>
                <a:schemeClr val="lt1"/>
              </a:solidFill>
              <a:latin typeface="Calibri"/>
              <a:ea typeface="Calibri"/>
              <a:cs typeface="Calibri"/>
              <a:sym typeface="Calibri"/>
            </a:endParaRPr>
          </a:p>
        </p:txBody>
      </p:sp>
      <p:sp>
        <p:nvSpPr>
          <p:cNvPr id="286" name="Google Shape;286;p45"/>
          <p:cNvSpPr/>
          <p:nvPr/>
        </p:nvSpPr>
        <p:spPr>
          <a:xfrm rot="10800000">
            <a:off x="5867400" y="4428229"/>
            <a:ext cx="396240" cy="341587"/>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7" name="Google Shape;287;p45"/>
          <p:cNvSpPr txBox="1"/>
          <p:nvPr/>
        </p:nvSpPr>
        <p:spPr>
          <a:xfrm>
            <a:off x="1563827" y="2592182"/>
            <a:ext cx="9144000" cy="1673639"/>
          </a:xfrm>
          <a:prstGeom prst="rect">
            <a:avLst/>
          </a:prstGeom>
          <a:noFill/>
          <a:ln>
            <a:noFill/>
          </a:ln>
        </p:spPr>
        <p:txBody>
          <a:bodyPr anchorCtr="0" anchor="t" bIns="45700" lIns="91425" spcFirstLastPara="1" rIns="91425" wrap="square" tIns="45700">
            <a:normAutofit fontScale="55000" lnSpcReduction="20000"/>
          </a:bodyPr>
          <a:lstStyle/>
          <a:p>
            <a:pPr indent="0" lvl="0" marL="114300" rtl="0" algn="ctr">
              <a:spcBef>
                <a:spcPts val="1000"/>
              </a:spcBef>
              <a:spcAft>
                <a:spcPts val="0"/>
              </a:spcAft>
              <a:buClr>
                <a:schemeClr val="dk1"/>
              </a:buClr>
              <a:buSzPct val="34089"/>
              <a:buFont typeface="Arial"/>
              <a:buNone/>
            </a:pPr>
            <a:r>
              <a:rPr lang="nl-NL" sz="9600">
                <a:solidFill>
                  <a:schemeClr val="dk1"/>
                </a:solidFill>
                <a:latin typeface="Calibri"/>
                <a:ea typeface="Calibri"/>
                <a:cs typeface="Calibri"/>
                <a:sym typeface="Calibri"/>
              </a:rPr>
              <a:t>Schoolbrede benadering </a:t>
            </a:r>
            <a:endParaRPr sz="9600">
              <a:solidFill>
                <a:schemeClr val="dk1"/>
              </a:solidFill>
              <a:latin typeface="Calibri"/>
              <a:ea typeface="Calibri"/>
              <a:cs typeface="Calibri"/>
              <a:sym typeface="Calibri"/>
            </a:endParaRPr>
          </a:p>
          <a:p>
            <a:pPr indent="0" lvl="0" marL="114300" rtl="0" algn="ctr">
              <a:spcBef>
                <a:spcPts val="1000"/>
              </a:spcBef>
              <a:spcAft>
                <a:spcPts val="0"/>
              </a:spcAft>
              <a:buClr>
                <a:schemeClr val="dk1"/>
              </a:buClr>
              <a:buSzPct val="34089"/>
              <a:buFont typeface="Arial"/>
              <a:buNone/>
            </a:pPr>
            <a:r>
              <a:rPr lang="nl-NL" sz="9600">
                <a:solidFill>
                  <a:schemeClr val="dk1"/>
                </a:solidFill>
                <a:latin typeface="Calibri"/>
                <a:ea typeface="Calibri"/>
                <a:cs typeface="Calibri"/>
                <a:sym typeface="Calibri"/>
              </a:rPr>
              <a:t>van welzijn</a:t>
            </a:r>
            <a:endParaRPr sz="9600">
              <a:solidFill>
                <a:schemeClr val="dk1"/>
              </a:solidFill>
              <a:latin typeface="Calibri"/>
              <a:ea typeface="Calibri"/>
              <a:cs typeface="Calibri"/>
              <a:sym typeface="Calibri"/>
            </a:endParaRPr>
          </a:p>
        </p:txBody>
      </p:sp>
      <p:sp>
        <p:nvSpPr>
          <p:cNvPr id="288" name="Google Shape;288;p45"/>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9" name="Google Shape;289;p45"/>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290" name="Google Shape;290;p45"/>
          <p:cNvPicPr preferRelativeResize="0"/>
          <p:nvPr/>
        </p:nvPicPr>
        <p:blipFill rotWithShape="1">
          <a:blip r:embed="rId5">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Gelijkwaardigheid</a:t>
            </a:r>
            <a:endParaRPr/>
          </a:p>
        </p:txBody>
      </p:sp>
      <p:sp>
        <p:nvSpPr>
          <p:cNvPr id="296" name="Google Shape;296;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sz="2000"/>
              <a:t>Secada (2012, geciteerd in Carter 2018) </a:t>
            </a:r>
            <a:endParaRPr sz="2000"/>
          </a:p>
          <a:p>
            <a:pPr indent="-234000" lvl="1" marL="468000" rtl="0" algn="l">
              <a:lnSpc>
                <a:spcPct val="130000"/>
              </a:lnSpc>
              <a:spcBef>
                <a:spcPts val="0"/>
              </a:spcBef>
              <a:spcAft>
                <a:spcPts val="0"/>
              </a:spcAft>
              <a:buClr>
                <a:schemeClr val="dk1"/>
              </a:buClr>
              <a:buSzPts val="2400"/>
              <a:buChar char="•"/>
            </a:pPr>
            <a:r>
              <a:rPr lang="nl-NL" sz="2400"/>
              <a:t>Socially enlightened self-interest: engaging in a process for the benefit of society</a:t>
            </a:r>
            <a:endParaRPr/>
          </a:p>
          <a:p>
            <a:pPr indent="-234000" lvl="1" marL="468000" rtl="0" algn="l">
              <a:lnSpc>
                <a:spcPct val="130000"/>
              </a:lnSpc>
              <a:spcBef>
                <a:spcPts val="0"/>
              </a:spcBef>
              <a:spcAft>
                <a:spcPts val="0"/>
              </a:spcAft>
              <a:buClr>
                <a:schemeClr val="dk1"/>
              </a:buClr>
              <a:buSzPts val="2400"/>
              <a:buChar char="•"/>
            </a:pPr>
            <a:r>
              <a:rPr lang="nl-NL" sz="2400"/>
              <a:t>Social justice: “interrupting current wrongs, on undoing or rectifying past wrongs, and predicting and/or avoiding potential wrongs that have been or that may be visited upon whole groups of people”</a:t>
            </a:r>
            <a:endParaRPr/>
          </a:p>
          <a:p>
            <a:pPr indent="-234000" lvl="1" marL="468000" rtl="0" algn="l">
              <a:lnSpc>
                <a:spcPct val="130000"/>
              </a:lnSpc>
              <a:spcBef>
                <a:spcPts val="0"/>
              </a:spcBef>
              <a:spcAft>
                <a:spcPts val="0"/>
              </a:spcAft>
              <a:buClr>
                <a:schemeClr val="dk1"/>
              </a:buClr>
              <a:buSzPts val="2400"/>
              <a:buChar char="•"/>
            </a:pPr>
            <a:r>
              <a:rPr lang="nl-NL" sz="2400"/>
              <a:t>Fairness</a:t>
            </a:r>
            <a:endParaRPr/>
          </a:p>
        </p:txBody>
      </p:sp>
      <p:sp>
        <p:nvSpPr>
          <p:cNvPr id="297" name="Google Shape;297;p20"/>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8" name="Google Shape;298;p20"/>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299" name="Google Shape;299;p20"/>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Inhoud</a:t>
            </a:r>
            <a:endParaRPr/>
          </a:p>
        </p:txBody>
      </p:sp>
      <p:sp>
        <p:nvSpPr>
          <p:cNvPr id="126" name="Google Shape;126;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497143" lvl="0" marL="514350" marR="0" rtl="0" algn="l">
              <a:lnSpc>
                <a:spcPct val="120000"/>
              </a:lnSpc>
              <a:spcBef>
                <a:spcPts val="0"/>
              </a:spcBef>
              <a:spcAft>
                <a:spcPts val="0"/>
              </a:spcAft>
              <a:buClr>
                <a:schemeClr val="accent2"/>
              </a:buClr>
              <a:buSzPct val="129032"/>
              <a:buFont typeface="Calibri"/>
              <a:buAutoNum type="arabicPeriod"/>
            </a:pPr>
            <a:r>
              <a:rPr b="1" lang="nl-NL">
                <a:solidFill>
                  <a:srgbClr val="0C0C0C"/>
                </a:solidFill>
              </a:rPr>
              <a:t>De gemeenschapsaanpak</a:t>
            </a:r>
            <a:r>
              <a:rPr b="1" lang="nl-NL" sz="2800">
                <a:solidFill>
                  <a:srgbClr val="0C0C0C"/>
                </a:solidFill>
              </a:rPr>
              <a:t> </a:t>
            </a:r>
            <a:br>
              <a:rPr b="1" lang="nl-NL" sz="2800">
                <a:solidFill>
                  <a:srgbClr val="0C0C0C"/>
                </a:solidFill>
              </a:rPr>
            </a:br>
            <a:r>
              <a:rPr lang="nl-NL"/>
              <a:t>Voelen en ervaren wat wordt </a:t>
            </a:r>
            <a:r>
              <a:rPr lang="nl-NL"/>
              <a:t>bedoeld</a:t>
            </a:r>
            <a:r>
              <a:rPr lang="nl-NL"/>
              <a:t> met een gemeenschapsaanpak</a:t>
            </a:r>
            <a:r>
              <a:rPr b="0" i="0" lang="nl-NL" sz="2800" u="none" cap="none" strike="noStrike"/>
              <a:t> </a:t>
            </a:r>
            <a:endParaRPr/>
          </a:p>
          <a:p>
            <a:pPr indent="-497143" lvl="0" marL="514350" marR="0" rtl="0" algn="l">
              <a:lnSpc>
                <a:spcPct val="120000"/>
              </a:lnSpc>
              <a:spcBef>
                <a:spcPts val="1200"/>
              </a:spcBef>
              <a:spcAft>
                <a:spcPts val="0"/>
              </a:spcAft>
              <a:buClr>
                <a:schemeClr val="accent2"/>
              </a:buClr>
              <a:buSzPct val="129032"/>
              <a:buFont typeface="Calibri"/>
              <a:buAutoNum type="arabicPeriod"/>
            </a:pPr>
            <a:r>
              <a:rPr b="1" lang="nl-NL"/>
              <a:t>Een ‘sociogram’ maken van een school en de bijbehorende gemeenschap</a:t>
            </a:r>
            <a:br>
              <a:rPr lang="nl-NL" sz="2400"/>
            </a:br>
            <a:r>
              <a:rPr lang="nl-NL"/>
              <a:t>Inzicht krijgen in de belanghebbenden van de school</a:t>
            </a:r>
            <a:endParaRPr/>
          </a:p>
          <a:p>
            <a:pPr indent="-497143" lvl="0" marL="514350" marR="0" rtl="0" algn="l">
              <a:lnSpc>
                <a:spcPct val="120000"/>
              </a:lnSpc>
              <a:spcBef>
                <a:spcPts val="1200"/>
              </a:spcBef>
              <a:spcAft>
                <a:spcPts val="0"/>
              </a:spcAft>
              <a:buClr>
                <a:schemeClr val="accent2"/>
              </a:buClr>
              <a:buSzPct val="180644"/>
              <a:buFont typeface="Calibri"/>
              <a:buAutoNum type="arabicPeriod"/>
            </a:pPr>
            <a:r>
              <a:rPr b="1" lang="nl-NL"/>
              <a:t>De schoolbrede benadering</a:t>
            </a:r>
            <a:br>
              <a:rPr b="1" lang="nl-NL" sz="2800"/>
            </a:br>
            <a:r>
              <a:rPr b="0" i="0" lang="nl-NL" sz="2800" u="none" cap="none" strike="noStrike"/>
              <a:t>Waarom werkt een schoolbrede ben</a:t>
            </a:r>
            <a:r>
              <a:rPr lang="nl-NL"/>
              <a:t>adering</a:t>
            </a:r>
            <a:r>
              <a:rPr b="0" i="0" lang="nl-NL" sz="2800" u="none" cap="none" strike="noStrike"/>
              <a:t>?</a:t>
            </a:r>
            <a:br>
              <a:rPr lang="nl-NL" sz="2400"/>
            </a:br>
            <a:r>
              <a:rPr lang="nl-NL"/>
              <a:t>Inzicht krijgen in de verschillende bouwstenen</a:t>
            </a:r>
            <a:endParaRPr b="0" i="0" sz="2000" u="none" cap="none" strike="noStrike"/>
          </a:p>
          <a:p>
            <a:pPr indent="-497143" lvl="0" marL="514350" marR="0" rtl="0" algn="l">
              <a:lnSpc>
                <a:spcPct val="120000"/>
              </a:lnSpc>
              <a:spcBef>
                <a:spcPts val="1200"/>
              </a:spcBef>
              <a:spcAft>
                <a:spcPts val="0"/>
              </a:spcAft>
              <a:buClr>
                <a:schemeClr val="accent2"/>
              </a:buClr>
              <a:buSzPct val="129032"/>
              <a:buFont typeface="Calibri"/>
              <a:buAutoNum type="arabicPeriod"/>
            </a:pPr>
            <a:r>
              <a:rPr b="1" lang="nl-NL"/>
              <a:t>De leerkracht in zijn/haar kracht zetten</a:t>
            </a:r>
            <a:r>
              <a:rPr b="1" lang="nl-NL" sz="2800"/>
              <a:t> </a:t>
            </a:r>
            <a:br>
              <a:rPr b="1" lang="nl-NL" sz="2800"/>
            </a:br>
            <a:r>
              <a:rPr lang="nl-NL"/>
              <a:t>De betekenis van een leerkracht in het levenspad van een kind</a:t>
            </a:r>
            <a:endParaRPr b="0" i="0" sz="2800" u="none" cap="none" strike="noStrike"/>
          </a:p>
          <a:p>
            <a:pPr indent="-497143" lvl="0" marL="514350" marR="0" rtl="0" algn="l">
              <a:lnSpc>
                <a:spcPct val="120000"/>
              </a:lnSpc>
              <a:spcBef>
                <a:spcPts val="1200"/>
              </a:spcBef>
              <a:spcAft>
                <a:spcPts val="1200"/>
              </a:spcAft>
              <a:buClr>
                <a:schemeClr val="accent2"/>
              </a:buClr>
              <a:buSzPct val="129032"/>
              <a:buFont typeface="Calibri"/>
              <a:buAutoNum type="arabicPeriod"/>
            </a:pPr>
            <a:r>
              <a:rPr b="1" lang="nl-NL"/>
              <a:t>Kansengelijkheid vergroten</a:t>
            </a:r>
            <a:endParaRPr b="0" sz="2800"/>
          </a:p>
        </p:txBody>
      </p:sp>
      <p:sp>
        <p:nvSpPr>
          <p:cNvPr id="127" name="Google Shape;127;p2"/>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8" name="Google Shape;128;p2"/>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129" name="Google Shape;129;p2"/>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05" name="Google Shape;305;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i="1" lang="nl-NL" sz="2800"/>
              <a:t>Educationele gelijkwaardigheid </a:t>
            </a:r>
            <a:r>
              <a:rPr i="1" lang="nl-NL"/>
              <a:t>kent twee</a:t>
            </a:r>
            <a:r>
              <a:rPr i="1" lang="nl-NL" sz="2800"/>
              <a:t> dimensies: ten eerste gaat het om </a:t>
            </a:r>
            <a:r>
              <a:rPr i="1" lang="nl-NL"/>
              <a:t>rechtvaardigheid. Zorgen voor goede persoonlijke en sociale omstandigheden - bijvoorbeeld gender, SES of etnische afkomst - zou geen obstakel moeten zijn om potentieel te bereiken in het onderwijs. Ten tweede heeft het te maken met inclusie, wat gaat over het zorgen voor een minimale standaard van onderwijs voor iedereen</a:t>
            </a:r>
            <a:endParaRPr i="1"/>
          </a:p>
          <a:p>
            <a:pPr indent="0" lvl="0" marL="0" rtl="0" algn="l">
              <a:lnSpc>
                <a:spcPct val="90000"/>
              </a:lnSpc>
              <a:spcBef>
                <a:spcPts val="0"/>
              </a:spcBef>
              <a:spcAft>
                <a:spcPts val="0"/>
              </a:spcAft>
              <a:buClr>
                <a:schemeClr val="dk1"/>
              </a:buClr>
              <a:buSzPts val="2400"/>
              <a:buNone/>
            </a:pPr>
            <a:r>
              <a:t/>
            </a:r>
            <a:endParaRPr sz="2800"/>
          </a:p>
          <a:p>
            <a:pPr indent="0" lvl="0" marL="0" rtl="0" algn="r">
              <a:lnSpc>
                <a:spcPct val="90000"/>
              </a:lnSpc>
              <a:spcBef>
                <a:spcPts val="0"/>
              </a:spcBef>
              <a:spcAft>
                <a:spcPts val="0"/>
              </a:spcAft>
              <a:buClr>
                <a:schemeClr val="dk1"/>
              </a:buClr>
              <a:buSzPts val="2400"/>
              <a:buNone/>
            </a:pPr>
            <a:r>
              <a:rPr lang="nl-NL" sz="1800">
                <a:latin typeface="Calibri"/>
                <a:ea typeface="Calibri"/>
                <a:cs typeface="Calibri"/>
                <a:sym typeface="Calibri"/>
              </a:rPr>
              <a:t>(Chapman &amp; Ainscow, 2022, p.2)</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06" name="Google Shape;306;p21"/>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7" name="Google Shape;307;p21"/>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308" name="Google Shape;308;p21"/>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https://lh3.googleusercontent.com/YZCcDXlwe58Xp9Ek40sIDF1PTjVvpMR60MUBgGyisHlqzzHwY3AEeGzIpMd71uqLVeHSRnZQVIanBzOLz5aYt5fskggbGB7GG4S7oLGe5mlerkNlF5fYQuCSTig7gJ2dLMGNjwy8MwuoVhKIv7AzQJuUYQ" id="313" name="Google Shape;313;p22"/>
          <p:cNvPicPr preferRelativeResize="0"/>
          <p:nvPr/>
        </p:nvPicPr>
        <p:blipFill rotWithShape="1">
          <a:blip r:embed="rId3">
            <a:alphaModFix/>
          </a:blip>
          <a:srcRect b="0" l="0" r="0" t="0"/>
          <a:stretch/>
        </p:blipFill>
        <p:spPr>
          <a:xfrm>
            <a:off x="3073250" y="1268760"/>
            <a:ext cx="5853551" cy="2880320"/>
          </a:xfrm>
          <a:prstGeom prst="rect">
            <a:avLst/>
          </a:prstGeom>
          <a:noFill/>
          <a:ln>
            <a:noFill/>
          </a:ln>
        </p:spPr>
      </p:pic>
      <p:sp>
        <p:nvSpPr>
          <p:cNvPr id="314" name="Google Shape;314;p22"/>
          <p:cNvSpPr txBox="1"/>
          <p:nvPr/>
        </p:nvSpPr>
        <p:spPr>
          <a:xfrm>
            <a:off x="8428382" y="4399722"/>
            <a:ext cx="12025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nl-NL" sz="1800" u="none" cap="none" strike="noStrike">
                <a:solidFill>
                  <a:schemeClr val="dk1"/>
                </a:solidFill>
                <a:latin typeface="Calibri"/>
                <a:ea typeface="Calibri"/>
                <a:cs typeface="Calibri"/>
                <a:sym typeface="Calibri"/>
              </a:rPr>
              <a:t>Case, 2016</a:t>
            </a:r>
            <a:endParaRPr b="0" i="0" sz="1400" u="none" cap="none" strike="noStrike">
              <a:solidFill>
                <a:srgbClr val="000000"/>
              </a:solidFill>
              <a:latin typeface="Calibri"/>
              <a:ea typeface="Calibri"/>
              <a:cs typeface="Calibri"/>
              <a:sym typeface="Calibri"/>
            </a:endParaRPr>
          </a:p>
        </p:txBody>
      </p:sp>
      <p:sp>
        <p:nvSpPr>
          <p:cNvPr id="315" name="Google Shape;315;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16" name="Google Shape;316;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317" name="Google Shape;317;p22"/>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8" name="Google Shape;318;p22"/>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319" name="Google Shape;319;p22"/>
          <p:cNvPicPr preferRelativeResize="0"/>
          <p:nvPr/>
        </p:nvPicPr>
        <p:blipFill rotWithShape="1">
          <a:blip r:embed="rId4">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descr="When Identities Collide: The Significance of Intersectionality within the  Disability Community — Full Spectrum Child Care, LLC" id="324" name="Google Shape;324;p23"/>
          <p:cNvPicPr preferRelativeResize="0"/>
          <p:nvPr/>
        </p:nvPicPr>
        <p:blipFill rotWithShape="1">
          <a:blip r:embed="rId3">
            <a:alphaModFix/>
          </a:blip>
          <a:srcRect b="9962" l="0" r="0" t="0"/>
          <a:stretch/>
        </p:blipFill>
        <p:spPr>
          <a:xfrm>
            <a:off x="3387311" y="803424"/>
            <a:ext cx="5184576" cy="4668057"/>
          </a:xfrm>
          <a:prstGeom prst="rect">
            <a:avLst/>
          </a:prstGeom>
          <a:noFill/>
          <a:ln>
            <a:noFill/>
          </a:ln>
        </p:spPr>
      </p:pic>
      <p:sp>
        <p:nvSpPr>
          <p:cNvPr id="325" name="Google Shape;325;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26" name="Google Shape;326;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327" name="Google Shape;327;p23"/>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8" name="Google Shape;328;p23"/>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329" name="Google Shape;329;p23"/>
          <p:cNvPicPr preferRelativeResize="0"/>
          <p:nvPr/>
        </p:nvPicPr>
        <p:blipFill rotWithShape="1">
          <a:blip r:embed="rId4">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latin typeface="Calibri"/>
                <a:ea typeface="Calibri"/>
                <a:cs typeface="Calibri"/>
                <a:sym typeface="Calibri"/>
              </a:rPr>
              <a:t>Intersectionaliteit</a:t>
            </a:r>
            <a:endParaRPr>
              <a:latin typeface="Calibri"/>
              <a:ea typeface="Calibri"/>
              <a:cs typeface="Calibri"/>
              <a:sym typeface="Calibri"/>
            </a:endParaRPr>
          </a:p>
        </p:txBody>
      </p:sp>
      <p:sp>
        <p:nvSpPr>
          <p:cNvPr id="336" name="Google Shape;336;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nl-NL"/>
              <a:t>Appelmand metafoor</a:t>
            </a:r>
            <a:r>
              <a:rPr lang="nl-NL" sz="2800"/>
              <a:t> </a:t>
            </a:r>
            <a:r>
              <a:rPr lang="nl-NL" sz="1800">
                <a:latin typeface="Calibri"/>
                <a:ea typeface="Calibri"/>
                <a:cs typeface="Calibri"/>
                <a:sym typeface="Calibri"/>
              </a:rPr>
              <a:t>(Rod</a:t>
            </a:r>
            <a:r>
              <a:rPr lang="nl-NL" sz="1800"/>
              <a:t>ó</a:t>
            </a:r>
            <a:r>
              <a:rPr lang="nl-NL" sz="1800">
                <a:latin typeface="Calibri"/>
                <a:ea typeface="Calibri"/>
                <a:cs typeface="Calibri"/>
                <a:sym typeface="Calibri"/>
              </a:rPr>
              <a:t> d</a:t>
            </a:r>
            <a:r>
              <a:rPr lang="nl-NL" sz="1800"/>
              <a:t>e</a:t>
            </a:r>
            <a:r>
              <a:rPr lang="nl-NL" sz="1800">
                <a:latin typeface="Calibri"/>
                <a:ea typeface="Calibri"/>
                <a:cs typeface="Calibri"/>
                <a:sym typeface="Calibri"/>
              </a:rPr>
              <a:t> Zarate, 2022) </a:t>
            </a:r>
            <a:endParaRPr/>
          </a:p>
          <a:p>
            <a:pPr indent="0" lvl="0" marL="0" rtl="0" algn="l">
              <a:lnSpc>
                <a:spcPct val="90000"/>
              </a:lnSpc>
              <a:spcBef>
                <a:spcPts val="1000"/>
              </a:spcBef>
              <a:spcAft>
                <a:spcPts val="0"/>
              </a:spcAft>
              <a:buClr>
                <a:schemeClr val="dk1"/>
              </a:buClr>
              <a:buSzPts val="2800"/>
              <a:buNone/>
            </a:pPr>
            <a:r>
              <a:t/>
            </a:r>
            <a:endParaRPr/>
          </a:p>
        </p:txBody>
      </p:sp>
      <p:pic>
        <p:nvPicPr>
          <p:cNvPr descr="274 Basket Of Apples White Background Illustrations &amp; Clip Art - iStock" id="337" name="Google Shape;337;p24"/>
          <p:cNvPicPr preferRelativeResize="0"/>
          <p:nvPr/>
        </p:nvPicPr>
        <p:blipFill rotWithShape="1">
          <a:blip r:embed="rId3">
            <a:alphaModFix/>
          </a:blip>
          <a:srcRect b="0" l="0" r="0" t="0"/>
          <a:stretch/>
        </p:blipFill>
        <p:spPr>
          <a:xfrm>
            <a:off x="6259492" y="2678710"/>
            <a:ext cx="3994378" cy="3296252"/>
          </a:xfrm>
          <a:prstGeom prst="rect">
            <a:avLst/>
          </a:prstGeom>
          <a:noFill/>
          <a:ln>
            <a:noFill/>
          </a:ln>
        </p:spPr>
      </p:pic>
      <p:sp>
        <p:nvSpPr>
          <p:cNvPr id="338" name="Google Shape;338;p24"/>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9" name="Google Shape;339;p24"/>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340" name="Google Shape;340;p24"/>
          <p:cNvPicPr preferRelativeResize="0"/>
          <p:nvPr/>
        </p:nvPicPr>
        <p:blipFill rotWithShape="1">
          <a:blip r:embed="rId4">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46" name="Google Shape;346;p25"/>
          <p:cNvSpPr txBox="1"/>
          <p:nvPr>
            <p:ph idx="1" type="body"/>
          </p:nvPr>
        </p:nvSpPr>
        <p:spPr>
          <a:xfrm>
            <a:off x="838200" y="2506662"/>
            <a:ext cx="10515600" cy="1934709"/>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800"/>
              <a:buNone/>
            </a:pPr>
            <a:r>
              <a:rPr i="1" lang="nl-NL"/>
              <a:t>Een aparte behandeling van verschillende oppressiesystemen houden geen rekening met de geleefde ervaringen van degenen die daar gezamenlijk onder lijden</a:t>
            </a:r>
            <a:endParaRPr i="1" sz="2800"/>
          </a:p>
          <a:p>
            <a:pPr indent="0" lvl="0" marL="0" rtl="0" algn="r">
              <a:lnSpc>
                <a:spcPct val="90000"/>
              </a:lnSpc>
              <a:spcBef>
                <a:spcPts val="1000"/>
              </a:spcBef>
              <a:spcAft>
                <a:spcPts val="0"/>
              </a:spcAft>
              <a:buClr>
                <a:schemeClr val="dk1"/>
              </a:buClr>
              <a:buSzPts val="2800"/>
              <a:buNone/>
            </a:pPr>
            <a:r>
              <a:rPr lang="nl-NL" sz="2800"/>
              <a:t> </a:t>
            </a:r>
            <a:r>
              <a:rPr lang="nl-NL" sz="1800">
                <a:latin typeface="Calibri"/>
                <a:ea typeface="Calibri"/>
                <a:cs typeface="Calibri"/>
                <a:sym typeface="Calibri"/>
              </a:rPr>
              <a:t>Rod</a:t>
            </a:r>
            <a:r>
              <a:rPr lang="nl-NL" sz="1800"/>
              <a:t>ó</a:t>
            </a:r>
            <a:r>
              <a:rPr lang="nl-NL" sz="1800">
                <a:latin typeface="Calibri"/>
                <a:ea typeface="Calibri"/>
                <a:cs typeface="Calibri"/>
                <a:sym typeface="Calibri"/>
              </a:rPr>
              <a:t> d</a:t>
            </a:r>
            <a:r>
              <a:rPr lang="nl-NL" sz="1800"/>
              <a:t>e</a:t>
            </a:r>
            <a:r>
              <a:rPr lang="nl-NL" sz="1800">
                <a:latin typeface="Calibri"/>
                <a:ea typeface="Calibri"/>
                <a:cs typeface="Calibri"/>
                <a:sym typeface="Calibri"/>
              </a:rPr>
              <a:t> Zarate, 2016</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47" name="Google Shape;347;p25"/>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8" name="Google Shape;348;p25"/>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349" name="Google Shape;349;p25"/>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56" name="Google Shape;356;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nl-NL"/>
              <a:t>Om intersectionaliteit aan te pakken moeten we ons richten op de vraag hoe ras, klasse, geslacht, seksualiteit, vermogen om iets te kunnen, leeftijd, enz. de dynamiek van macht en ongelijkheid op sociaal en individueel niveau kunnen organiseren. Dit moet op een praktische manier worden aangepakt.</a:t>
            </a:r>
            <a:endParaRPr/>
          </a:p>
        </p:txBody>
      </p:sp>
      <p:sp>
        <p:nvSpPr>
          <p:cNvPr id="357" name="Google Shape;357;p26"/>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8" name="Google Shape;358;p26"/>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359" name="Google Shape;359;p26"/>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Waarom praten we hierover?</a:t>
            </a:r>
            <a:endParaRPr/>
          </a:p>
        </p:txBody>
      </p:sp>
      <p:sp>
        <p:nvSpPr>
          <p:cNvPr id="366" name="Google Shape;366;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34000" lvl="0" marL="234000" rtl="0" algn="l">
              <a:lnSpc>
                <a:spcPct val="100000"/>
              </a:lnSpc>
              <a:spcBef>
                <a:spcPts val="0"/>
              </a:spcBef>
              <a:spcAft>
                <a:spcPts val="0"/>
              </a:spcAft>
              <a:buClr>
                <a:schemeClr val="dk1"/>
              </a:buClr>
              <a:buSzPts val="2400"/>
              <a:buChar char="•"/>
            </a:pPr>
            <a:r>
              <a:rPr lang="nl-NL"/>
              <a:t>I</a:t>
            </a:r>
            <a:r>
              <a:rPr lang="nl-NL" sz="2800"/>
              <a:t>ndividuen nemen zowel posities van sociale bevoorrechting</a:t>
            </a:r>
            <a:r>
              <a:rPr lang="nl-NL"/>
              <a:t> als sociale marginaliteit in </a:t>
            </a:r>
            <a:r>
              <a:rPr lang="nl-NL"/>
              <a:t>wanneer</a:t>
            </a:r>
            <a:r>
              <a:rPr lang="nl-NL" sz="2800"/>
              <a:t> we rekening houden met alle verschillende </a:t>
            </a:r>
            <a:r>
              <a:rPr lang="nl-NL"/>
              <a:t>identiteiten</a:t>
            </a:r>
            <a:r>
              <a:rPr lang="nl-NL"/>
              <a:t>.</a:t>
            </a:r>
            <a:br>
              <a:rPr lang="nl-NL" sz="2800"/>
            </a:br>
            <a:r>
              <a:rPr lang="nl-NL" sz="1800"/>
              <a:t>(Jones &amp; Wijeyesinghe, 2011)</a:t>
            </a:r>
            <a:endParaRPr/>
          </a:p>
          <a:p>
            <a:pPr indent="-234000" lvl="0" marL="234000" rtl="0" algn="l">
              <a:lnSpc>
                <a:spcPct val="100000"/>
              </a:lnSpc>
              <a:spcBef>
                <a:spcPts val="900"/>
              </a:spcBef>
              <a:spcAft>
                <a:spcPts val="0"/>
              </a:spcAft>
              <a:buClr>
                <a:schemeClr val="dk1"/>
              </a:buClr>
              <a:buSzPts val="2400"/>
              <a:buChar char="•"/>
            </a:pPr>
            <a:r>
              <a:rPr lang="nl-NL" sz="2800"/>
              <a:t>Intersectionalit</a:t>
            </a:r>
            <a:r>
              <a:rPr lang="nl-NL"/>
              <a:t>eit moedigt de mensen in het onderwijs aan om te zien wat gewaardeerd wordt en wie bevoorrecht is.</a:t>
            </a:r>
            <a:r>
              <a:rPr lang="nl-NL" sz="2800"/>
              <a:t> </a:t>
            </a:r>
            <a:endParaRPr/>
          </a:p>
          <a:p>
            <a:pPr indent="-234000" lvl="1" marL="691200" rtl="0" algn="l">
              <a:lnSpc>
                <a:spcPct val="100000"/>
              </a:lnSpc>
              <a:spcBef>
                <a:spcPts val="900"/>
              </a:spcBef>
              <a:spcAft>
                <a:spcPts val="900"/>
              </a:spcAft>
              <a:buClr>
                <a:schemeClr val="dk1"/>
              </a:buClr>
              <a:buSzPts val="2400"/>
              <a:buChar char="•"/>
            </a:pPr>
            <a:r>
              <a:rPr lang="nl-NL"/>
              <a:t>Bv. labelen en zero </a:t>
            </a:r>
            <a:r>
              <a:rPr lang="nl-NL"/>
              <a:t>tolerance beleid</a:t>
            </a:r>
            <a:endParaRPr/>
          </a:p>
        </p:txBody>
      </p:sp>
      <p:sp>
        <p:nvSpPr>
          <p:cNvPr id="367" name="Google Shape;367;p27"/>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8" name="Google Shape;368;p27"/>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369" name="Google Shape;369;p27"/>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75" name="Google Shape;375;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34000" lvl="0" marL="234000" rtl="0" algn="l">
              <a:lnSpc>
                <a:spcPct val="90000"/>
              </a:lnSpc>
              <a:spcBef>
                <a:spcPts val="0"/>
              </a:spcBef>
              <a:spcAft>
                <a:spcPts val="0"/>
              </a:spcAft>
              <a:buClr>
                <a:schemeClr val="dk1"/>
              </a:buClr>
              <a:buSzPts val="2400"/>
              <a:buChar char="•"/>
            </a:pPr>
            <a:r>
              <a:rPr lang="nl-NL"/>
              <a:t>Als we accepteren dat er meerdere niveaus van discriminatie zijn, dan zouden er ook verschillende </a:t>
            </a:r>
            <a:r>
              <a:rPr lang="nl-NL"/>
              <a:t>niveaus</a:t>
            </a:r>
            <a:r>
              <a:rPr lang="nl-NL"/>
              <a:t> van bescherming moeten zijn</a:t>
            </a:r>
            <a:r>
              <a:rPr lang="nl-NL" sz="2800"/>
              <a:t>. </a:t>
            </a:r>
            <a:endParaRPr/>
          </a:p>
          <a:p>
            <a:pPr indent="-81600" lvl="0" marL="234000" rtl="0" algn="l">
              <a:lnSpc>
                <a:spcPct val="90000"/>
              </a:lnSpc>
              <a:spcBef>
                <a:spcPts val="0"/>
              </a:spcBef>
              <a:spcAft>
                <a:spcPts val="0"/>
              </a:spcAft>
              <a:buClr>
                <a:schemeClr val="dk1"/>
              </a:buClr>
              <a:buSzPts val="2400"/>
              <a:buNone/>
            </a:pPr>
            <a:r>
              <a:t/>
            </a:r>
            <a:endParaRPr/>
          </a:p>
          <a:p>
            <a:pPr indent="-234000" lvl="0" marL="234000" rtl="0" algn="l">
              <a:lnSpc>
                <a:spcPct val="90000"/>
              </a:lnSpc>
              <a:spcBef>
                <a:spcPts val="0"/>
              </a:spcBef>
              <a:spcAft>
                <a:spcPts val="0"/>
              </a:spcAft>
              <a:buClr>
                <a:schemeClr val="dk1"/>
              </a:buClr>
              <a:buSzPts val="2400"/>
              <a:buChar char="•"/>
            </a:pPr>
            <a:r>
              <a:rPr lang="nl-NL" sz="2800"/>
              <a:t>We </a:t>
            </a:r>
            <a:r>
              <a:rPr lang="nl-NL"/>
              <a:t>kunnen intersectionaliteit gebruiken om te onderzoeken, begrijpen en reageren op hoe deze factoren elkaar raken.</a:t>
            </a:r>
            <a:endParaRPr/>
          </a:p>
        </p:txBody>
      </p:sp>
      <p:sp>
        <p:nvSpPr>
          <p:cNvPr id="376" name="Google Shape;376;p28"/>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7" name="Google Shape;377;p28"/>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378" name="Google Shape;378;p28"/>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9"/>
          <p:cNvSpPr txBox="1"/>
          <p:nvPr>
            <p:ph idx="1" type="body"/>
          </p:nvPr>
        </p:nvSpPr>
        <p:spPr>
          <a:xfrm>
            <a:off x="838200" y="979714"/>
            <a:ext cx="10515600" cy="5197249"/>
          </a:xfrm>
          <a:prstGeom prst="rect">
            <a:avLst/>
          </a:prstGeom>
          <a:noFill/>
          <a:ln>
            <a:noFill/>
          </a:ln>
        </p:spPr>
        <p:txBody>
          <a:bodyPr anchorCtr="0" anchor="t" bIns="45700" lIns="91425" spcFirstLastPara="1" rIns="91425" wrap="square" tIns="45700">
            <a:normAutofit lnSpcReduction="10000"/>
          </a:bodyPr>
          <a:lstStyle/>
          <a:p>
            <a:pPr indent="-234000" lvl="0" marL="234000" rtl="0" algn="l">
              <a:lnSpc>
                <a:spcPct val="100000"/>
              </a:lnSpc>
              <a:spcBef>
                <a:spcPts val="0"/>
              </a:spcBef>
              <a:spcAft>
                <a:spcPts val="0"/>
              </a:spcAft>
              <a:buClr>
                <a:schemeClr val="dk1"/>
              </a:buClr>
              <a:buSzPts val="2595"/>
              <a:buChar char="•"/>
            </a:pPr>
            <a:r>
              <a:rPr lang="nl-NL" sz="2400"/>
              <a:t>Als we intersectionaliteit niet in onze benadering betrekken, nemen we het risico om middelen te investeren in initiatieven die mogelijk falen.</a:t>
            </a:r>
            <a:r>
              <a:rPr lang="nl-NL" sz="2400"/>
              <a:t> </a:t>
            </a:r>
            <a:endParaRPr/>
          </a:p>
          <a:p>
            <a:pPr indent="-234000" lvl="0" marL="234000" rtl="0" algn="l">
              <a:lnSpc>
                <a:spcPct val="100000"/>
              </a:lnSpc>
              <a:spcBef>
                <a:spcPts val="1200"/>
              </a:spcBef>
              <a:spcAft>
                <a:spcPts val="0"/>
              </a:spcAft>
              <a:buClr>
                <a:schemeClr val="dk1"/>
              </a:buClr>
              <a:buSzPts val="2595"/>
              <a:buChar char="•"/>
            </a:pPr>
            <a:r>
              <a:rPr lang="nl-NL" sz="2400"/>
              <a:t>“Scholen, bijvoorbeeld, voorzien een kind met ondersteuning in relatie tot zijn/haar handicap en een vluchteling krijgt hulp bij het leren van de taal of een traumatische ervaring, maar wat gebeurt er met een kind dat vluchteling is en een handicap heeft?” </a:t>
            </a:r>
            <a:r>
              <a:rPr lang="nl-NL" sz="1800"/>
              <a:t>(Bešić, 2020)</a:t>
            </a:r>
            <a:endParaRPr/>
          </a:p>
          <a:p>
            <a:pPr indent="-124162" lvl="0" marL="234000" rtl="0" algn="l">
              <a:lnSpc>
                <a:spcPct val="100000"/>
              </a:lnSpc>
              <a:spcBef>
                <a:spcPts val="1200"/>
              </a:spcBef>
              <a:spcAft>
                <a:spcPts val="0"/>
              </a:spcAft>
              <a:buClr>
                <a:schemeClr val="dk1"/>
              </a:buClr>
              <a:buSzPts val="1730"/>
              <a:buNone/>
            </a:pPr>
            <a:r>
              <a:t/>
            </a:r>
            <a:endParaRPr sz="1600"/>
          </a:p>
          <a:p>
            <a:pPr indent="-233998" lvl="6" marL="2754000" rtl="0" algn="l">
              <a:lnSpc>
                <a:spcPct val="100000"/>
              </a:lnSpc>
              <a:spcBef>
                <a:spcPts val="1200"/>
              </a:spcBef>
              <a:spcAft>
                <a:spcPts val="0"/>
              </a:spcAft>
              <a:buClr>
                <a:schemeClr val="dk1"/>
              </a:buClr>
              <a:buSzPts val="2595"/>
              <a:buChar char="•"/>
            </a:pPr>
            <a:r>
              <a:rPr lang="nl-NL" sz="2400"/>
              <a:t>Tekort aan mogelijkheden voor ondersteuning</a:t>
            </a:r>
            <a:r>
              <a:rPr lang="nl-NL" sz="2400"/>
              <a:t> </a:t>
            </a:r>
            <a:endParaRPr sz="2400"/>
          </a:p>
          <a:p>
            <a:pPr indent="-233998" lvl="6" marL="2754000" rtl="0" algn="l">
              <a:lnSpc>
                <a:spcPct val="100000"/>
              </a:lnSpc>
              <a:spcBef>
                <a:spcPts val="1200"/>
              </a:spcBef>
              <a:spcAft>
                <a:spcPts val="0"/>
              </a:spcAft>
              <a:buClr>
                <a:schemeClr val="dk1"/>
              </a:buClr>
              <a:buSzPts val="2595"/>
              <a:buChar char="•"/>
            </a:pPr>
            <a:r>
              <a:rPr lang="nl-NL" sz="2400"/>
              <a:t>Bereiken van een uniforme visie op leerlingen</a:t>
            </a:r>
            <a:endParaRPr sz="2400"/>
          </a:p>
          <a:p>
            <a:pPr indent="-233998" lvl="6" marL="2754000" rtl="0" algn="l">
              <a:lnSpc>
                <a:spcPct val="100000"/>
              </a:lnSpc>
              <a:spcBef>
                <a:spcPts val="1200"/>
              </a:spcBef>
              <a:spcAft>
                <a:spcPts val="0"/>
              </a:spcAft>
              <a:buClr>
                <a:schemeClr val="dk1"/>
              </a:buClr>
              <a:buSzPts val="2595"/>
              <a:buChar char="•"/>
            </a:pPr>
            <a:r>
              <a:rPr lang="nl-NL" sz="2400"/>
              <a:t>Versmalde kijk op ondersteuning </a:t>
            </a:r>
            <a:endParaRPr sz="2400"/>
          </a:p>
          <a:p>
            <a:pPr indent="-64135" lvl="0" marL="228600" rtl="0" algn="l">
              <a:lnSpc>
                <a:spcPct val="100000"/>
              </a:lnSpc>
              <a:spcBef>
                <a:spcPts val="2200"/>
              </a:spcBef>
              <a:spcAft>
                <a:spcPts val="0"/>
              </a:spcAft>
              <a:buClr>
                <a:schemeClr val="dk1"/>
              </a:buClr>
              <a:buSzPts val="2800"/>
              <a:buNone/>
            </a:pPr>
            <a:r>
              <a:t/>
            </a:r>
            <a:endParaRPr/>
          </a:p>
        </p:txBody>
      </p:sp>
      <p:sp>
        <p:nvSpPr>
          <p:cNvPr id="384" name="Google Shape;384;p29"/>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5" name="Google Shape;385;p29"/>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386" name="Google Shape;386;p29"/>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Casus: Abdullah</a:t>
            </a:r>
            <a:endParaRPr/>
          </a:p>
        </p:txBody>
      </p:sp>
      <p:sp>
        <p:nvSpPr>
          <p:cNvPr id="393" name="Google Shape;393;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118"/>
              <a:buNone/>
            </a:pPr>
            <a:r>
              <a:rPr lang="nl-NL" sz="1800"/>
              <a:t>(Aangepast van Roxas &amp; Roy, 2012) </a:t>
            </a:r>
            <a:endParaRPr sz="1800"/>
          </a:p>
          <a:p>
            <a:pPr indent="-234000" lvl="0" marL="234000" rtl="0" algn="l">
              <a:lnSpc>
                <a:spcPct val="150000"/>
              </a:lnSpc>
              <a:spcBef>
                <a:spcPts val="0"/>
              </a:spcBef>
              <a:spcAft>
                <a:spcPts val="0"/>
              </a:spcAft>
              <a:buClr>
                <a:schemeClr val="dk1"/>
              </a:buClr>
              <a:buSzPts val="3294"/>
              <a:buChar char="•"/>
            </a:pPr>
            <a:r>
              <a:rPr lang="nl-NL" sz="2800"/>
              <a:t>Waar zien we de invloed van privilege in de ervaring van Abdullah?</a:t>
            </a:r>
            <a:endParaRPr/>
          </a:p>
          <a:p>
            <a:pPr indent="-234000" lvl="0" marL="234000" rtl="0" algn="l">
              <a:lnSpc>
                <a:spcPct val="150000"/>
              </a:lnSpc>
              <a:spcBef>
                <a:spcPts val="0"/>
              </a:spcBef>
              <a:spcAft>
                <a:spcPts val="0"/>
              </a:spcAft>
              <a:buClr>
                <a:schemeClr val="dk1"/>
              </a:buClr>
              <a:buSzPts val="3294"/>
              <a:buChar char="•"/>
            </a:pPr>
            <a:r>
              <a:rPr lang="nl-NL" sz="2800"/>
              <a:t>Waar zien we de invloed van de oppressiesystemen in de ervaring van Abdullah? </a:t>
            </a:r>
            <a:endParaRPr/>
          </a:p>
          <a:p>
            <a:pPr indent="-77470" lvl="0" marL="228600" rtl="0" algn="l">
              <a:lnSpc>
                <a:spcPct val="90000"/>
              </a:lnSpc>
              <a:spcBef>
                <a:spcPts val="1000"/>
              </a:spcBef>
              <a:spcAft>
                <a:spcPts val="0"/>
              </a:spcAft>
              <a:buClr>
                <a:schemeClr val="dk1"/>
              </a:buClr>
              <a:buSzPts val="2800"/>
              <a:buNone/>
            </a:pPr>
            <a:r>
              <a:t/>
            </a:r>
            <a:endParaRPr/>
          </a:p>
        </p:txBody>
      </p:sp>
      <p:sp>
        <p:nvSpPr>
          <p:cNvPr id="394" name="Google Shape;394;p30"/>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5" name="Google Shape;395;p30"/>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396" name="Google Shape;396;p30"/>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4"/>
          <p:cNvSpPr/>
          <p:nvPr/>
        </p:nvSpPr>
        <p:spPr>
          <a:xfrm>
            <a:off x="1210277" y="0"/>
            <a:ext cx="9771446" cy="6858000"/>
          </a:xfrm>
          <a:custGeom>
            <a:rect b="b" l="l" r="r" t="t"/>
            <a:pathLst>
              <a:path extrusionOk="0" h="6858000" w="9771446">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rgbClr val="D8D8D8">
              <a:alpha val="6156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5" name="Google Shape;135;p4"/>
          <p:cNvPicPr preferRelativeResize="0"/>
          <p:nvPr/>
        </p:nvPicPr>
        <p:blipFill rotWithShape="1">
          <a:blip r:embed="rId3">
            <a:alphaModFix/>
          </a:blip>
          <a:srcRect b="6681" l="0" r="0" t="5514"/>
          <a:stretch/>
        </p:blipFill>
        <p:spPr>
          <a:xfrm>
            <a:off x="2113740" y="326571"/>
            <a:ext cx="7313289" cy="5954485"/>
          </a:xfrm>
          <a:custGeom>
            <a:rect b="b" l="l" r="r" t="t"/>
            <a:pathLst>
              <a:path extrusionOk="0" h="6858000" w="9270806">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ln>
            <a:noFill/>
          </a:ln>
        </p:spPr>
      </p:pic>
      <p:sp>
        <p:nvSpPr>
          <p:cNvPr id="136" name="Google Shape;136;p4"/>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7" name="Google Shape;137;p4"/>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138" name="Google Shape;138;p4"/>
          <p:cNvPicPr preferRelativeResize="0"/>
          <p:nvPr/>
        </p:nvPicPr>
        <p:blipFill rotWithShape="1">
          <a:blip r:embed="rId4">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402" name="Google Shape;402;p46"/>
          <p:cNvSpPr txBox="1"/>
          <p:nvPr>
            <p:ph idx="1" type="body"/>
          </p:nvPr>
        </p:nvSpPr>
        <p:spPr>
          <a:xfrm>
            <a:off x="838200" y="1120877"/>
            <a:ext cx="10515600" cy="5056086"/>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nl-NL"/>
              <a:t>Volgens Cho en collega’s (2013, p. 795):</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nl-NL" sz="3600"/>
              <a:t> “wat een analyse intersectioneel maakt is (...) de intersectionele manier van denken over het probleem van gelijkenissen en verschillen en de relatie tot macht.”</a:t>
            </a:r>
            <a:endParaRPr/>
          </a:p>
          <a:p>
            <a:pPr indent="0" lvl="0" marL="0" rtl="0" algn="l">
              <a:lnSpc>
                <a:spcPct val="90000"/>
              </a:lnSpc>
              <a:spcBef>
                <a:spcPts val="1000"/>
              </a:spcBef>
              <a:spcAft>
                <a:spcPts val="0"/>
              </a:spcAft>
              <a:buClr>
                <a:schemeClr val="dk1"/>
              </a:buClr>
              <a:buSzPts val="2800"/>
              <a:buNone/>
            </a:pPr>
            <a:r>
              <a:t/>
            </a:r>
            <a:endParaRPr/>
          </a:p>
        </p:txBody>
      </p:sp>
      <p:sp>
        <p:nvSpPr>
          <p:cNvPr id="403" name="Google Shape;403;p46"/>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4" name="Google Shape;404;p46"/>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405" name="Google Shape;405;p46"/>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latin typeface="Calibri"/>
                <a:ea typeface="Calibri"/>
                <a:cs typeface="Calibri"/>
                <a:sym typeface="Calibri"/>
              </a:rPr>
              <a:t>Referent</a:t>
            </a:r>
            <a:r>
              <a:rPr lang="nl-NL"/>
              <a:t>ies</a:t>
            </a:r>
            <a:endParaRPr>
              <a:latin typeface="Calibri"/>
              <a:ea typeface="Calibri"/>
              <a:cs typeface="Calibri"/>
              <a:sym typeface="Calibri"/>
            </a:endParaRPr>
          </a:p>
        </p:txBody>
      </p:sp>
      <p:sp>
        <p:nvSpPr>
          <p:cNvPr id="411" name="Google Shape;411;p31"/>
          <p:cNvSpPr txBox="1"/>
          <p:nvPr>
            <p:ph idx="1" type="body"/>
          </p:nvPr>
        </p:nvSpPr>
        <p:spPr>
          <a:xfrm>
            <a:off x="838200" y="1455510"/>
            <a:ext cx="10515600" cy="4351338"/>
          </a:xfrm>
          <a:prstGeom prst="rect">
            <a:avLst/>
          </a:prstGeom>
          <a:noFill/>
          <a:ln>
            <a:noFill/>
          </a:ln>
        </p:spPr>
        <p:txBody>
          <a:bodyPr anchorCtr="0" anchor="t" bIns="45700" lIns="90000" spcFirstLastPara="1" rIns="91425" wrap="square" tIns="45700">
            <a:noAutofit/>
          </a:bodyPr>
          <a:lstStyle/>
          <a:p>
            <a:pPr indent="-228600" lvl="0" marL="228600" rtl="0" algn="l">
              <a:lnSpc>
                <a:spcPct val="120000"/>
              </a:lnSpc>
              <a:spcBef>
                <a:spcPts val="0"/>
              </a:spcBef>
              <a:spcAft>
                <a:spcPts val="0"/>
              </a:spcAft>
              <a:buClr>
                <a:srgbClr val="48464F"/>
              </a:buClr>
              <a:buSzPts val="1400"/>
              <a:buFont typeface="Arial"/>
              <a:buChar char="•"/>
            </a:pPr>
            <a:r>
              <a:rPr b="0" i="0" lang="nl-NL" sz="1400" u="none" strike="noStrike">
                <a:solidFill>
                  <a:srgbClr val="48464F"/>
                </a:solidFill>
                <a:latin typeface="Calibri"/>
                <a:ea typeface="Calibri"/>
                <a:cs typeface="Calibri"/>
                <a:sym typeface="Calibri"/>
              </a:rPr>
              <a:t>Bešić, E. (2020). Intersectionality: A pathway towards inclusive education? </a:t>
            </a:r>
            <a:r>
              <a:rPr b="0" i="1" lang="nl-NL" sz="1400" u="none" strike="noStrike">
                <a:solidFill>
                  <a:srgbClr val="48464F"/>
                </a:solidFill>
                <a:latin typeface="Calibri"/>
                <a:ea typeface="Calibri"/>
                <a:cs typeface="Calibri"/>
                <a:sym typeface="Calibri"/>
              </a:rPr>
              <a:t>Prospects</a:t>
            </a:r>
            <a:r>
              <a:rPr b="0" i="0" lang="nl-NL" sz="1400" u="none" strike="noStrike">
                <a:solidFill>
                  <a:srgbClr val="48464F"/>
                </a:solidFill>
                <a:latin typeface="Calibri"/>
                <a:ea typeface="Calibri"/>
                <a:cs typeface="Calibri"/>
                <a:sym typeface="Calibri"/>
              </a:rPr>
              <a:t>, </a:t>
            </a:r>
            <a:r>
              <a:rPr b="0" i="1" lang="nl-NL" sz="1400" u="none" strike="noStrike">
                <a:solidFill>
                  <a:srgbClr val="48464F"/>
                </a:solidFill>
                <a:latin typeface="Calibri"/>
                <a:ea typeface="Calibri"/>
                <a:cs typeface="Calibri"/>
                <a:sym typeface="Calibri"/>
              </a:rPr>
              <a:t>49</a:t>
            </a:r>
            <a:r>
              <a:rPr b="0" i="0" lang="nl-NL" sz="1400" u="none" strike="noStrike">
                <a:solidFill>
                  <a:srgbClr val="48464F"/>
                </a:solidFill>
                <a:latin typeface="Calibri"/>
                <a:ea typeface="Calibri"/>
                <a:cs typeface="Calibri"/>
                <a:sym typeface="Calibri"/>
              </a:rPr>
              <a:t>(3–4), 111–122. https://doi.org/10.1007/s11125-020-09461-6</a:t>
            </a:r>
            <a:endParaRPr b="0" i="0" sz="1400" u="none" strike="noStrike">
              <a:solidFill>
                <a:srgbClr val="2C2F88"/>
              </a:solidFill>
              <a:latin typeface="Calibri"/>
              <a:ea typeface="Calibri"/>
              <a:cs typeface="Calibri"/>
              <a:sym typeface="Calibri"/>
            </a:endParaRPr>
          </a:p>
          <a:p>
            <a:pPr indent="-228600" lvl="0" marL="228600" rtl="0" algn="l">
              <a:lnSpc>
                <a:spcPct val="120000"/>
              </a:lnSpc>
              <a:spcBef>
                <a:spcPts val="0"/>
              </a:spcBef>
              <a:spcAft>
                <a:spcPts val="0"/>
              </a:spcAft>
              <a:buClr>
                <a:srgbClr val="48464F"/>
              </a:buClr>
              <a:buSzPts val="1400"/>
              <a:buFont typeface="Arial"/>
              <a:buChar char="•"/>
            </a:pPr>
            <a:r>
              <a:rPr b="0" i="0" lang="nl-NL" sz="1400" u="none" strike="noStrike">
                <a:solidFill>
                  <a:srgbClr val="48464F"/>
                </a:solidFill>
                <a:latin typeface="Calibri"/>
                <a:ea typeface="Calibri"/>
                <a:cs typeface="Calibri"/>
                <a:sym typeface="Calibri"/>
              </a:rPr>
              <a:t>Carter, N. P. (2018). Intersectionality of Race, Ethnicity, Class, and Gender in Teaching and Teacher Education. </a:t>
            </a:r>
            <a:r>
              <a:rPr b="0" i="1" lang="nl-NL" sz="1400" u="none" strike="noStrike">
                <a:solidFill>
                  <a:srgbClr val="48464F"/>
                </a:solidFill>
                <a:latin typeface="Calibri"/>
                <a:ea typeface="Calibri"/>
                <a:cs typeface="Calibri"/>
                <a:sym typeface="Calibri"/>
              </a:rPr>
              <a:t>Intersectionality of Race, Ethnicity, Class, and Gender in Teaching and Teacher Education</a:t>
            </a:r>
            <a:r>
              <a:rPr b="0" i="0" lang="nl-NL" sz="1400" u="none" strike="noStrike">
                <a:solidFill>
                  <a:srgbClr val="48464F"/>
                </a:solidFill>
                <a:latin typeface="Calibri"/>
                <a:ea typeface="Calibri"/>
                <a:cs typeface="Calibri"/>
                <a:sym typeface="Calibri"/>
              </a:rPr>
              <a:t>, 1–16. </a:t>
            </a:r>
            <a:r>
              <a:rPr b="0" i="0" lang="nl-NL" sz="1400" u="sng" strike="noStrike">
                <a:solidFill>
                  <a:srgbClr val="000000"/>
                </a:solidFill>
                <a:latin typeface="Calibri"/>
                <a:ea typeface="Calibri"/>
                <a:cs typeface="Calibri"/>
                <a:sym typeface="Calibri"/>
                <a:hlinkClick r:id="rId3">
                  <a:extLst>
                    <a:ext uri="{A12FA001-AC4F-418D-AE19-62706E023703}">
                      <ahyp:hlinkClr val="tx"/>
                    </a:ext>
                  </a:extLst>
                </a:hlinkClick>
              </a:rPr>
              <a:t>https://doi.org/10.1163/9789004365209</a:t>
            </a:r>
            <a:endParaRPr b="0" i="0" sz="1400" u="none" strike="noStrike">
              <a:solidFill>
                <a:srgbClr val="2C2F88"/>
              </a:solidFill>
              <a:latin typeface="Calibri"/>
              <a:ea typeface="Calibri"/>
              <a:cs typeface="Calibri"/>
              <a:sym typeface="Calibri"/>
            </a:endParaRPr>
          </a:p>
          <a:p>
            <a:pPr indent="-228600" lvl="0" marL="228600" rtl="0" algn="l">
              <a:lnSpc>
                <a:spcPct val="120000"/>
              </a:lnSpc>
              <a:spcBef>
                <a:spcPts val="0"/>
              </a:spcBef>
              <a:spcAft>
                <a:spcPts val="0"/>
              </a:spcAft>
              <a:buClr>
                <a:srgbClr val="48464F"/>
              </a:buClr>
              <a:buSzPts val="1400"/>
              <a:buFont typeface="Arial"/>
              <a:buChar char="•"/>
            </a:pPr>
            <a:r>
              <a:rPr b="0" i="0" lang="nl-NL" sz="1400" u="none" strike="noStrike">
                <a:solidFill>
                  <a:srgbClr val="48464F"/>
                </a:solidFill>
                <a:latin typeface="Calibri"/>
                <a:ea typeface="Calibri"/>
                <a:cs typeface="Calibri"/>
                <a:sym typeface="Calibri"/>
              </a:rPr>
              <a:t>Case, K. A. (2016). Engaged Learning for Social Justice. </a:t>
            </a:r>
            <a:r>
              <a:rPr b="0" i="1" lang="nl-NL" sz="1400" u="none" strike="noStrike">
                <a:solidFill>
                  <a:srgbClr val="48464F"/>
                </a:solidFill>
                <a:latin typeface="Calibri"/>
                <a:ea typeface="Calibri"/>
                <a:cs typeface="Calibri"/>
                <a:sym typeface="Calibri"/>
              </a:rPr>
              <a:t>Intersectional Pedagogy</a:t>
            </a:r>
            <a:r>
              <a:rPr b="0" i="0" lang="nl-NL" sz="1400" u="none" strike="noStrike">
                <a:solidFill>
                  <a:srgbClr val="48464F"/>
                </a:solidFill>
                <a:latin typeface="Calibri"/>
                <a:ea typeface="Calibri"/>
                <a:cs typeface="Calibri"/>
                <a:sym typeface="Calibri"/>
              </a:rPr>
              <a:t>, 1–24.</a:t>
            </a:r>
            <a:endParaRPr b="0" i="0" sz="1400" u="none" strike="noStrike">
              <a:solidFill>
                <a:srgbClr val="2C2F88"/>
              </a:solidFill>
              <a:latin typeface="Calibri"/>
              <a:ea typeface="Calibri"/>
              <a:cs typeface="Calibri"/>
              <a:sym typeface="Calibri"/>
            </a:endParaRPr>
          </a:p>
          <a:p>
            <a:pPr indent="-228600" lvl="0" marL="228600" rtl="0" algn="l">
              <a:lnSpc>
                <a:spcPct val="120000"/>
              </a:lnSpc>
              <a:spcBef>
                <a:spcPts val="0"/>
              </a:spcBef>
              <a:spcAft>
                <a:spcPts val="0"/>
              </a:spcAft>
              <a:buClr>
                <a:srgbClr val="48464F"/>
              </a:buClr>
              <a:buSzPts val="1400"/>
              <a:buFont typeface="Arial"/>
              <a:buChar char="•"/>
            </a:pPr>
            <a:r>
              <a:rPr b="0" i="0" lang="nl-NL" sz="1400" u="none" strike="noStrike">
                <a:solidFill>
                  <a:srgbClr val="48464F"/>
                </a:solidFill>
                <a:latin typeface="Calibri"/>
                <a:ea typeface="Calibri"/>
                <a:cs typeface="Calibri"/>
                <a:sym typeface="Calibri"/>
              </a:rPr>
              <a:t>Chapman, C., &amp; Ainscow, M. (2022). </a:t>
            </a:r>
            <a:r>
              <a:rPr b="0" i="1" lang="nl-NL" sz="1400" u="none" strike="noStrike">
                <a:solidFill>
                  <a:srgbClr val="48464F"/>
                </a:solidFill>
                <a:latin typeface="Calibri"/>
                <a:ea typeface="Calibri"/>
                <a:cs typeface="Calibri"/>
                <a:sym typeface="Calibri"/>
              </a:rPr>
              <a:t>Educational Equity Pathways to Success</a:t>
            </a:r>
            <a:r>
              <a:rPr b="0" i="0" lang="nl-NL" sz="1400" u="none" strike="noStrike">
                <a:solidFill>
                  <a:srgbClr val="48464F"/>
                </a:solidFill>
                <a:latin typeface="Calibri"/>
                <a:ea typeface="Calibri"/>
                <a:cs typeface="Calibri"/>
                <a:sym typeface="Calibri"/>
              </a:rPr>
              <a:t>. Routledge.</a:t>
            </a:r>
            <a:endParaRPr b="0" i="0" sz="1400" u="none" strike="noStrike">
              <a:solidFill>
                <a:srgbClr val="2C2F88"/>
              </a:solidFill>
              <a:latin typeface="Calibri"/>
              <a:ea typeface="Calibri"/>
              <a:cs typeface="Calibri"/>
              <a:sym typeface="Calibri"/>
            </a:endParaRPr>
          </a:p>
          <a:p>
            <a:pPr indent="-228600" lvl="0" marL="228600" rtl="0" algn="l">
              <a:lnSpc>
                <a:spcPct val="120000"/>
              </a:lnSpc>
              <a:spcBef>
                <a:spcPts val="0"/>
              </a:spcBef>
              <a:spcAft>
                <a:spcPts val="0"/>
              </a:spcAft>
              <a:buClr>
                <a:srgbClr val="48464F"/>
              </a:buClr>
              <a:buSzPts val="1400"/>
              <a:buFont typeface="Arial"/>
              <a:buChar char="•"/>
            </a:pPr>
            <a:r>
              <a:rPr b="0" i="0" lang="nl-NL" sz="1400" u="none" strike="noStrike">
                <a:solidFill>
                  <a:srgbClr val="48464F"/>
                </a:solidFill>
                <a:latin typeface="Calibri"/>
                <a:ea typeface="Calibri"/>
                <a:cs typeface="Calibri"/>
                <a:sym typeface="Calibri"/>
              </a:rPr>
              <a:t>Cho, S., Crenshaw, K., &amp; Leslie, M. (2013). Toward a </a:t>
            </a:r>
            <a:r>
              <a:rPr b="0" i="0" lang="nl-NL" sz="1400" u="none" strike="noStrike">
                <a:solidFill>
                  <a:srgbClr val="48464F"/>
                </a:solidFill>
              </a:rPr>
              <a:t>Field</a:t>
            </a:r>
            <a:r>
              <a:rPr b="0" i="0" lang="nl-NL" sz="1400" u="none" strike="noStrike">
                <a:solidFill>
                  <a:srgbClr val="48464F"/>
                </a:solidFill>
                <a:latin typeface="Calibri"/>
                <a:ea typeface="Calibri"/>
                <a:cs typeface="Calibri"/>
                <a:sym typeface="Calibri"/>
              </a:rPr>
              <a:t> of Intersectionality Studies: Theory, Applications, and Praxis. </a:t>
            </a:r>
            <a:r>
              <a:rPr b="0" i="1" lang="nl-NL" sz="1400" u="none" strike="noStrike">
                <a:solidFill>
                  <a:srgbClr val="48464F"/>
                </a:solidFill>
                <a:latin typeface="Calibri"/>
                <a:ea typeface="Calibri"/>
                <a:cs typeface="Calibri"/>
                <a:sym typeface="Calibri"/>
              </a:rPr>
              <a:t>Intersectionality: Theorizing Power, Empowering Theory</a:t>
            </a:r>
            <a:r>
              <a:rPr b="0" i="0" lang="nl-NL" sz="1400" u="none" strike="noStrike">
                <a:solidFill>
                  <a:srgbClr val="48464F"/>
                </a:solidFill>
                <a:latin typeface="Calibri"/>
                <a:ea typeface="Calibri"/>
                <a:cs typeface="Calibri"/>
                <a:sym typeface="Calibri"/>
              </a:rPr>
              <a:t>, </a:t>
            </a:r>
            <a:r>
              <a:rPr b="0" i="1" lang="nl-NL" sz="1400" u="none" strike="noStrike">
                <a:solidFill>
                  <a:srgbClr val="48464F"/>
                </a:solidFill>
                <a:latin typeface="Calibri"/>
                <a:ea typeface="Calibri"/>
                <a:cs typeface="Calibri"/>
                <a:sym typeface="Calibri"/>
              </a:rPr>
              <a:t>15</a:t>
            </a:r>
            <a:r>
              <a:rPr b="0" i="0" lang="nl-NL" sz="1400" u="none" strike="noStrike">
                <a:solidFill>
                  <a:srgbClr val="48464F"/>
                </a:solidFill>
                <a:latin typeface="Calibri"/>
                <a:ea typeface="Calibri"/>
                <a:cs typeface="Calibri"/>
                <a:sym typeface="Calibri"/>
              </a:rPr>
              <a:t>(2), 1–23.</a:t>
            </a:r>
            <a:endParaRPr b="0" i="0" sz="1400" u="none" strike="noStrike">
              <a:solidFill>
                <a:srgbClr val="2C2F88"/>
              </a:solidFill>
              <a:latin typeface="Calibri"/>
              <a:ea typeface="Calibri"/>
              <a:cs typeface="Calibri"/>
              <a:sym typeface="Calibri"/>
            </a:endParaRPr>
          </a:p>
          <a:p>
            <a:pPr indent="-228600" lvl="0" marL="228600" rtl="0" algn="l">
              <a:lnSpc>
                <a:spcPct val="120000"/>
              </a:lnSpc>
              <a:spcBef>
                <a:spcPts val="0"/>
              </a:spcBef>
              <a:spcAft>
                <a:spcPts val="0"/>
              </a:spcAft>
              <a:buClr>
                <a:srgbClr val="48464F"/>
              </a:buClr>
              <a:buSzPts val="1400"/>
              <a:buFont typeface="Arial"/>
              <a:buChar char="•"/>
            </a:pPr>
            <a:r>
              <a:rPr b="0" i="0" lang="nl-NL" sz="1400" u="none" strike="noStrike">
                <a:solidFill>
                  <a:srgbClr val="48464F"/>
                </a:solidFill>
                <a:latin typeface="Calibri"/>
                <a:ea typeface="Calibri"/>
                <a:cs typeface="Calibri"/>
                <a:sym typeface="Calibri"/>
              </a:rPr>
              <a:t>Crenshaw, K. (2011). Demarginalizing the intersection of race and sex: A black feminist critique of Anti-discrimination doctrine, feminist theory and anti-racist politics. In </a:t>
            </a:r>
            <a:r>
              <a:rPr b="0" i="1" lang="nl-NL" sz="1400" u="none" strike="noStrike">
                <a:solidFill>
                  <a:srgbClr val="48464F"/>
                </a:solidFill>
                <a:latin typeface="Calibri"/>
                <a:ea typeface="Calibri"/>
                <a:cs typeface="Calibri"/>
                <a:sym typeface="Calibri"/>
              </a:rPr>
              <a:t>Framing intersectionality</a:t>
            </a:r>
            <a:r>
              <a:rPr b="0" i="0" lang="nl-NL" sz="1400" u="none" strike="noStrike">
                <a:solidFill>
                  <a:srgbClr val="48464F"/>
                </a:solidFill>
                <a:latin typeface="Calibri"/>
                <a:ea typeface="Calibri"/>
                <a:cs typeface="Calibri"/>
                <a:sym typeface="Calibri"/>
              </a:rPr>
              <a:t> (pp. 25–42).</a:t>
            </a:r>
            <a:endParaRPr b="0" i="0" sz="1400" u="none" strike="noStrike">
              <a:solidFill>
                <a:srgbClr val="2C2F88"/>
              </a:solidFill>
              <a:latin typeface="Calibri"/>
              <a:ea typeface="Calibri"/>
              <a:cs typeface="Calibri"/>
              <a:sym typeface="Calibri"/>
            </a:endParaRPr>
          </a:p>
          <a:p>
            <a:pPr indent="-228600" lvl="0" marL="228600" rtl="0" algn="l">
              <a:lnSpc>
                <a:spcPct val="120000"/>
              </a:lnSpc>
              <a:spcBef>
                <a:spcPts val="0"/>
              </a:spcBef>
              <a:spcAft>
                <a:spcPts val="0"/>
              </a:spcAft>
              <a:buClr>
                <a:srgbClr val="48464F"/>
              </a:buClr>
              <a:buSzPts val="1400"/>
              <a:buFont typeface="Arial"/>
              <a:buChar char="•"/>
            </a:pPr>
            <a:r>
              <a:rPr b="0" i="0" lang="nl-NL" sz="1400" u="none" strike="noStrike">
                <a:solidFill>
                  <a:srgbClr val="48464F"/>
                </a:solidFill>
                <a:latin typeface="Calibri"/>
                <a:ea typeface="Calibri"/>
                <a:cs typeface="Calibri"/>
                <a:sym typeface="Calibri"/>
              </a:rPr>
              <a:t>Dill, B. T., &amp; Zambrana, R. E. (2020). Critical Thinking About Inequality. </a:t>
            </a:r>
            <a:r>
              <a:rPr b="0" i="1" lang="nl-NL" sz="1400" u="none" strike="noStrike">
                <a:solidFill>
                  <a:srgbClr val="48464F"/>
                </a:solidFill>
                <a:latin typeface="Calibri"/>
                <a:ea typeface="Calibri"/>
                <a:cs typeface="Calibri"/>
                <a:sym typeface="Calibri"/>
              </a:rPr>
              <a:t>Feminist Theory Reader</a:t>
            </a:r>
            <a:r>
              <a:rPr b="0" i="0" lang="nl-NL" sz="1400" u="none" strike="noStrike">
                <a:solidFill>
                  <a:srgbClr val="48464F"/>
                </a:solidFill>
                <a:latin typeface="Calibri"/>
                <a:ea typeface="Calibri"/>
                <a:cs typeface="Calibri"/>
                <a:sym typeface="Calibri"/>
              </a:rPr>
              <a:t>, 108–116. </a:t>
            </a:r>
            <a:r>
              <a:rPr b="0" i="0" lang="nl-NL" sz="1400" u="sng" strike="noStrike">
                <a:solidFill>
                  <a:srgbClr val="000000"/>
                </a:solidFill>
                <a:latin typeface="Calibri"/>
                <a:ea typeface="Calibri"/>
                <a:cs typeface="Calibri"/>
                <a:sym typeface="Calibri"/>
                <a:hlinkClick r:id="rId4">
                  <a:extLst>
                    <a:ext uri="{A12FA001-AC4F-418D-AE19-62706E023703}">
                      <ahyp:hlinkClr val="tx"/>
                    </a:ext>
                  </a:extLst>
                </a:hlinkClick>
              </a:rPr>
              <a:t>https://doi.org/10.4324/9781003001201-14</a:t>
            </a:r>
            <a:endParaRPr b="0" i="0" sz="1400" u="none" strike="noStrike">
              <a:solidFill>
                <a:srgbClr val="2C2F88"/>
              </a:solidFill>
              <a:latin typeface="Calibri"/>
              <a:ea typeface="Calibri"/>
              <a:cs typeface="Calibri"/>
              <a:sym typeface="Calibri"/>
            </a:endParaRPr>
          </a:p>
          <a:p>
            <a:pPr indent="-228600" lvl="0" marL="228600" rtl="0" algn="l">
              <a:lnSpc>
                <a:spcPct val="120000"/>
              </a:lnSpc>
              <a:spcBef>
                <a:spcPts val="0"/>
              </a:spcBef>
              <a:spcAft>
                <a:spcPts val="0"/>
              </a:spcAft>
              <a:buClr>
                <a:srgbClr val="48464F"/>
              </a:buClr>
              <a:buSzPts val="1400"/>
              <a:buFont typeface="Arial"/>
              <a:buChar char="•"/>
            </a:pPr>
            <a:r>
              <a:rPr b="0" i="0" lang="nl-NL" sz="1400" u="none" strike="noStrike">
                <a:solidFill>
                  <a:srgbClr val="48464F"/>
                </a:solidFill>
                <a:latin typeface="Calibri"/>
                <a:ea typeface="Calibri"/>
                <a:cs typeface="Calibri"/>
                <a:sym typeface="Calibri"/>
              </a:rPr>
              <a:t>Jones, S., &amp; Wijeyesinghe, C. (2011). The Promises and Challenges of Teaching from an Intersectional Perspective: Core Components and Applied Strategies. </a:t>
            </a:r>
            <a:r>
              <a:rPr b="0" i="1" lang="nl-NL" sz="1400" u="none" strike="noStrike">
                <a:solidFill>
                  <a:srgbClr val="48464F"/>
                </a:solidFill>
                <a:latin typeface="Calibri"/>
                <a:ea typeface="Calibri"/>
                <a:cs typeface="Calibri"/>
                <a:sym typeface="Calibri"/>
              </a:rPr>
              <a:t>New Directions for Teaching and Learning</a:t>
            </a:r>
            <a:r>
              <a:rPr b="0" i="0" lang="nl-NL" sz="1400" u="none" strike="noStrike">
                <a:solidFill>
                  <a:srgbClr val="48464F"/>
                </a:solidFill>
                <a:latin typeface="Calibri"/>
                <a:ea typeface="Calibri"/>
                <a:cs typeface="Calibri"/>
                <a:sym typeface="Calibri"/>
              </a:rPr>
              <a:t>, </a:t>
            </a:r>
            <a:r>
              <a:rPr b="0" i="1" lang="nl-NL" sz="1400" u="none" strike="noStrike">
                <a:solidFill>
                  <a:srgbClr val="48464F"/>
                </a:solidFill>
                <a:latin typeface="Calibri"/>
                <a:ea typeface="Calibri"/>
                <a:cs typeface="Calibri"/>
                <a:sym typeface="Calibri"/>
              </a:rPr>
              <a:t>119</a:t>
            </a:r>
            <a:r>
              <a:rPr b="0" i="0" lang="nl-NL" sz="1400" u="none" strike="noStrike">
                <a:solidFill>
                  <a:srgbClr val="48464F"/>
                </a:solidFill>
                <a:latin typeface="Calibri"/>
                <a:ea typeface="Calibri"/>
                <a:cs typeface="Calibri"/>
                <a:sym typeface="Calibri"/>
              </a:rPr>
              <a:t>, 11–20. https://doi.org/10.1002/tl</a:t>
            </a:r>
            <a:endParaRPr b="0" i="0" sz="1400" u="none" strike="noStrike">
              <a:solidFill>
                <a:srgbClr val="2C2F88"/>
              </a:solidFill>
              <a:latin typeface="Calibri"/>
              <a:ea typeface="Calibri"/>
              <a:cs typeface="Calibri"/>
              <a:sym typeface="Calibri"/>
            </a:endParaRPr>
          </a:p>
          <a:p>
            <a:pPr indent="-228600" lvl="0" marL="228600" rtl="0" algn="l">
              <a:lnSpc>
                <a:spcPct val="120000"/>
              </a:lnSpc>
              <a:spcBef>
                <a:spcPts val="0"/>
              </a:spcBef>
              <a:spcAft>
                <a:spcPts val="0"/>
              </a:spcAft>
              <a:buClr>
                <a:srgbClr val="48464F"/>
              </a:buClr>
              <a:buSzPts val="1400"/>
              <a:buFont typeface="Arial"/>
              <a:buChar char="•"/>
            </a:pPr>
            <a:r>
              <a:rPr b="0" i="0" lang="nl-NL" sz="1400" u="none" strike="noStrike">
                <a:solidFill>
                  <a:srgbClr val="48464F"/>
                </a:solidFill>
                <a:latin typeface="Calibri"/>
                <a:ea typeface="Calibri"/>
                <a:cs typeface="Calibri"/>
                <a:sym typeface="Calibri"/>
              </a:rPr>
              <a:t>Rodó</a:t>
            </a:r>
            <a:r>
              <a:rPr lang="nl-NL" sz="1400">
                <a:solidFill>
                  <a:srgbClr val="48464F"/>
                </a:solidFill>
              </a:rPr>
              <a:t> de </a:t>
            </a:r>
            <a:r>
              <a:rPr b="0" i="0" lang="nl-NL" sz="1400" u="none" strike="noStrike">
                <a:solidFill>
                  <a:srgbClr val="48464F"/>
                </a:solidFill>
                <a:latin typeface="Calibri"/>
                <a:ea typeface="Calibri"/>
                <a:cs typeface="Calibri"/>
                <a:sym typeface="Calibri"/>
              </a:rPr>
              <a:t>Zárate, M., &amp; Jorba, M. (2022). Metaphors of intersectionality: Reframing the debate with a new proposal. </a:t>
            </a:r>
            <a:r>
              <a:rPr b="0" i="1" lang="nl-NL" sz="1400" u="none" strike="noStrike">
                <a:solidFill>
                  <a:srgbClr val="48464F"/>
                </a:solidFill>
                <a:latin typeface="Calibri"/>
                <a:ea typeface="Calibri"/>
                <a:cs typeface="Calibri"/>
                <a:sym typeface="Calibri"/>
              </a:rPr>
              <a:t>European Journal of Women’s Studies</a:t>
            </a:r>
            <a:r>
              <a:rPr b="0" i="0" lang="nl-NL" sz="1400" u="none" strike="noStrike">
                <a:solidFill>
                  <a:srgbClr val="48464F"/>
                </a:solidFill>
                <a:latin typeface="Calibri"/>
                <a:ea typeface="Calibri"/>
                <a:cs typeface="Calibri"/>
                <a:sym typeface="Calibri"/>
              </a:rPr>
              <a:t>, </a:t>
            </a:r>
            <a:r>
              <a:rPr b="0" i="1" lang="nl-NL" sz="1400" u="none" strike="noStrike">
                <a:solidFill>
                  <a:srgbClr val="48464F"/>
                </a:solidFill>
                <a:latin typeface="Calibri"/>
                <a:ea typeface="Calibri"/>
                <a:cs typeface="Calibri"/>
                <a:sym typeface="Calibri"/>
              </a:rPr>
              <a:t>29</a:t>
            </a:r>
            <a:r>
              <a:rPr b="0" i="0" lang="nl-NL" sz="1400" u="none" strike="noStrike">
                <a:solidFill>
                  <a:srgbClr val="48464F"/>
                </a:solidFill>
                <a:latin typeface="Calibri"/>
                <a:ea typeface="Calibri"/>
                <a:cs typeface="Calibri"/>
                <a:sym typeface="Calibri"/>
              </a:rPr>
              <a:t>(1), 23–38. </a:t>
            </a:r>
            <a:r>
              <a:rPr b="0" i="0" lang="nl-NL" sz="1400" u="sng" strike="noStrike">
                <a:solidFill>
                  <a:srgbClr val="000000"/>
                </a:solidFill>
                <a:latin typeface="Calibri"/>
                <a:ea typeface="Calibri"/>
                <a:cs typeface="Calibri"/>
                <a:sym typeface="Calibri"/>
                <a:hlinkClick r:id="rId5">
                  <a:extLst>
                    <a:ext uri="{A12FA001-AC4F-418D-AE19-62706E023703}">
                      <ahyp:hlinkClr val="tx"/>
                    </a:ext>
                  </a:extLst>
                </a:hlinkClick>
              </a:rPr>
              <a:t>https://doi.org/10.1177/1350506820930734</a:t>
            </a:r>
            <a:endParaRPr b="0" i="0" sz="1400" u="none" strike="noStrike">
              <a:solidFill>
                <a:srgbClr val="2C2F88"/>
              </a:solidFill>
              <a:latin typeface="Calibri"/>
              <a:ea typeface="Calibri"/>
              <a:cs typeface="Calibri"/>
              <a:sym typeface="Calibri"/>
            </a:endParaRPr>
          </a:p>
          <a:p>
            <a:pPr indent="-228600" lvl="0" marL="228600" rtl="0" algn="l">
              <a:lnSpc>
                <a:spcPct val="120000"/>
              </a:lnSpc>
              <a:spcBef>
                <a:spcPts val="0"/>
              </a:spcBef>
              <a:spcAft>
                <a:spcPts val="0"/>
              </a:spcAft>
              <a:buClr>
                <a:srgbClr val="48464F"/>
              </a:buClr>
              <a:buSzPts val="1400"/>
              <a:buFont typeface="Arial"/>
              <a:buChar char="•"/>
            </a:pPr>
            <a:r>
              <a:rPr b="0" i="0" lang="nl-NL" sz="1400" u="none" strike="noStrike">
                <a:solidFill>
                  <a:srgbClr val="48464F"/>
                </a:solidFill>
                <a:latin typeface="Calibri"/>
                <a:ea typeface="Calibri"/>
                <a:cs typeface="Calibri"/>
                <a:sym typeface="Calibri"/>
              </a:rPr>
              <a:t>Roxas, K., &amp; Roy, L. (2012). “That’s How We Roll”: A Case Study of a Recently Arrived Refugee Student in an Urban High School. </a:t>
            </a:r>
            <a:r>
              <a:rPr b="0" i="1" lang="nl-NL" sz="1400" u="none" strike="noStrike">
                <a:solidFill>
                  <a:srgbClr val="48464F"/>
                </a:solidFill>
                <a:latin typeface="Calibri"/>
                <a:ea typeface="Calibri"/>
                <a:cs typeface="Calibri"/>
                <a:sym typeface="Calibri"/>
              </a:rPr>
              <a:t>Urban Review</a:t>
            </a:r>
            <a:r>
              <a:rPr b="0" i="0" lang="nl-NL" sz="1400" u="none" strike="noStrike">
                <a:solidFill>
                  <a:srgbClr val="48464F"/>
                </a:solidFill>
                <a:latin typeface="Calibri"/>
                <a:ea typeface="Calibri"/>
                <a:cs typeface="Calibri"/>
                <a:sym typeface="Calibri"/>
              </a:rPr>
              <a:t>, </a:t>
            </a:r>
            <a:r>
              <a:rPr b="0" i="1" lang="nl-NL" sz="1400" u="none" strike="noStrike">
                <a:solidFill>
                  <a:srgbClr val="48464F"/>
                </a:solidFill>
                <a:latin typeface="Calibri"/>
                <a:ea typeface="Calibri"/>
                <a:cs typeface="Calibri"/>
                <a:sym typeface="Calibri"/>
              </a:rPr>
              <a:t>44</a:t>
            </a:r>
            <a:r>
              <a:rPr b="0" i="0" lang="nl-NL" sz="1400" u="none" strike="noStrike">
                <a:solidFill>
                  <a:srgbClr val="48464F"/>
                </a:solidFill>
                <a:latin typeface="Calibri"/>
                <a:ea typeface="Calibri"/>
                <a:cs typeface="Calibri"/>
                <a:sym typeface="Calibri"/>
              </a:rPr>
              <a:t>(4), 468–486. https://doi.org/10.1007/s11256-012-0203-8</a:t>
            </a:r>
            <a:endParaRPr b="0" i="0" sz="1400" u="none" strike="noStrike">
              <a:solidFill>
                <a:srgbClr val="2C2F88"/>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300"/>
              <a:buNone/>
            </a:pPr>
            <a:r>
              <a:t/>
            </a:r>
            <a:endParaRPr sz="1300"/>
          </a:p>
        </p:txBody>
      </p:sp>
      <p:sp>
        <p:nvSpPr>
          <p:cNvPr id="412" name="Google Shape;412;p31"/>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3" name="Google Shape;413;p31"/>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414" name="Google Shape;414;p31"/>
          <p:cNvPicPr preferRelativeResize="0"/>
          <p:nvPr/>
        </p:nvPicPr>
        <p:blipFill rotWithShape="1">
          <a:blip r:embed="rId6">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7"/>
          <p:cNvSpPr txBox="1"/>
          <p:nvPr>
            <p:ph idx="1" type="body"/>
          </p:nvPr>
        </p:nvSpPr>
        <p:spPr>
          <a:xfrm>
            <a:off x="838200" y="571500"/>
            <a:ext cx="10515600" cy="5605463"/>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100000"/>
              </a:lnSpc>
              <a:spcBef>
                <a:spcPts val="0"/>
              </a:spcBef>
              <a:spcAft>
                <a:spcPts val="0"/>
              </a:spcAft>
              <a:buClr>
                <a:srgbClr val="000000"/>
              </a:buClr>
              <a:buSzPts val="1600"/>
              <a:buFont typeface="Arial"/>
              <a:buNone/>
            </a:pPr>
            <a:r>
              <a:rPr b="0" i="0" lang="nl-NL" sz="1800" u="none" cap="none" strike="noStrike">
                <a:solidFill>
                  <a:srgbClr val="000000"/>
                </a:solidFill>
                <a:latin typeface="Calibri"/>
                <a:ea typeface="Calibri"/>
                <a:cs typeface="Calibri"/>
                <a:sym typeface="Calibri"/>
              </a:rPr>
              <a:t>NOT</a:t>
            </a:r>
            <a:r>
              <a:rPr lang="nl-NL" sz="1800">
                <a:solidFill>
                  <a:srgbClr val="000000"/>
                </a:solidFill>
              </a:rPr>
              <a:t>ES</a:t>
            </a:r>
            <a:endParaRPr/>
          </a:p>
          <a:p>
            <a:pPr indent="0" lvl="0" marL="0" marR="0" rtl="0" algn="l">
              <a:lnSpc>
                <a:spcPct val="100000"/>
              </a:lnSpc>
              <a:spcBef>
                <a:spcPts val="500"/>
              </a:spcBef>
              <a:spcAft>
                <a:spcPts val="0"/>
              </a:spcAft>
              <a:buClr>
                <a:srgbClr val="000000"/>
              </a:buClr>
              <a:buSzPts val="1600"/>
              <a:buFont typeface="Arial"/>
              <a:buNone/>
            </a:pPr>
            <a:r>
              <a:t/>
            </a:r>
            <a:endParaRPr b="0" i="0" sz="700" u="none" cap="none" strike="noStrike">
              <a:solidFill>
                <a:srgbClr val="000000"/>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600"/>
              <a:buFont typeface="Arial"/>
              <a:buNone/>
            </a:pPr>
            <a:r>
              <a:rPr b="1" lang="nl-NL" sz="1400">
                <a:solidFill>
                  <a:srgbClr val="000000"/>
                </a:solidFill>
                <a:highlight>
                  <a:srgbClr val="FFFFFF"/>
                </a:highlight>
              </a:rPr>
              <a:t>Inequality of opportunities</a:t>
            </a:r>
            <a:endParaRPr/>
          </a:p>
          <a:p>
            <a:pPr indent="0" lvl="0" marL="0" marR="0" rtl="0" algn="l">
              <a:lnSpc>
                <a:spcPct val="100000"/>
              </a:lnSpc>
              <a:spcBef>
                <a:spcPts val="40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The social-emotional development and mental resilience of children is a precondition for greater equality of opportunity, including with regard to good education and social opportunities in general. Investing in well-being at school is an essential part of being able to maintain control over one's own life. It is important that children and young people learn how to survive in today's society and in contact with others. Examples of unfavorable living conditions/unfavorable factors: low socio-economic position of view. Other traumatic childhood experiences such as abuse and neglect.</a:t>
            </a:r>
            <a:endParaRPr/>
          </a:p>
          <a:p>
            <a:pPr indent="0" lvl="0" marL="0" marR="0" rtl="0" algn="l">
              <a:lnSpc>
                <a:spcPct val="100000"/>
              </a:lnSpc>
              <a:spcBef>
                <a:spcPts val="0"/>
              </a:spcBef>
              <a:spcAft>
                <a:spcPts val="0"/>
              </a:spcAft>
              <a:buClr>
                <a:srgbClr val="000000"/>
              </a:buClr>
              <a:buSzPts val="1200"/>
              <a:buFont typeface="Calibri"/>
              <a:buNone/>
            </a:pPr>
            <a:r>
              <a:t/>
            </a:r>
            <a:endParaRPr sz="1200">
              <a:solidFill>
                <a:srgbClr val="000000"/>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200"/>
              <a:buFont typeface="Calibri"/>
              <a:buNone/>
            </a:pPr>
            <a:r>
              <a:rPr lang="nl-NL" sz="1200">
                <a:latin typeface="Calibri"/>
                <a:ea typeface="Calibri"/>
                <a:cs typeface="Calibri"/>
                <a:sym typeface="Calibri"/>
              </a:rPr>
              <a:t>Granny Smith, Red Delicious, Pink Lady, Honeycrisp, Fuji, Gala, or Golden Delicious. Each apple has a certain colour, taste, texture, etc. All these and other properties are criteria according to which it is possible to broadly classify kinds of apples in everyday practice and knowledge. Every specific apple property (red, big, sweet) is analogous to social positions in intersectionality (man, white, gay) </a:t>
            </a:r>
            <a:endParaRPr sz="800"/>
          </a:p>
          <a:p>
            <a:pPr indent="0" lvl="0" marL="0" rtl="0" algn="l">
              <a:lnSpc>
                <a:spcPct val="80000"/>
              </a:lnSpc>
              <a:spcBef>
                <a:spcPts val="0"/>
              </a:spcBef>
              <a:spcAft>
                <a:spcPts val="0"/>
              </a:spcAft>
              <a:buClr>
                <a:schemeClr val="dk1"/>
              </a:buClr>
              <a:buSzPts val="1200"/>
              <a:buFont typeface="Calibri"/>
              <a:buNone/>
            </a:pPr>
            <a:r>
              <a:rPr lang="nl-NL" sz="1200">
                <a:latin typeface="Calibri"/>
                <a:ea typeface="Calibri"/>
                <a:cs typeface="Calibri"/>
                <a:sym typeface="Calibri"/>
              </a:rPr>
              <a:t>Positions are not mutually constituted; instead, they constitute the apple (or an individual).</a:t>
            </a:r>
            <a:endParaRPr sz="800"/>
          </a:p>
          <a:p>
            <a:pPr indent="0" lvl="0" marL="0" rtl="0" algn="l">
              <a:lnSpc>
                <a:spcPct val="80000"/>
              </a:lnSpc>
              <a:spcBef>
                <a:spcPts val="0"/>
              </a:spcBef>
              <a:spcAft>
                <a:spcPts val="0"/>
              </a:spcAft>
              <a:buClr>
                <a:schemeClr val="dk1"/>
              </a:buClr>
              <a:buSzPts val="1200"/>
              <a:buFont typeface="Calibri"/>
              <a:buNone/>
            </a:pPr>
            <a:r>
              <a:rPr lang="nl-NL" sz="1200">
                <a:latin typeface="Calibri"/>
                <a:ea typeface="Calibri"/>
                <a:cs typeface="Calibri"/>
                <a:sym typeface="Calibri"/>
              </a:rPr>
              <a:t>My age is the same if I am a woman or a man, just as my ethnicity does not change depending on my sexual orientation. What might change are the effects of those positions. So, the social consideration of my age may vary depending on my gender.</a:t>
            </a:r>
            <a:endParaRPr/>
          </a:p>
          <a:p>
            <a:pPr indent="0" lvl="0" marL="0" rtl="0" algn="l">
              <a:lnSpc>
                <a:spcPct val="8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l">
              <a:lnSpc>
                <a:spcPct val="80000"/>
              </a:lnSpc>
              <a:spcBef>
                <a:spcPts val="0"/>
              </a:spcBef>
              <a:spcAft>
                <a:spcPts val="0"/>
              </a:spcAft>
              <a:buClr>
                <a:schemeClr val="dk1"/>
              </a:buClr>
              <a:buSzPts val="1200"/>
              <a:buNone/>
            </a:pPr>
            <a:r>
              <a:rPr b="1" i="0" lang="nl-NL" sz="1400" u="none" cap="none" strike="noStrike">
                <a:solidFill>
                  <a:srgbClr val="000000"/>
                </a:solidFill>
                <a:highlight>
                  <a:srgbClr val="FFFFFF"/>
                </a:highlight>
                <a:latin typeface="Calibri"/>
                <a:ea typeface="Calibri"/>
                <a:cs typeface="Calibri"/>
                <a:sym typeface="Calibri"/>
              </a:rPr>
              <a:t>Interseccionality</a:t>
            </a:r>
            <a:endParaRPr sz="800"/>
          </a:p>
          <a:p>
            <a:pPr indent="0" lvl="0" marL="0" rtl="0" algn="l">
              <a:lnSpc>
                <a:spcPct val="8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l">
              <a:lnSpc>
                <a:spcPct val="80000"/>
              </a:lnSpc>
              <a:spcBef>
                <a:spcPts val="0"/>
              </a:spcBef>
              <a:spcAft>
                <a:spcPts val="0"/>
              </a:spcAft>
              <a:buClr>
                <a:schemeClr val="dk1"/>
              </a:buClr>
              <a:buSzPts val="1200"/>
              <a:buFont typeface="Calibri"/>
              <a:buNone/>
            </a:pPr>
            <a:r>
              <a:rPr lang="nl-NL" sz="1200">
                <a:latin typeface="Calibri"/>
                <a:ea typeface="Calibri"/>
                <a:cs typeface="Calibri"/>
                <a:sym typeface="Calibri"/>
              </a:rPr>
              <a:t>Each person is a whole in which different properties can be distinguished, named and studied.</a:t>
            </a:r>
            <a:endParaRPr sz="800"/>
          </a:p>
          <a:p>
            <a:pPr indent="0" lvl="0" marL="0" rtl="0" algn="l">
              <a:lnSpc>
                <a:spcPct val="80000"/>
              </a:lnSpc>
              <a:spcBef>
                <a:spcPts val="0"/>
              </a:spcBef>
              <a:spcAft>
                <a:spcPts val="0"/>
              </a:spcAft>
              <a:buClr>
                <a:schemeClr val="dk1"/>
              </a:buClr>
              <a:buSzPts val="1200"/>
              <a:buFont typeface="Calibri"/>
              <a:buNone/>
            </a:pPr>
            <a:r>
              <a:rPr lang="nl-NL" sz="1200">
                <a:latin typeface="Calibri"/>
                <a:ea typeface="Calibri"/>
                <a:cs typeface="Calibri"/>
                <a:sym typeface="Calibri"/>
              </a:rPr>
              <a:t>Continuing with the basket of apples metaphor, we could focus on the different values that are given to the different apples in the basket. Those values are socially constructed and culturally and historically defined. Apples’ colours or sizes have different meanings in different contexts, so their properties do not determine their value in a fixed way but rather change depending on the social context. Sweetness, for instance, is defined in relation to other fruits in a specific region, and some types of apples are more valued than others in different countries.</a:t>
            </a:r>
            <a:endParaRPr/>
          </a:p>
          <a:p>
            <a:pPr indent="0" lvl="0" marL="0" rtl="0" algn="l">
              <a:lnSpc>
                <a:spcPct val="80000"/>
              </a:lnSpc>
              <a:spcBef>
                <a:spcPts val="0"/>
              </a:spcBef>
              <a:spcAft>
                <a:spcPts val="0"/>
              </a:spcAft>
              <a:buClr>
                <a:schemeClr val="dk1"/>
              </a:buClr>
              <a:buSzPts val="1200"/>
              <a:buFont typeface="Calibri"/>
              <a:buNone/>
            </a:pPr>
            <a:r>
              <a:t/>
            </a:r>
            <a:endParaRPr b="1" sz="1400">
              <a:solidFill>
                <a:srgbClr val="000000"/>
              </a:solidFill>
              <a:highlight>
                <a:srgbClr val="FFFFFF"/>
              </a:highlight>
              <a:latin typeface="Calibri"/>
              <a:ea typeface="Calibri"/>
              <a:cs typeface="Calibri"/>
              <a:sym typeface="Calibri"/>
            </a:endParaRPr>
          </a:p>
          <a:p>
            <a:pPr indent="0" lvl="0" marL="0" rtl="0" algn="l">
              <a:lnSpc>
                <a:spcPct val="80000"/>
              </a:lnSpc>
              <a:spcBef>
                <a:spcPts val="0"/>
              </a:spcBef>
              <a:spcAft>
                <a:spcPts val="0"/>
              </a:spcAft>
              <a:buClr>
                <a:schemeClr val="dk1"/>
              </a:buClr>
              <a:buSzPts val="1200"/>
              <a:buNone/>
            </a:pPr>
            <a:r>
              <a:rPr b="1" lang="nl-NL" sz="1400">
                <a:solidFill>
                  <a:srgbClr val="000000"/>
                </a:solidFill>
                <a:highlight>
                  <a:srgbClr val="FFFFFF"/>
                </a:highlight>
                <a:latin typeface="Calibri"/>
                <a:ea typeface="Calibri"/>
                <a:cs typeface="Calibri"/>
                <a:sym typeface="Calibri"/>
              </a:rPr>
              <a:t>Why do we talk about this?</a:t>
            </a:r>
            <a:endParaRPr/>
          </a:p>
          <a:p>
            <a:pPr indent="0" lvl="0" marL="0" rtl="0" algn="l">
              <a:lnSpc>
                <a:spcPct val="80000"/>
              </a:lnSpc>
              <a:spcBef>
                <a:spcPts val="0"/>
              </a:spcBef>
              <a:spcAft>
                <a:spcPts val="0"/>
              </a:spcAft>
              <a:buClr>
                <a:schemeClr val="dk1"/>
              </a:buClr>
              <a:buSzPts val="1200"/>
              <a:buNone/>
            </a:pPr>
            <a:r>
              <a:t/>
            </a:r>
            <a:endParaRPr b="1" sz="1400">
              <a:solidFill>
                <a:srgbClr val="000000"/>
              </a:solidFill>
              <a:highlight>
                <a:srgbClr val="FFFFFF"/>
              </a:highlight>
              <a:latin typeface="Calibri"/>
              <a:ea typeface="Calibri"/>
              <a:cs typeface="Calibri"/>
              <a:sym typeface="Calibri"/>
            </a:endParaRPr>
          </a:p>
          <a:p>
            <a:pPr indent="0" lvl="0" marL="0" rtl="0" algn="l">
              <a:lnSpc>
                <a:spcPct val="90000"/>
              </a:lnSpc>
              <a:spcBef>
                <a:spcPts val="0"/>
              </a:spcBef>
              <a:spcAft>
                <a:spcPts val="0"/>
              </a:spcAft>
              <a:buClr>
                <a:schemeClr val="dk1"/>
              </a:buClr>
              <a:buSzPts val="1200"/>
              <a:buNone/>
            </a:pPr>
            <a:r>
              <a:rPr lang="nl-NL" sz="1200">
                <a:latin typeface="Calibri"/>
                <a:ea typeface="Calibri"/>
                <a:cs typeface="Calibri"/>
                <a:sym typeface="Calibri"/>
              </a:rPr>
              <a:t>One problem is  that disruptive or inappropriate behaviour is socially constructed, determined  or interpreted by the observer, according to a particular lens. </a:t>
            </a:r>
            <a:endParaRPr/>
          </a:p>
          <a:p>
            <a:pPr indent="0" lvl="0" marL="0" rtl="0" algn="l">
              <a:lnSpc>
                <a:spcPct val="90000"/>
              </a:lnSpc>
              <a:spcBef>
                <a:spcPts val="0"/>
              </a:spcBef>
              <a:spcAft>
                <a:spcPts val="0"/>
              </a:spcAft>
              <a:buClr>
                <a:schemeClr val="dk1"/>
              </a:buClr>
              <a:buSzPts val="1200"/>
              <a:buNone/>
            </a:pPr>
            <a:r>
              <a:rPr lang="nl-NL" sz="1200">
                <a:latin typeface="Calibri"/>
                <a:ea typeface="Calibri"/>
                <a:cs typeface="Calibri"/>
                <a:sym typeface="Calibri"/>
              </a:rPr>
              <a:t>labeling fails to account for the situation that gives  rise to the action, or for the home environment where certain behaviours  or responses are modeled or practiced</a:t>
            </a:r>
            <a:endParaRPr sz="1200">
              <a:latin typeface="Calibri"/>
              <a:ea typeface="Calibri"/>
              <a:cs typeface="Calibri"/>
              <a:sym typeface="Calibri"/>
            </a:endParaRPr>
          </a:p>
          <a:p>
            <a:pPr indent="0" lvl="0" marL="0" rtl="0" algn="l">
              <a:lnSpc>
                <a:spcPct val="90000"/>
              </a:lnSpc>
              <a:spcBef>
                <a:spcPts val="0"/>
              </a:spcBef>
              <a:spcAft>
                <a:spcPts val="0"/>
              </a:spcAft>
              <a:buClr>
                <a:schemeClr val="dk1"/>
              </a:buClr>
              <a:buSzPts val="1200"/>
              <a:buNone/>
            </a:pPr>
            <a:r>
              <a:rPr lang="nl-NL" sz="1200">
                <a:latin typeface="Calibri"/>
                <a:ea typeface="Calibri"/>
                <a:cs typeface="Calibri"/>
                <a:sym typeface="Calibri"/>
              </a:rPr>
              <a:t>Another problem with labeling is that judgments made by teachers and school  administrators are not consistent across classrooms, schools or communities.</a:t>
            </a:r>
            <a:endParaRPr/>
          </a:p>
          <a:p>
            <a:pPr indent="0" lvl="0" marL="0" rtl="0" algn="l">
              <a:lnSpc>
                <a:spcPct val="90000"/>
              </a:lnSpc>
              <a:spcBef>
                <a:spcPts val="0"/>
              </a:spcBef>
              <a:spcAft>
                <a:spcPts val="0"/>
              </a:spcAft>
              <a:buClr>
                <a:schemeClr val="dk1"/>
              </a:buClr>
              <a:buSzPts val="1200"/>
              <a:buNone/>
            </a:pPr>
            <a:r>
              <a:t/>
            </a:r>
            <a:endParaRPr sz="1200">
              <a:latin typeface="Calibri"/>
              <a:ea typeface="Calibri"/>
              <a:cs typeface="Calibri"/>
              <a:sym typeface="Calibri"/>
            </a:endParaRPr>
          </a:p>
          <a:p>
            <a:pPr indent="0" lvl="0" marL="0" rtl="0" algn="l">
              <a:lnSpc>
                <a:spcPct val="90000"/>
              </a:lnSpc>
              <a:spcBef>
                <a:spcPts val="0"/>
              </a:spcBef>
              <a:spcAft>
                <a:spcPts val="0"/>
              </a:spcAft>
              <a:buClr>
                <a:schemeClr val="dk1"/>
              </a:buClr>
              <a:buSzPts val="1200"/>
              <a:buNone/>
            </a:pPr>
            <a:r>
              <a:rPr lang="nl-NL" sz="1200">
                <a:latin typeface="Calibri"/>
                <a:ea typeface="Calibri"/>
                <a:cs typeface="Calibri"/>
                <a:sym typeface="Calibri"/>
              </a:rPr>
              <a:t>Zero tolerance policies foster practices in schools that further exclude students  already classified as having behaviour problems. Such policies establish firm and unbending parameters of acceptable behaviour for all children, irrespective of the circumstances.</a:t>
            </a:r>
            <a:endParaRPr/>
          </a:p>
          <a:p>
            <a:pPr indent="0" lvl="0" marL="0" rtl="0" algn="l">
              <a:lnSpc>
                <a:spcPct val="90000"/>
              </a:lnSpc>
              <a:spcBef>
                <a:spcPts val="0"/>
              </a:spcBef>
              <a:spcAft>
                <a:spcPts val="0"/>
              </a:spcAft>
              <a:buClr>
                <a:schemeClr val="dk1"/>
              </a:buClr>
              <a:buSzPts val="1200"/>
              <a:buNone/>
            </a:pPr>
            <a:r>
              <a:rPr lang="nl-NL" sz="1200">
                <a:latin typeface="Calibri"/>
                <a:ea typeface="Calibri"/>
                <a:cs typeface="Calibri"/>
                <a:sym typeface="Calibri"/>
              </a:rPr>
              <a:t>Children who come from challenging home  environments, who struggle with learning or who experience chaos in their  lives are less likely to be able to conform to rules which are inflexible and  do not accommodate the life worlds in which these children live. </a:t>
            </a:r>
            <a:endParaRPr/>
          </a:p>
          <a:p>
            <a:pPr indent="0" lvl="0" marL="0" rtl="0" algn="l">
              <a:lnSpc>
                <a:spcPct val="90000"/>
              </a:lnSpc>
              <a:spcBef>
                <a:spcPts val="0"/>
              </a:spcBef>
              <a:spcAft>
                <a:spcPts val="0"/>
              </a:spcAft>
              <a:buClr>
                <a:schemeClr val="dk1"/>
              </a:buClr>
              <a:buSzPts val="1200"/>
              <a:buFont typeface="Calibri"/>
              <a:buNone/>
            </a:pPr>
            <a:r>
              <a:rPr lang="nl-NL" sz="1200">
                <a:latin typeface="Calibri"/>
                <a:ea typeface="Calibri"/>
                <a:cs typeface="Calibri"/>
                <a:sym typeface="Calibri"/>
              </a:rPr>
              <a:t>Like labeling, zero tolerance policies and practices discount or downplay the context of the action, in favour of strict enforcement of the rules.</a:t>
            </a:r>
            <a:endParaRPr/>
          </a:p>
        </p:txBody>
      </p:sp>
      <p:sp>
        <p:nvSpPr>
          <p:cNvPr id="421" name="Google Shape;421;p47"/>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2" name="Google Shape;422;p47"/>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423" name="Google Shape;423;p47"/>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nl-NL" sz="3600"/>
              <a:t>Maak een ‘sociogram’ van de school en de bijbehorende gemeenschap</a:t>
            </a:r>
            <a:endParaRPr sz="3600">
              <a:latin typeface="Calibri"/>
              <a:ea typeface="Calibri"/>
              <a:cs typeface="Calibri"/>
              <a:sym typeface="Calibri"/>
            </a:endParaRPr>
          </a:p>
        </p:txBody>
      </p:sp>
      <p:sp>
        <p:nvSpPr>
          <p:cNvPr id="144" name="Google Shape;144;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A3838"/>
              </a:buClr>
              <a:buSzPts val="3600"/>
              <a:buFont typeface="Zilla Slab"/>
              <a:buNone/>
            </a:pPr>
            <a:r>
              <a:rPr b="1" lang="nl-NL" sz="3000">
                <a:solidFill>
                  <a:srgbClr val="3A3838"/>
                </a:solidFill>
              </a:rPr>
              <a:t>Om </a:t>
            </a:r>
            <a:r>
              <a:rPr b="1" lang="nl-NL" sz="3000">
                <a:solidFill>
                  <a:srgbClr val="3A3838"/>
                </a:solidFill>
              </a:rPr>
              <a:t>over na</a:t>
            </a:r>
            <a:r>
              <a:rPr b="1" lang="nl-NL" sz="3000">
                <a:solidFill>
                  <a:srgbClr val="3A3838"/>
                </a:solidFill>
              </a:rPr>
              <a:t> te denken</a:t>
            </a:r>
            <a:r>
              <a:rPr b="1" lang="nl-NL" sz="3000">
                <a:solidFill>
                  <a:srgbClr val="3A3838"/>
                </a:solidFill>
              </a:rPr>
              <a:t>:</a:t>
            </a:r>
            <a:endParaRPr/>
          </a:p>
          <a:p>
            <a:pPr indent="0" lvl="0" marL="0" marR="0" rtl="0" algn="l">
              <a:lnSpc>
                <a:spcPct val="90000"/>
              </a:lnSpc>
              <a:spcBef>
                <a:spcPts val="0"/>
              </a:spcBef>
              <a:spcAft>
                <a:spcPts val="0"/>
              </a:spcAft>
              <a:buClr>
                <a:srgbClr val="3A3838"/>
              </a:buClr>
              <a:buSzPts val="3600"/>
              <a:buFont typeface="Zilla Slab"/>
              <a:buNone/>
            </a:pPr>
            <a:r>
              <a:t/>
            </a:r>
            <a:endParaRPr sz="3200"/>
          </a:p>
          <a:p>
            <a:pPr indent="-228600" lvl="0" marL="228600" marR="0" rtl="0" algn="l">
              <a:lnSpc>
                <a:spcPct val="90000"/>
              </a:lnSpc>
              <a:spcBef>
                <a:spcPts val="0"/>
              </a:spcBef>
              <a:spcAft>
                <a:spcPts val="0"/>
              </a:spcAft>
              <a:buClr>
                <a:srgbClr val="3A3838"/>
              </a:buClr>
              <a:buSzPts val="2400"/>
              <a:buChar char="•"/>
            </a:pPr>
            <a:r>
              <a:rPr b="0" lang="nl-NL" sz="2400">
                <a:solidFill>
                  <a:srgbClr val="3A3838"/>
                </a:solidFill>
              </a:rPr>
              <a:t>Welke partners/belanghebbenden binnen en buiten de school zouden geïnclu</a:t>
            </a:r>
            <a:r>
              <a:rPr lang="nl-NL" sz="2400">
                <a:solidFill>
                  <a:srgbClr val="3A3838"/>
                </a:solidFill>
              </a:rPr>
              <a:t>deerd moeten worden wanneer je werkt aan het welzijn van leerlingen (en het personeel)</a:t>
            </a:r>
            <a:r>
              <a:rPr b="0" lang="nl-NL" sz="2400">
                <a:solidFill>
                  <a:srgbClr val="3A3838"/>
                </a:solidFill>
              </a:rPr>
              <a:t>?</a:t>
            </a:r>
            <a:endParaRPr sz="2400"/>
          </a:p>
          <a:p>
            <a:pPr indent="-228600" lvl="0" marL="228600" marR="0" rtl="0" algn="l">
              <a:lnSpc>
                <a:spcPct val="90000"/>
              </a:lnSpc>
              <a:spcBef>
                <a:spcPts val="0"/>
              </a:spcBef>
              <a:spcAft>
                <a:spcPts val="0"/>
              </a:spcAft>
              <a:buClr>
                <a:srgbClr val="3A3838"/>
              </a:buClr>
              <a:buSzPts val="2400"/>
              <a:buChar char="•"/>
            </a:pPr>
            <a:r>
              <a:rPr b="0" lang="nl-NL" sz="2400">
                <a:solidFill>
                  <a:srgbClr val="3A3838"/>
                </a:solidFill>
              </a:rPr>
              <a:t>Wat is belangrijk bij het werken aan </a:t>
            </a:r>
            <a:r>
              <a:rPr lang="nl-NL" sz="2400">
                <a:solidFill>
                  <a:srgbClr val="3A3838"/>
                </a:solidFill>
              </a:rPr>
              <a:t>een schoolbrede benadering in samenwerking met de gemeenschap</a:t>
            </a:r>
            <a:r>
              <a:rPr b="0" lang="nl-NL" sz="2400">
                <a:solidFill>
                  <a:srgbClr val="3A3838"/>
                </a:solidFill>
              </a:rPr>
              <a:t>?</a:t>
            </a:r>
            <a:endParaRPr b="1" sz="2400">
              <a:solidFill>
                <a:schemeClr val="accent1"/>
              </a:solidFill>
            </a:endParaRPr>
          </a:p>
          <a:p>
            <a:pPr indent="0" lvl="0" marL="0" rtl="0" algn="l">
              <a:lnSpc>
                <a:spcPct val="90000"/>
              </a:lnSpc>
              <a:spcBef>
                <a:spcPts val="1000"/>
              </a:spcBef>
              <a:spcAft>
                <a:spcPts val="0"/>
              </a:spcAft>
              <a:buClr>
                <a:schemeClr val="dk1"/>
              </a:buClr>
              <a:buSzPts val="2800"/>
              <a:buNone/>
            </a:pPr>
            <a:r>
              <a:t/>
            </a:r>
            <a:endParaRPr/>
          </a:p>
        </p:txBody>
      </p:sp>
      <p:sp>
        <p:nvSpPr>
          <p:cNvPr id="145" name="Google Shape;145;p5"/>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6" name="Google Shape;146;p5"/>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147" name="Google Shape;147;p5"/>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sz="4400">
                <a:latin typeface="Calibri"/>
                <a:ea typeface="Calibri"/>
                <a:cs typeface="Calibri"/>
                <a:sym typeface="Calibri"/>
              </a:rPr>
              <a:t>Officiële definitie van welzijn</a:t>
            </a:r>
            <a:endParaRPr>
              <a:latin typeface="Calibri"/>
              <a:ea typeface="Calibri"/>
              <a:cs typeface="Calibri"/>
              <a:sym typeface="Calibri"/>
            </a:endParaRPr>
          </a:p>
        </p:txBody>
      </p:sp>
      <p:sp>
        <p:nvSpPr>
          <p:cNvPr id="153" name="Google Shape;153;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2800"/>
              <a:buNone/>
            </a:pPr>
            <a:r>
              <a:rPr lang="nl-NL"/>
              <a:t>Met welzijn bedoelen we positieve mentale gezondheid</a:t>
            </a:r>
            <a:r>
              <a:rPr lang="nl-NL" sz="2800">
                <a:solidFill>
                  <a:schemeClr val="dk1"/>
                </a:solidFill>
              </a:rPr>
              <a:t>, bepaal</a:t>
            </a:r>
            <a:r>
              <a:rPr lang="nl-NL"/>
              <a:t>d door optimisme, zelfvertrouwen, blijdschap</a:t>
            </a:r>
            <a:r>
              <a:rPr lang="nl-NL" sz="2800">
                <a:solidFill>
                  <a:schemeClr val="dk1"/>
                </a:solidFill>
              </a:rPr>
              <a:t>, </a:t>
            </a:r>
            <a:r>
              <a:rPr lang="nl-NL"/>
              <a:t>vitaliteit</a:t>
            </a:r>
            <a:r>
              <a:rPr lang="nl-NL" sz="2800">
                <a:solidFill>
                  <a:schemeClr val="dk1"/>
                </a:solidFill>
              </a:rPr>
              <a:t>, gevoel van betekenis, eigenwaarde</a:t>
            </a:r>
            <a:r>
              <a:rPr lang="nl-NL"/>
              <a:t> en weten hoe om te gaan met je eigen emoties</a:t>
            </a:r>
            <a:endParaRPr/>
          </a:p>
          <a:p>
            <a:pPr indent="0" lvl="0" marL="0" marR="0" rtl="0" algn="just">
              <a:lnSpc>
                <a:spcPct val="90000"/>
              </a:lnSpc>
              <a:spcBef>
                <a:spcPts val="0"/>
              </a:spcBef>
              <a:spcAft>
                <a:spcPts val="0"/>
              </a:spcAft>
              <a:buClr>
                <a:schemeClr val="dk1"/>
              </a:buClr>
              <a:buSzPts val="2800"/>
              <a:buNone/>
            </a:pPr>
            <a:r>
              <a:t/>
            </a:r>
            <a:endParaRPr/>
          </a:p>
          <a:p>
            <a:pPr indent="0" lvl="0" marL="0" marR="0" rtl="0" algn="just">
              <a:lnSpc>
                <a:spcPct val="90000"/>
              </a:lnSpc>
              <a:spcBef>
                <a:spcPts val="0"/>
              </a:spcBef>
              <a:spcAft>
                <a:spcPts val="0"/>
              </a:spcAft>
              <a:buClr>
                <a:schemeClr val="dk1"/>
              </a:buClr>
              <a:buSzPts val="2800"/>
              <a:buNone/>
            </a:pPr>
            <a:r>
              <a:rPr lang="nl-NL"/>
              <a:t>Welzijn gaat over opgroeien in een omgeving die bijdraagt aan een brede kijk op positieve ontwikkeling in een gezond, sociaal en onafhankelijk persoon.</a:t>
            </a:r>
            <a:endParaRPr/>
          </a:p>
          <a:p>
            <a:pPr indent="0" lvl="0" marL="0" rtl="0" algn="l">
              <a:lnSpc>
                <a:spcPct val="90000"/>
              </a:lnSpc>
              <a:spcBef>
                <a:spcPts val="1000"/>
              </a:spcBef>
              <a:spcAft>
                <a:spcPts val="0"/>
              </a:spcAft>
              <a:buClr>
                <a:schemeClr val="dk1"/>
              </a:buClr>
              <a:buSzPts val="2800"/>
              <a:buNone/>
            </a:pPr>
            <a:r>
              <a:t/>
            </a:r>
            <a:endParaRPr/>
          </a:p>
        </p:txBody>
      </p:sp>
      <p:sp>
        <p:nvSpPr>
          <p:cNvPr id="154" name="Google Shape;154;p6"/>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5" name="Google Shape;155;p6"/>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156" name="Google Shape;156;p6"/>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i="0" lang="nl-NL" sz="4400" u="none" cap="none" strike="noStrike">
                <a:latin typeface="Calibri"/>
                <a:ea typeface="Calibri"/>
                <a:cs typeface="Calibri"/>
                <a:sym typeface="Calibri"/>
              </a:rPr>
              <a:t>Wat het beste w</a:t>
            </a:r>
            <a:r>
              <a:rPr lang="nl-NL"/>
              <a:t>erkt op school</a:t>
            </a:r>
            <a:endParaRPr>
              <a:latin typeface="Calibri"/>
              <a:ea typeface="Calibri"/>
              <a:cs typeface="Calibri"/>
              <a:sym typeface="Calibri"/>
            </a:endParaRPr>
          </a:p>
        </p:txBody>
      </p:sp>
      <p:sp>
        <p:nvSpPr>
          <p:cNvPr id="163" name="Google Shape;163;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0" lvl="0" marL="0" marR="0" rtl="0" algn="just">
              <a:lnSpc>
                <a:spcPct val="90000"/>
              </a:lnSpc>
              <a:spcBef>
                <a:spcPts val="0"/>
              </a:spcBef>
              <a:spcAft>
                <a:spcPts val="0"/>
              </a:spcAft>
              <a:buClr>
                <a:schemeClr val="dk1"/>
              </a:buClr>
              <a:buSzPts val="2400"/>
              <a:buNone/>
            </a:pPr>
            <a:r>
              <a:rPr lang="nl-NL" sz="2400"/>
              <a:t>Een</a:t>
            </a:r>
            <a:r>
              <a:rPr lang="nl-NL" sz="2400">
                <a:solidFill>
                  <a:schemeClr val="dk1"/>
                </a:solidFill>
              </a:rPr>
              <a:t> </a:t>
            </a:r>
            <a:r>
              <a:rPr b="1" lang="nl-NL" sz="2400"/>
              <a:t>g</a:t>
            </a:r>
            <a:r>
              <a:rPr b="1" lang="nl-NL" sz="2400">
                <a:solidFill>
                  <a:schemeClr val="dk1"/>
                </a:solidFill>
              </a:rPr>
              <a:t>eïntegreerde </a:t>
            </a:r>
            <a:r>
              <a:rPr b="1" lang="nl-NL" sz="2400"/>
              <a:t>aanpak</a:t>
            </a:r>
            <a:r>
              <a:rPr b="1" lang="nl-NL" sz="2400">
                <a:solidFill>
                  <a:schemeClr val="dk1"/>
                </a:solidFill>
              </a:rPr>
              <a:t> / schoolbrede benadering van welzijn </a:t>
            </a:r>
            <a:r>
              <a:rPr lang="nl-NL" sz="2400">
                <a:solidFill>
                  <a:schemeClr val="dk1"/>
                </a:solidFill>
              </a:rPr>
              <a:t>(tegenover </a:t>
            </a:r>
            <a:r>
              <a:rPr lang="nl-NL" sz="2400"/>
              <a:t>‘gescheiden’ interventies</a:t>
            </a:r>
            <a:r>
              <a:rPr lang="nl-NL" sz="2400">
                <a:solidFill>
                  <a:schemeClr val="dk1"/>
                </a:solidFill>
              </a:rPr>
              <a:t>) verspreid</a:t>
            </a:r>
            <a:r>
              <a:rPr lang="nl-NL" sz="2400"/>
              <a:t> over een langere periode, waarbij:</a:t>
            </a:r>
            <a:endParaRPr sz="2400"/>
          </a:p>
          <a:p>
            <a:pPr indent="0" lvl="0" marL="0" marR="0" rtl="0" algn="just">
              <a:lnSpc>
                <a:spcPct val="90000"/>
              </a:lnSpc>
              <a:spcBef>
                <a:spcPts val="0"/>
              </a:spcBef>
              <a:spcAft>
                <a:spcPts val="0"/>
              </a:spcAft>
              <a:buClr>
                <a:schemeClr val="dk1"/>
              </a:buClr>
              <a:buSzPts val="2400"/>
              <a:buNone/>
            </a:pPr>
            <a:r>
              <a:t/>
            </a:r>
            <a:endParaRPr sz="2400">
              <a:solidFill>
                <a:schemeClr val="dk1"/>
              </a:solidFill>
            </a:endParaRPr>
          </a:p>
          <a:p>
            <a:pPr indent="-228600" lvl="0" marL="228600" marR="0" rtl="0" algn="just">
              <a:lnSpc>
                <a:spcPct val="90000"/>
              </a:lnSpc>
              <a:spcBef>
                <a:spcPts val="0"/>
              </a:spcBef>
              <a:spcAft>
                <a:spcPts val="0"/>
              </a:spcAft>
              <a:buClr>
                <a:schemeClr val="dk1"/>
              </a:buClr>
              <a:buSzPts val="2400"/>
              <a:buChar char="•"/>
            </a:pPr>
            <a:r>
              <a:rPr lang="nl-NL" sz="2400"/>
              <a:t>Leerlingen worden ondersteund in hun sociaal-emotionele ontwikkeling</a:t>
            </a:r>
            <a:endParaRPr sz="2400"/>
          </a:p>
          <a:p>
            <a:pPr indent="-228600" lvl="0" marL="228600" marR="0" rtl="0" algn="just">
              <a:lnSpc>
                <a:spcPct val="90000"/>
              </a:lnSpc>
              <a:spcBef>
                <a:spcPts val="0"/>
              </a:spcBef>
              <a:spcAft>
                <a:spcPts val="0"/>
              </a:spcAft>
              <a:buClr>
                <a:schemeClr val="dk1"/>
              </a:buClr>
              <a:buSzPts val="2400"/>
              <a:buChar char="•"/>
            </a:pPr>
            <a:r>
              <a:rPr lang="nl-NL" sz="2400"/>
              <a:t>Leerkrachten krijgen een goede training</a:t>
            </a:r>
            <a:endParaRPr sz="2400"/>
          </a:p>
          <a:p>
            <a:pPr indent="-228600" lvl="0" marL="228600" marR="0" rtl="0" algn="just">
              <a:lnSpc>
                <a:spcPct val="90000"/>
              </a:lnSpc>
              <a:spcBef>
                <a:spcPts val="0"/>
              </a:spcBef>
              <a:spcAft>
                <a:spcPts val="0"/>
              </a:spcAft>
              <a:buClr>
                <a:schemeClr val="dk1"/>
              </a:buClr>
              <a:buSzPts val="2400"/>
              <a:buChar char="•"/>
            </a:pPr>
            <a:r>
              <a:rPr lang="nl-NL" sz="2400">
                <a:solidFill>
                  <a:schemeClr val="dk1"/>
                </a:solidFill>
              </a:rPr>
              <a:t>Lessen</a:t>
            </a:r>
            <a:r>
              <a:rPr lang="nl-NL" sz="2400"/>
              <a:t> vereisen actieve leerlingparticipatie</a:t>
            </a:r>
            <a:endParaRPr sz="2400"/>
          </a:p>
          <a:p>
            <a:pPr indent="-228600" lvl="0" marL="228600" marR="0" rtl="0" algn="just">
              <a:lnSpc>
                <a:spcPct val="90000"/>
              </a:lnSpc>
              <a:spcBef>
                <a:spcPts val="0"/>
              </a:spcBef>
              <a:spcAft>
                <a:spcPts val="0"/>
              </a:spcAft>
              <a:buClr>
                <a:schemeClr val="dk1"/>
              </a:buClr>
              <a:buSzPts val="2400"/>
              <a:buChar char="•"/>
            </a:pPr>
            <a:r>
              <a:rPr lang="nl-NL" sz="2400"/>
              <a:t>Ouders worden meer actief betrokken</a:t>
            </a:r>
            <a:endParaRPr sz="2400"/>
          </a:p>
          <a:p>
            <a:pPr indent="-228600" lvl="0" marL="228600" marR="0" rtl="0" algn="just">
              <a:lnSpc>
                <a:spcPct val="90000"/>
              </a:lnSpc>
              <a:spcBef>
                <a:spcPts val="0"/>
              </a:spcBef>
              <a:spcAft>
                <a:spcPts val="0"/>
              </a:spcAft>
              <a:buClr>
                <a:schemeClr val="dk1"/>
              </a:buClr>
              <a:buSzPts val="2400"/>
              <a:buChar char="•"/>
            </a:pPr>
            <a:r>
              <a:rPr lang="nl-NL" sz="2400"/>
              <a:t>Investeren in welzijn (visie) wordt breed gedragen in de school</a:t>
            </a:r>
            <a:endParaRPr sz="2400"/>
          </a:p>
          <a:p>
            <a:pPr indent="-228600" lvl="0" marL="228600" marR="0" rtl="0" algn="just">
              <a:lnSpc>
                <a:spcPct val="90000"/>
              </a:lnSpc>
              <a:spcBef>
                <a:spcPts val="0"/>
              </a:spcBef>
              <a:spcAft>
                <a:spcPts val="0"/>
              </a:spcAft>
              <a:buClr>
                <a:schemeClr val="dk1"/>
              </a:buClr>
              <a:buSzPts val="2400"/>
              <a:buChar char="•"/>
            </a:pPr>
            <a:r>
              <a:rPr lang="nl-NL" sz="2400"/>
              <a:t>Iedereen</a:t>
            </a:r>
            <a:r>
              <a:rPr lang="nl-NL" sz="2400">
                <a:solidFill>
                  <a:schemeClr val="dk1"/>
                </a:solidFill>
              </a:rPr>
              <a:t>* in </a:t>
            </a:r>
            <a:r>
              <a:rPr lang="nl-NL" sz="2400"/>
              <a:t>en om de school is betrokken + heeft inspraak </a:t>
            </a:r>
            <a:endParaRPr/>
          </a:p>
          <a:p>
            <a:pPr indent="-76200" lvl="0" marL="228600" marR="0" rtl="0" algn="just">
              <a:lnSpc>
                <a:spcPct val="90000"/>
              </a:lnSpc>
              <a:spcBef>
                <a:spcPts val="0"/>
              </a:spcBef>
              <a:spcAft>
                <a:spcPts val="0"/>
              </a:spcAft>
              <a:buClr>
                <a:schemeClr val="dk1"/>
              </a:buClr>
              <a:buSzPts val="2400"/>
              <a:buNone/>
            </a:pPr>
            <a:r>
              <a:t/>
            </a:r>
            <a:endParaRPr sz="2400">
              <a:solidFill>
                <a:schemeClr val="dk1"/>
              </a:solidFill>
            </a:endParaRPr>
          </a:p>
          <a:p>
            <a:pPr indent="0" lvl="0" marL="0" marR="0" rtl="0" algn="just">
              <a:lnSpc>
                <a:spcPct val="90000"/>
              </a:lnSpc>
              <a:spcBef>
                <a:spcPts val="0"/>
              </a:spcBef>
              <a:spcAft>
                <a:spcPts val="0"/>
              </a:spcAft>
              <a:buClr>
                <a:schemeClr val="dk1"/>
              </a:buClr>
              <a:buSzPts val="2400"/>
              <a:buNone/>
            </a:pPr>
            <a:r>
              <a:t/>
            </a:r>
            <a:endParaRPr sz="2400">
              <a:solidFill>
                <a:schemeClr val="dk1"/>
              </a:solidFill>
            </a:endParaRPr>
          </a:p>
          <a:p>
            <a:pPr indent="0" lvl="0" marL="0" rtl="0" algn="l">
              <a:lnSpc>
                <a:spcPct val="90000"/>
              </a:lnSpc>
              <a:spcBef>
                <a:spcPts val="0"/>
              </a:spcBef>
              <a:spcAft>
                <a:spcPts val="0"/>
              </a:spcAft>
              <a:buClr>
                <a:schemeClr val="dk1"/>
              </a:buClr>
              <a:buSzPts val="2400"/>
              <a:buNone/>
            </a:pPr>
            <a:r>
              <a:rPr lang="nl-NL" sz="1400">
                <a:solidFill>
                  <a:schemeClr val="dk1"/>
                </a:solidFill>
              </a:rPr>
              <a:t>* </a:t>
            </a:r>
            <a:r>
              <a:rPr lang="nl-NL" sz="1600"/>
              <a:t>Iedereen </a:t>
            </a:r>
            <a:r>
              <a:rPr lang="nl-NL" sz="1600"/>
              <a:t>= school management, leerkrachten, leerlingen, ouders/verzorgers, collega’s binnen zorg en ondersteuning</a:t>
            </a:r>
            <a:endParaRPr/>
          </a:p>
          <a:p>
            <a:pPr indent="0" lvl="0" marL="0" marR="0" rtl="0" algn="just">
              <a:lnSpc>
                <a:spcPct val="90000"/>
              </a:lnSpc>
              <a:spcBef>
                <a:spcPts val="0"/>
              </a:spcBef>
              <a:spcAft>
                <a:spcPts val="0"/>
              </a:spcAft>
              <a:buClr>
                <a:schemeClr val="dk1"/>
              </a:buClr>
              <a:buSzPts val="2400"/>
              <a:buNone/>
            </a:pPr>
            <a:r>
              <a:t/>
            </a:r>
            <a:endParaRPr/>
          </a:p>
          <a:p>
            <a:pPr indent="0" lvl="0" marL="0" marR="0" rtl="0" algn="l">
              <a:lnSpc>
                <a:spcPct val="90000"/>
              </a:lnSpc>
              <a:spcBef>
                <a:spcPts val="0"/>
              </a:spcBef>
              <a:spcAft>
                <a:spcPts val="0"/>
              </a:spcAft>
              <a:buClr>
                <a:schemeClr val="dk1"/>
              </a:buClr>
              <a:buSzPts val="2800"/>
              <a:buNone/>
            </a:pPr>
            <a:r>
              <a:t/>
            </a:r>
            <a:endParaRPr sz="2400">
              <a:solidFill>
                <a:schemeClr val="dk1"/>
              </a:solidFill>
            </a:endParaRPr>
          </a:p>
          <a:p>
            <a:pPr indent="0" lvl="0" marL="0" marR="0" rtl="0" algn="r">
              <a:lnSpc>
                <a:spcPct val="90000"/>
              </a:lnSpc>
              <a:spcBef>
                <a:spcPts val="0"/>
              </a:spcBef>
              <a:spcAft>
                <a:spcPts val="0"/>
              </a:spcAft>
              <a:buClr>
                <a:schemeClr val="dk1"/>
              </a:buClr>
              <a:buSzPts val="2800"/>
              <a:buNone/>
            </a:pPr>
            <a:r>
              <a:t/>
            </a:r>
            <a:endParaRPr sz="2400"/>
          </a:p>
        </p:txBody>
      </p:sp>
      <p:sp>
        <p:nvSpPr>
          <p:cNvPr id="164" name="Google Shape;164;p7"/>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5" name="Google Shape;165;p7"/>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166" name="Google Shape;166;p7"/>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73" name="Google Shape;173;p8"/>
          <p:cNvSpPr txBox="1"/>
          <p:nvPr>
            <p:ph idx="1" type="body"/>
          </p:nvPr>
        </p:nvSpPr>
        <p:spPr>
          <a:xfrm>
            <a:off x="838200" y="1825625"/>
            <a:ext cx="10515600" cy="435133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400"/>
              <a:buNone/>
            </a:pPr>
            <a:r>
              <a:rPr lang="nl-NL"/>
              <a:t> 					</a:t>
            </a:r>
            <a:endParaRPr/>
          </a:p>
        </p:txBody>
      </p:sp>
      <p:pic>
        <p:nvPicPr>
          <p:cNvPr id="174" name="Google Shape;174;p8"/>
          <p:cNvPicPr preferRelativeResize="0"/>
          <p:nvPr/>
        </p:nvPicPr>
        <p:blipFill rotWithShape="1">
          <a:blip r:embed="rId3">
            <a:alphaModFix/>
          </a:blip>
          <a:srcRect b="0" l="0" r="0" t="0"/>
          <a:stretch/>
        </p:blipFill>
        <p:spPr>
          <a:xfrm>
            <a:off x="1138715" y="367490"/>
            <a:ext cx="9914570" cy="5182336"/>
          </a:xfrm>
          <a:prstGeom prst="rect">
            <a:avLst/>
          </a:prstGeom>
          <a:noFill/>
          <a:ln>
            <a:noFill/>
          </a:ln>
        </p:spPr>
      </p:pic>
      <p:sp>
        <p:nvSpPr>
          <p:cNvPr id="175" name="Google Shape;175;p8"/>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6" name="Google Shape;176;p8"/>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177" name="Google Shape;177;p8"/>
          <p:cNvPicPr preferRelativeResize="0"/>
          <p:nvPr/>
        </p:nvPicPr>
        <p:blipFill rotWithShape="1">
          <a:blip r:embed="rId4">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nl-NL" sz="4000">
                <a:latin typeface="Calibri"/>
                <a:ea typeface="Calibri"/>
                <a:cs typeface="Calibri"/>
                <a:sym typeface="Calibri"/>
              </a:rPr>
              <a:t>Effecten van een schoolbrede benadering </a:t>
            </a:r>
            <a:r>
              <a:rPr lang="nl-NL" sz="4000"/>
              <a:t>van welzijn</a:t>
            </a:r>
            <a:endParaRPr sz="4000">
              <a:latin typeface="Calibri"/>
              <a:ea typeface="Calibri"/>
              <a:cs typeface="Calibri"/>
              <a:sym typeface="Calibri"/>
            </a:endParaRPr>
          </a:p>
        </p:txBody>
      </p:sp>
      <p:sp>
        <p:nvSpPr>
          <p:cNvPr id="183" name="Google Shape;183;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85750" lvl="0" marL="285750" marR="0" rtl="0" algn="l">
              <a:lnSpc>
                <a:spcPct val="90000"/>
              </a:lnSpc>
              <a:spcBef>
                <a:spcPts val="0"/>
              </a:spcBef>
              <a:spcAft>
                <a:spcPts val="0"/>
              </a:spcAft>
              <a:buClr>
                <a:schemeClr val="dk1"/>
              </a:buClr>
              <a:buSzPts val="2800"/>
              <a:buFont typeface="Arial"/>
              <a:buChar char="•"/>
            </a:pPr>
            <a:r>
              <a:rPr lang="nl-NL" sz="2800">
                <a:solidFill>
                  <a:schemeClr val="dk1"/>
                </a:solidFill>
              </a:rPr>
              <a:t>Betere leeruitkomsten</a:t>
            </a:r>
            <a:endParaRPr/>
          </a:p>
          <a:p>
            <a:pPr indent="-285750" lvl="0" marL="285750" marR="0" rtl="0" algn="l">
              <a:lnSpc>
                <a:spcPct val="90000"/>
              </a:lnSpc>
              <a:spcBef>
                <a:spcPts val="0"/>
              </a:spcBef>
              <a:spcAft>
                <a:spcPts val="0"/>
              </a:spcAft>
              <a:buClr>
                <a:schemeClr val="dk1"/>
              </a:buClr>
              <a:buSzPts val="2800"/>
              <a:buFont typeface="Arial"/>
              <a:buChar char="•"/>
            </a:pPr>
            <a:r>
              <a:rPr lang="nl-NL" sz="2800">
                <a:solidFill>
                  <a:schemeClr val="dk1"/>
                </a:solidFill>
              </a:rPr>
              <a:t>Betere sociale en</a:t>
            </a:r>
            <a:r>
              <a:rPr lang="nl-NL"/>
              <a:t> </a:t>
            </a:r>
            <a:r>
              <a:rPr lang="nl-NL" sz="2800">
                <a:solidFill>
                  <a:schemeClr val="dk1"/>
                </a:solidFill>
              </a:rPr>
              <a:t>emotion</a:t>
            </a:r>
            <a:r>
              <a:rPr lang="nl-NL"/>
              <a:t>e</a:t>
            </a:r>
            <a:r>
              <a:rPr lang="nl-NL" sz="2800">
                <a:solidFill>
                  <a:schemeClr val="dk1"/>
                </a:solidFill>
              </a:rPr>
              <a:t>le vaardigheden</a:t>
            </a:r>
            <a:endParaRPr/>
          </a:p>
          <a:p>
            <a:pPr indent="-285750" lvl="0" marL="285750" marR="0" rtl="0" algn="l">
              <a:lnSpc>
                <a:spcPct val="90000"/>
              </a:lnSpc>
              <a:spcBef>
                <a:spcPts val="0"/>
              </a:spcBef>
              <a:spcAft>
                <a:spcPts val="0"/>
              </a:spcAft>
              <a:buClr>
                <a:schemeClr val="dk1"/>
              </a:buClr>
              <a:buSzPts val="2800"/>
              <a:buFont typeface="Arial"/>
              <a:buChar char="•"/>
            </a:pPr>
            <a:r>
              <a:rPr lang="nl-NL"/>
              <a:t>Een afname in probleemgedrag, angst en depressieve klachten</a:t>
            </a:r>
            <a:endParaRPr/>
          </a:p>
          <a:p>
            <a:pPr indent="-285750" lvl="0" marL="285750" marR="0" rtl="0" algn="l">
              <a:lnSpc>
                <a:spcPct val="90000"/>
              </a:lnSpc>
              <a:spcBef>
                <a:spcPts val="0"/>
              </a:spcBef>
              <a:spcAft>
                <a:spcPts val="0"/>
              </a:spcAft>
              <a:buClr>
                <a:schemeClr val="dk1"/>
              </a:buClr>
              <a:buSzPts val="2800"/>
              <a:buFont typeface="Arial"/>
              <a:buChar char="•"/>
            </a:pPr>
            <a:r>
              <a:rPr lang="nl-NL"/>
              <a:t>Een verbetering in werkgeheugen en concentratie</a:t>
            </a:r>
            <a:endParaRPr/>
          </a:p>
          <a:p>
            <a:pPr indent="-285750" lvl="0" marL="285750" marR="0" rtl="0" algn="l">
              <a:lnSpc>
                <a:spcPct val="90000"/>
              </a:lnSpc>
              <a:spcBef>
                <a:spcPts val="0"/>
              </a:spcBef>
              <a:spcAft>
                <a:spcPts val="0"/>
              </a:spcAft>
              <a:buClr>
                <a:schemeClr val="dk1"/>
              </a:buClr>
              <a:buSzPts val="2800"/>
              <a:buFont typeface="Arial"/>
              <a:buChar char="•"/>
            </a:pPr>
            <a:r>
              <a:rPr lang="nl-NL"/>
              <a:t>Een meer positieve houding richting de school en leerkrachten</a:t>
            </a:r>
            <a:endParaRPr/>
          </a:p>
          <a:p>
            <a:pPr indent="-285750" lvl="0" marL="285750" marR="0" rtl="0" algn="l">
              <a:lnSpc>
                <a:spcPct val="90000"/>
              </a:lnSpc>
              <a:spcBef>
                <a:spcPts val="0"/>
              </a:spcBef>
              <a:spcAft>
                <a:spcPts val="0"/>
              </a:spcAft>
              <a:buClr>
                <a:schemeClr val="dk1"/>
              </a:buClr>
              <a:buSzPts val="2800"/>
              <a:buFont typeface="Arial"/>
              <a:buChar char="•"/>
            </a:pPr>
            <a:r>
              <a:rPr lang="nl-NL" sz="2800">
                <a:solidFill>
                  <a:schemeClr val="dk1"/>
                </a:solidFill>
              </a:rPr>
              <a:t>Meer motivatie om te leren</a:t>
            </a:r>
            <a:endParaRPr/>
          </a:p>
          <a:p>
            <a:pPr indent="-285750" lvl="0" marL="285750" marR="0" rtl="0" algn="l">
              <a:lnSpc>
                <a:spcPct val="90000"/>
              </a:lnSpc>
              <a:spcBef>
                <a:spcPts val="0"/>
              </a:spcBef>
              <a:spcAft>
                <a:spcPts val="0"/>
              </a:spcAft>
              <a:buClr>
                <a:schemeClr val="dk1"/>
              </a:buClr>
              <a:buSzPts val="2800"/>
              <a:buFont typeface="Arial"/>
              <a:buChar char="•"/>
            </a:pPr>
            <a:r>
              <a:rPr lang="nl-NL"/>
              <a:t>Minder studievertraging</a:t>
            </a:r>
            <a:endParaRPr/>
          </a:p>
          <a:p>
            <a:pPr indent="-285750" lvl="0" marL="285750" marR="0" rtl="0" algn="l">
              <a:lnSpc>
                <a:spcPct val="90000"/>
              </a:lnSpc>
              <a:spcBef>
                <a:spcPts val="0"/>
              </a:spcBef>
              <a:spcAft>
                <a:spcPts val="0"/>
              </a:spcAft>
              <a:buClr>
                <a:schemeClr val="dk1"/>
              </a:buClr>
              <a:buSzPts val="2800"/>
              <a:buFont typeface="Arial"/>
              <a:buChar char="•"/>
            </a:pPr>
            <a:r>
              <a:rPr lang="nl-NL"/>
              <a:t>Minder vroegtijdige schoolverlaters</a:t>
            </a:r>
            <a:endParaRPr/>
          </a:p>
          <a:p>
            <a:pPr indent="-285750" lvl="0" marL="285750" marR="0" rtl="0" algn="l">
              <a:lnSpc>
                <a:spcPct val="90000"/>
              </a:lnSpc>
              <a:spcBef>
                <a:spcPts val="0"/>
              </a:spcBef>
              <a:spcAft>
                <a:spcPts val="0"/>
              </a:spcAft>
              <a:buClr>
                <a:schemeClr val="dk1"/>
              </a:buClr>
              <a:buSzPts val="2800"/>
              <a:buFont typeface="Arial"/>
              <a:buChar char="•"/>
            </a:pPr>
            <a:r>
              <a:rPr lang="nl-NL"/>
              <a:t>Een betere startpositie voor sociale participatie</a:t>
            </a:r>
            <a:endParaRPr sz="2800">
              <a:solidFill>
                <a:schemeClr val="dk1"/>
              </a:solidFill>
            </a:endParaRPr>
          </a:p>
        </p:txBody>
      </p:sp>
      <p:sp>
        <p:nvSpPr>
          <p:cNvPr id="184" name="Google Shape;184;p9"/>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5" name="Google Shape;185;p9"/>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186" name="Google Shape;186;p9"/>
          <p:cNvPicPr preferRelativeResize="0"/>
          <p:nvPr/>
        </p:nvPicPr>
        <p:blipFill rotWithShape="1">
          <a:blip r:embed="rId3">
            <a:alphaModFix/>
          </a:blip>
          <a:srcRect b="0" l="0" r="0" t="0"/>
          <a:stretch/>
        </p:blipFill>
        <p:spPr>
          <a:xfrm>
            <a:off x="10107577" y="6354247"/>
            <a:ext cx="1916784" cy="4249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10"/>
          <p:cNvPicPr preferRelativeResize="0"/>
          <p:nvPr/>
        </p:nvPicPr>
        <p:blipFill rotWithShape="1">
          <a:blip r:embed="rId3">
            <a:alphaModFix/>
          </a:blip>
          <a:srcRect b="0" l="0" r="0" t="0"/>
          <a:stretch/>
        </p:blipFill>
        <p:spPr>
          <a:xfrm>
            <a:off x="1368529" y="510363"/>
            <a:ext cx="9454941" cy="5619169"/>
          </a:xfrm>
          <a:prstGeom prst="rect">
            <a:avLst/>
          </a:prstGeom>
          <a:noFill/>
          <a:ln>
            <a:noFill/>
          </a:ln>
        </p:spPr>
      </p:pic>
      <p:sp>
        <p:nvSpPr>
          <p:cNvPr id="193" name="Google Shape;193;p10"/>
          <p:cNvSpPr/>
          <p:nvPr/>
        </p:nvSpPr>
        <p:spPr>
          <a:xfrm>
            <a:off x="0" y="6285186"/>
            <a:ext cx="12192000" cy="572700"/>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4" name="Google Shape;194;p10"/>
          <p:cNvSpPr txBox="1"/>
          <p:nvPr/>
        </p:nvSpPr>
        <p:spPr>
          <a:xfrm>
            <a:off x="381000" y="6363846"/>
            <a:ext cx="9148200" cy="4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lang="nl-NL" sz="1051">
                <a:solidFill>
                  <a:schemeClr val="lt1"/>
                </a:solidFill>
                <a:latin typeface="Calibri"/>
                <a:ea typeface="Calibri"/>
                <a:cs typeface="Calibri"/>
                <a:sym typeface="Calibri"/>
              </a:rPr>
              <a:t>Het BRIGHTER FUTURE project is gefinancierd met steun van de Europese Commissie. Dit materiaal geeft alleen de visie van de auteurs weer. De Commissie kan niet verantwoordelijk worden gehouden voor de inhoud.</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195" name="Google Shape;195;p10"/>
          <p:cNvPicPr preferRelativeResize="0"/>
          <p:nvPr/>
        </p:nvPicPr>
        <p:blipFill rotWithShape="1">
          <a:blip r:embed="rId4">
            <a:alphaModFix/>
          </a:blip>
          <a:srcRect b="0" l="0" r="0" t="0"/>
          <a:stretch/>
        </p:blipFill>
        <p:spPr>
          <a:xfrm>
            <a:off x="10107577" y="6354247"/>
            <a:ext cx="1916784" cy="4249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2022-11-19T16:49:02Z</dcterms:created>
  <dc:creator>Federica De Cordova</dc:creator>
</cp:coreProperties>
</file>