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9144000" cy="51435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http://customooxmlschemas.google.com/">
      <go:slidesCustomData xmlns:go="http://customooxmlschemas.google.com/" r:id="rId20" roundtripDataSignature="AMtx7mhrJ70ehEyZy3OTDViTwFkIjrf40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524300" y="385750"/>
            <a:ext cx="6096300" cy="1928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Calibri"/>
                <a:ea typeface="Calibri"/>
                <a:cs typeface="Calibri"/>
                <a:sym typeface="Calibri"/>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15:notes"/>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5" name="Google Shape;115;p15:notes"/>
          <p:cNvSpPr/>
          <p:nvPr>
            <p:ph idx="2" type="sldImg"/>
          </p:nvPr>
        </p:nvSpPr>
        <p:spPr>
          <a:xfrm>
            <a:off x="1524300" y="385750"/>
            <a:ext cx="6096300" cy="1928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30:notes"/>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0" name="Google Shape;210;p30:notes"/>
          <p:cNvSpPr/>
          <p:nvPr>
            <p:ph idx="2" type="sldImg"/>
          </p:nvPr>
        </p:nvSpPr>
        <p:spPr>
          <a:xfrm>
            <a:off x="1524300" y="385750"/>
            <a:ext cx="6096300" cy="1928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31:notes"/>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0" name="Google Shape;220;p31:notes"/>
          <p:cNvSpPr/>
          <p:nvPr>
            <p:ph idx="2" type="sldImg"/>
          </p:nvPr>
        </p:nvSpPr>
        <p:spPr>
          <a:xfrm>
            <a:off x="1524300" y="385750"/>
            <a:ext cx="6096300" cy="1928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32:notes"/>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9" name="Google Shape;229;p32:notes"/>
          <p:cNvSpPr/>
          <p:nvPr>
            <p:ph idx="2" type="sldImg"/>
          </p:nvPr>
        </p:nvSpPr>
        <p:spPr>
          <a:xfrm>
            <a:off x="1524300" y="385750"/>
            <a:ext cx="6096300" cy="1928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33:notes"/>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9" name="Google Shape;239;p33:notes"/>
          <p:cNvSpPr/>
          <p:nvPr>
            <p:ph idx="2" type="sldImg"/>
          </p:nvPr>
        </p:nvSpPr>
        <p:spPr>
          <a:xfrm>
            <a:off x="1524300" y="385750"/>
            <a:ext cx="6096300" cy="1928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34:notes"/>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8" name="Google Shape;248;p34:notes"/>
          <p:cNvSpPr/>
          <p:nvPr>
            <p:ph idx="2" type="sldImg"/>
          </p:nvPr>
        </p:nvSpPr>
        <p:spPr>
          <a:xfrm>
            <a:off x="1524300" y="385750"/>
            <a:ext cx="6096300" cy="1928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22:notes"/>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1" name="Google Shape;131;p22:notes"/>
          <p:cNvSpPr/>
          <p:nvPr>
            <p:ph idx="2" type="sldImg"/>
          </p:nvPr>
        </p:nvSpPr>
        <p:spPr>
          <a:xfrm>
            <a:off x="1524300" y="385750"/>
            <a:ext cx="6096300" cy="1928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23:notes"/>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0" name="Google Shape;140;p23:notes"/>
          <p:cNvSpPr/>
          <p:nvPr>
            <p:ph idx="2" type="sldImg"/>
          </p:nvPr>
        </p:nvSpPr>
        <p:spPr>
          <a:xfrm>
            <a:off x="1524300" y="385750"/>
            <a:ext cx="6096300" cy="1928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4:notes"/>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9" name="Google Shape;149;p4:notes"/>
          <p:cNvSpPr/>
          <p:nvPr>
            <p:ph idx="2" type="sldImg"/>
          </p:nvPr>
        </p:nvSpPr>
        <p:spPr>
          <a:xfrm>
            <a:off x="2857500" y="385763"/>
            <a:ext cx="3429000" cy="192881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25:notes"/>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8" name="Google Shape;158;p25:notes"/>
          <p:cNvSpPr/>
          <p:nvPr>
            <p:ph idx="2" type="sldImg"/>
          </p:nvPr>
        </p:nvSpPr>
        <p:spPr>
          <a:xfrm>
            <a:off x="1524300" y="385750"/>
            <a:ext cx="6096300" cy="1928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26:notes"/>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2" name="Google Shape;172;p26:notes"/>
          <p:cNvSpPr/>
          <p:nvPr>
            <p:ph idx="2" type="sldImg"/>
          </p:nvPr>
        </p:nvSpPr>
        <p:spPr>
          <a:xfrm>
            <a:off x="1524300" y="385750"/>
            <a:ext cx="6096300" cy="1928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27:notes"/>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2" name="Google Shape;182;p27:notes"/>
          <p:cNvSpPr/>
          <p:nvPr>
            <p:ph idx="2" type="sldImg"/>
          </p:nvPr>
        </p:nvSpPr>
        <p:spPr>
          <a:xfrm>
            <a:off x="1524300" y="385750"/>
            <a:ext cx="6096300" cy="1928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28:notes"/>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1" name="Google Shape;191;p28:notes"/>
          <p:cNvSpPr/>
          <p:nvPr>
            <p:ph idx="2" type="sldImg"/>
          </p:nvPr>
        </p:nvSpPr>
        <p:spPr>
          <a:xfrm>
            <a:off x="1524300" y="385750"/>
            <a:ext cx="6096300" cy="1928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29:notes"/>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1" name="Google Shape;201;p29:notes"/>
          <p:cNvSpPr/>
          <p:nvPr>
            <p:ph idx="2" type="sldImg"/>
          </p:nvPr>
        </p:nvSpPr>
        <p:spPr>
          <a:xfrm>
            <a:off x="1524300" y="385750"/>
            <a:ext cx="6096300" cy="1928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p:cSld name="Titolo e contenuto">
    <p:spTree>
      <p:nvGrpSpPr>
        <p:cNvPr id="15" name="Shape 15"/>
        <p:cNvGrpSpPr/>
        <p:nvPr/>
      </p:nvGrpSpPr>
      <p:grpSpPr>
        <a:xfrm>
          <a:off x="0" y="0"/>
          <a:ext cx="0" cy="0"/>
          <a:chOff x="0" y="0"/>
          <a:chExt cx="0" cy="0"/>
        </a:xfrm>
      </p:grpSpPr>
      <p:sp>
        <p:nvSpPr>
          <p:cNvPr id="16" name="Google Shape;16;p36"/>
          <p:cNvSpPr txBox="1"/>
          <p:nvPr>
            <p:ph idx="1" type="body"/>
          </p:nvPr>
        </p:nvSpPr>
        <p:spPr>
          <a:xfrm>
            <a:off x="628650" y="1369219"/>
            <a:ext cx="78867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7" name="Google Shape;17;p36"/>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36"/>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6"/>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20" name="Google Shape;20;p36"/>
          <p:cNvSpPr txBox="1"/>
          <p:nvPr/>
        </p:nvSpPr>
        <p:spPr>
          <a:xfrm>
            <a:off x="8472458" y="4663217"/>
            <a:ext cx="548700" cy="393600"/>
          </a:xfrm>
          <a:prstGeom prst="rect">
            <a:avLst/>
          </a:prstGeom>
          <a:noFill/>
          <a:ln>
            <a:noFill/>
          </a:ln>
        </p:spPr>
        <p:txBody>
          <a:bodyPr anchorCtr="0" anchor="ctr" bIns="68550" lIns="68550" spcFirstLastPara="1" rIns="68550" wrap="square" tIns="68550">
            <a:normAutofit/>
          </a:bodyPr>
          <a:lstStyle/>
          <a:p>
            <a:pPr indent="0" lvl="0" marL="0" marR="0" rtl="0" algn="r">
              <a:lnSpc>
                <a:spcPct val="10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2"/>
                </a:solidFill>
                <a:latin typeface="Calibri"/>
                <a:ea typeface="Calibri"/>
                <a:cs typeface="Calibri"/>
                <a:sym typeface="Calibri"/>
              </a:rPr>
              <a:t>‹#›</a:t>
            </a:fld>
            <a:endParaRPr b="0" i="0" sz="1000" u="none" cap="none" strike="noStrike">
              <a:solidFill>
                <a:schemeClr val="dk2"/>
              </a:solidFill>
              <a:latin typeface="Calibri"/>
              <a:ea typeface="Calibri"/>
              <a:cs typeface="Calibri"/>
              <a:sym typeface="Calibri"/>
            </a:endParaRPr>
          </a:p>
        </p:txBody>
      </p:sp>
      <p:sp>
        <p:nvSpPr>
          <p:cNvPr id="21" name="Google Shape;21;p36"/>
          <p:cNvSpPr/>
          <p:nvPr/>
        </p:nvSpPr>
        <p:spPr>
          <a:xfrm>
            <a:off x="0" y="4713890"/>
            <a:ext cx="9144000" cy="429611"/>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2" name="Google Shape;22;p36"/>
          <p:cNvSpPr txBox="1"/>
          <p:nvPr/>
        </p:nvSpPr>
        <p:spPr>
          <a:xfrm>
            <a:off x="285751" y="4772885"/>
            <a:ext cx="6861218" cy="33483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88"/>
              <a:buFont typeface="Arial"/>
              <a:buNone/>
            </a:pPr>
            <a:r>
              <a:rPr b="0" i="0" lang="en-US" sz="788" u="none" cap="none" strike="noStrike">
                <a:solidFill>
                  <a:schemeClr val="lt1"/>
                </a:solidFill>
                <a:latin typeface="Calibri"/>
                <a:ea typeface="Calibri"/>
                <a:cs typeface="Calibri"/>
                <a:sym typeface="Calibri"/>
              </a:rPr>
              <a:t>The BRIGHTER FUTURE project has been funded with support from the European Commission. This material reflects the views only of the authors, </a:t>
            </a:r>
            <a:br>
              <a:rPr b="0" i="0" lang="en-US" sz="788" u="none" cap="none" strike="noStrike">
                <a:solidFill>
                  <a:schemeClr val="lt1"/>
                </a:solidFill>
                <a:latin typeface="Calibri"/>
                <a:ea typeface="Calibri"/>
                <a:cs typeface="Calibri"/>
                <a:sym typeface="Calibri"/>
              </a:rPr>
            </a:br>
            <a:r>
              <a:rPr b="0" i="0" lang="en-US" sz="788" u="none" cap="none" strike="noStrike">
                <a:solidFill>
                  <a:schemeClr val="lt1"/>
                </a:solidFill>
                <a:latin typeface="Calibri"/>
                <a:ea typeface="Calibri"/>
                <a:cs typeface="Calibri"/>
                <a:sym typeface="Calibri"/>
              </a:rPr>
              <a:t>and the Commission 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pic>
        <p:nvPicPr>
          <p:cNvPr descr="Texto&#10;&#10;Descripción generada automáticamente con confianza media" id="23" name="Google Shape;23;p36"/>
          <p:cNvPicPr preferRelativeResize="0"/>
          <p:nvPr/>
        </p:nvPicPr>
        <p:blipFill rotWithShape="1">
          <a:blip r:embed="rId2">
            <a:alphaModFix/>
          </a:blip>
          <a:srcRect b="0" l="0" r="0" t="0"/>
          <a:stretch/>
        </p:blipFill>
        <p:spPr>
          <a:xfrm>
            <a:off x="7580683" y="4765686"/>
            <a:ext cx="1437589" cy="318695"/>
          </a:xfrm>
          <a:prstGeom prst="rect">
            <a:avLst/>
          </a:prstGeom>
          <a:noFill/>
          <a:ln>
            <a:noFill/>
          </a:ln>
        </p:spPr>
      </p:pic>
      <p:sp>
        <p:nvSpPr>
          <p:cNvPr id="24" name="Google Shape;24;p36"/>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82" name="Shape 82"/>
        <p:cNvGrpSpPr/>
        <p:nvPr/>
      </p:nvGrpSpPr>
      <p:grpSpPr>
        <a:xfrm>
          <a:off x="0" y="0"/>
          <a:ext cx="0" cy="0"/>
          <a:chOff x="0" y="0"/>
          <a:chExt cx="0" cy="0"/>
        </a:xfrm>
      </p:grpSpPr>
      <p:sp>
        <p:nvSpPr>
          <p:cNvPr id="83" name="Google Shape;83;p45"/>
          <p:cNvSpPr txBox="1"/>
          <p:nvPr>
            <p:ph type="title"/>
          </p:nvPr>
        </p:nvSpPr>
        <p:spPr>
          <a:xfrm>
            <a:off x="629841" y="342900"/>
            <a:ext cx="2949178" cy="120015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45"/>
          <p:cNvSpPr txBox="1"/>
          <p:nvPr>
            <p:ph idx="1" type="body"/>
          </p:nvPr>
        </p:nvSpPr>
        <p:spPr>
          <a:xfrm>
            <a:off x="3887391" y="740569"/>
            <a:ext cx="4629150" cy="3655219"/>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85" name="Google Shape;85;p45"/>
          <p:cNvSpPr txBox="1"/>
          <p:nvPr>
            <p:ph idx="2" type="body"/>
          </p:nvPr>
        </p:nvSpPr>
        <p:spPr>
          <a:xfrm>
            <a:off x="629841" y="1543050"/>
            <a:ext cx="2949178" cy="285869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86" name="Google Shape;86;p45"/>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45"/>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45"/>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89" name="Shape 89"/>
        <p:cNvGrpSpPr/>
        <p:nvPr/>
      </p:nvGrpSpPr>
      <p:grpSpPr>
        <a:xfrm>
          <a:off x="0" y="0"/>
          <a:ext cx="0" cy="0"/>
          <a:chOff x="0" y="0"/>
          <a:chExt cx="0" cy="0"/>
        </a:xfrm>
      </p:grpSpPr>
      <p:sp>
        <p:nvSpPr>
          <p:cNvPr id="90" name="Google Shape;90;p46"/>
          <p:cNvSpPr txBox="1"/>
          <p:nvPr>
            <p:ph type="title"/>
          </p:nvPr>
        </p:nvSpPr>
        <p:spPr>
          <a:xfrm>
            <a:off x="629841" y="342900"/>
            <a:ext cx="2949178" cy="120015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46"/>
          <p:cNvSpPr/>
          <p:nvPr>
            <p:ph idx="2" type="pic"/>
          </p:nvPr>
        </p:nvSpPr>
        <p:spPr>
          <a:xfrm>
            <a:off x="3887391" y="740569"/>
            <a:ext cx="4629150" cy="3655219"/>
          </a:xfrm>
          <a:prstGeom prst="rect">
            <a:avLst/>
          </a:prstGeom>
          <a:noFill/>
          <a:ln>
            <a:noFill/>
          </a:ln>
        </p:spPr>
      </p:sp>
      <p:sp>
        <p:nvSpPr>
          <p:cNvPr id="92" name="Google Shape;92;p46"/>
          <p:cNvSpPr txBox="1"/>
          <p:nvPr>
            <p:ph idx="1" type="body"/>
          </p:nvPr>
        </p:nvSpPr>
        <p:spPr>
          <a:xfrm>
            <a:off x="629841" y="1543050"/>
            <a:ext cx="2949178" cy="285869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93" name="Google Shape;93;p46"/>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46"/>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46"/>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96" name="Shape 96"/>
        <p:cNvGrpSpPr/>
        <p:nvPr/>
      </p:nvGrpSpPr>
      <p:grpSpPr>
        <a:xfrm>
          <a:off x="0" y="0"/>
          <a:ext cx="0" cy="0"/>
          <a:chOff x="0" y="0"/>
          <a:chExt cx="0" cy="0"/>
        </a:xfrm>
      </p:grpSpPr>
      <p:sp>
        <p:nvSpPr>
          <p:cNvPr id="97" name="Google Shape;97;p47"/>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47"/>
          <p:cNvSpPr txBox="1"/>
          <p:nvPr>
            <p:ph idx="1" type="body"/>
          </p:nvPr>
        </p:nvSpPr>
        <p:spPr>
          <a:xfrm rot="5400000">
            <a:off x="2940248" y="-942379"/>
            <a:ext cx="3263504"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99" name="Google Shape;99;p47"/>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47"/>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47"/>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102" name="Shape 102"/>
        <p:cNvGrpSpPr/>
        <p:nvPr/>
      </p:nvGrpSpPr>
      <p:grpSpPr>
        <a:xfrm>
          <a:off x="0" y="0"/>
          <a:ext cx="0" cy="0"/>
          <a:chOff x="0" y="0"/>
          <a:chExt cx="0" cy="0"/>
        </a:xfrm>
      </p:grpSpPr>
      <p:sp>
        <p:nvSpPr>
          <p:cNvPr id="103" name="Google Shape;103;p48"/>
          <p:cNvSpPr txBox="1"/>
          <p:nvPr>
            <p:ph type="title"/>
          </p:nvPr>
        </p:nvSpPr>
        <p:spPr>
          <a:xfrm rot="5400000">
            <a:off x="5350073" y="1467446"/>
            <a:ext cx="4358879"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48"/>
          <p:cNvSpPr txBox="1"/>
          <p:nvPr>
            <p:ph idx="1" type="body"/>
          </p:nvPr>
        </p:nvSpPr>
        <p:spPr>
          <a:xfrm rot="5400000">
            <a:off x="1349573" y="-447079"/>
            <a:ext cx="4358879"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05" name="Google Shape;105;p48"/>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48"/>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48"/>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seño personalizado">
  <p:cSld name="Diseño personalizado">
    <p:spTree>
      <p:nvGrpSpPr>
        <p:cNvPr id="108" name="Shape 108"/>
        <p:cNvGrpSpPr/>
        <p:nvPr/>
      </p:nvGrpSpPr>
      <p:grpSpPr>
        <a:xfrm>
          <a:off x="0" y="0"/>
          <a:ext cx="0" cy="0"/>
          <a:chOff x="0" y="0"/>
          <a:chExt cx="0" cy="0"/>
        </a:xfrm>
      </p:grpSpPr>
      <p:sp>
        <p:nvSpPr>
          <p:cNvPr id="109" name="Google Shape;109;p49"/>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49"/>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49"/>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49"/>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p:cSld name="Título y objetos">
    <p:spTree>
      <p:nvGrpSpPr>
        <p:cNvPr id="25" name="Shape 25"/>
        <p:cNvGrpSpPr/>
        <p:nvPr/>
      </p:nvGrpSpPr>
      <p:grpSpPr>
        <a:xfrm>
          <a:off x="0" y="0"/>
          <a:ext cx="0" cy="0"/>
          <a:chOff x="0" y="0"/>
          <a:chExt cx="0" cy="0"/>
        </a:xfrm>
      </p:grpSpPr>
      <p:sp>
        <p:nvSpPr>
          <p:cNvPr id="26" name="Google Shape;26;p37"/>
          <p:cNvSpPr txBox="1"/>
          <p:nvPr>
            <p:ph type="title"/>
          </p:nvPr>
        </p:nvSpPr>
        <p:spPr>
          <a:xfrm>
            <a:off x="628650" y="453482"/>
            <a:ext cx="7886700" cy="81453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7"/>
          <p:cNvSpPr txBox="1"/>
          <p:nvPr>
            <p:ph idx="1" type="body"/>
          </p:nvPr>
        </p:nvSpPr>
        <p:spPr>
          <a:xfrm>
            <a:off x="628650" y="1268015"/>
            <a:ext cx="7886700" cy="336470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8" name="Google Shape;28;p37"/>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7"/>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7"/>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31" name="Google Shape;31;p37"/>
          <p:cNvSpPr txBox="1"/>
          <p:nvPr/>
        </p:nvSpPr>
        <p:spPr>
          <a:xfrm>
            <a:off x="8472458" y="4663217"/>
            <a:ext cx="548700" cy="393600"/>
          </a:xfrm>
          <a:prstGeom prst="rect">
            <a:avLst/>
          </a:prstGeom>
          <a:noFill/>
          <a:ln>
            <a:noFill/>
          </a:ln>
        </p:spPr>
        <p:txBody>
          <a:bodyPr anchorCtr="0" anchor="ctr" bIns="68550" lIns="68550" spcFirstLastPara="1" rIns="68550" wrap="square" tIns="68550">
            <a:normAutofit/>
          </a:bodyPr>
          <a:lstStyle/>
          <a:p>
            <a:pPr indent="0" lvl="0" marL="0" marR="0" rtl="0" algn="r">
              <a:lnSpc>
                <a:spcPct val="10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2"/>
                </a:solidFill>
                <a:latin typeface="Calibri"/>
                <a:ea typeface="Calibri"/>
                <a:cs typeface="Calibri"/>
                <a:sym typeface="Calibri"/>
              </a:rPr>
              <a:t>‹#›</a:t>
            </a:fld>
            <a:endParaRPr b="0" i="0" sz="1000" u="none" cap="none" strike="noStrike">
              <a:solidFill>
                <a:schemeClr val="dk2"/>
              </a:solidFill>
              <a:latin typeface="Calibri"/>
              <a:ea typeface="Calibri"/>
              <a:cs typeface="Calibri"/>
              <a:sym typeface="Calibri"/>
            </a:endParaRPr>
          </a:p>
        </p:txBody>
      </p:sp>
      <p:sp>
        <p:nvSpPr>
          <p:cNvPr id="32" name="Google Shape;32;p37"/>
          <p:cNvSpPr/>
          <p:nvPr/>
        </p:nvSpPr>
        <p:spPr>
          <a:xfrm>
            <a:off x="0" y="4713890"/>
            <a:ext cx="9144000" cy="429611"/>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33" name="Google Shape;33;p37"/>
          <p:cNvSpPr txBox="1"/>
          <p:nvPr/>
        </p:nvSpPr>
        <p:spPr>
          <a:xfrm>
            <a:off x="285751" y="4772885"/>
            <a:ext cx="6861218" cy="33483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88"/>
              <a:buFont typeface="Arial"/>
              <a:buNone/>
            </a:pPr>
            <a:r>
              <a:rPr b="0" i="0" lang="en-US" sz="788" u="none" cap="none" strike="noStrike">
                <a:solidFill>
                  <a:schemeClr val="lt1"/>
                </a:solidFill>
                <a:latin typeface="Calibri"/>
                <a:ea typeface="Calibri"/>
                <a:cs typeface="Calibri"/>
                <a:sym typeface="Calibri"/>
              </a:rPr>
              <a:t>The BRIGHTER FUTURE project has been funded with support from the European Commission. This material reflects the views only of the authors, </a:t>
            </a:r>
            <a:br>
              <a:rPr b="0" i="0" lang="en-US" sz="788" u="none" cap="none" strike="noStrike">
                <a:solidFill>
                  <a:schemeClr val="lt1"/>
                </a:solidFill>
                <a:latin typeface="Calibri"/>
                <a:ea typeface="Calibri"/>
                <a:cs typeface="Calibri"/>
                <a:sym typeface="Calibri"/>
              </a:rPr>
            </a:br>
            <a:r>
              <a:rPr b="0" i="0" lang="en-US" sz="788" u="none" cap="none" strike="noStrike">
                <a:solidFill>
                  <a:schemeClr val="lt1"/>
                </a:solidFill>
                <a:latin typeface="Calibri"/>
                <a:ea typeface="Calibri"/>
                <a:cs typeface="Calibri"/>
                <a:sym typeface="Calibri"/>
              </a:rPr>
              <a:t>and the Commission 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pic>
        <p:nvPicPr>
          <p:cNvPr descr="Texto&#10;&#10;Descripción generada automáticamente con confianza media" id="34" name="Google Shape;34;p37"/>
          <p:cNvPicPr preferRelativeResize="0"/>
          <p:nvPr/>
        </p:nvPicPr>
        <p:blipFill rotWithShape="1">
          <a:blip r:embed="rId2">
            <a:alphaModFix/>
          </a:blip>
          <a:srcRect b="0" l="0" r="0" t="0"/>
          <a:stretch/>
        </p:blipFill>
        <p:spPr>
          <a:xfrm>
            <a:off x="7580683" y="4765686"/>
            <a:ext cx="1437589" cy="318695"/>
          </a:xfrm>
          <a:prstGeom prst="rect">
            <a:avLst/>
          </a:prstGeom>
          <a:noFill/>
          <a:ln>
            <a:noFill/>
          </a:ln>
        </p:spPr>
      </p:pic>
      <p:pic>
        <p:nvPicPr>
          <p:cNvPr id="35" name="Google Shape;35;p37"/>
          <p:cNvPicPr preferRelativeResize="0"/>
          <p:nvPr/>
        </p:nvPicPr>
        <p:blipFill rotWithShape="1">
          <a:blip r:embed="rId3">
            <a:alphaModFix/>
          </a:blip>
          <a:srcRect b="0" l="0" r="0" t="0"/>
          <a:stretch/>
        </p:blipFill>
        <p:spPr>
          <a:xfrm>
            <a:off x="-1" y="0"/>
            <a:ext cx="9144000" cy="2476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36" name="Shape 36"/>
        <p:cNvGrpSpPr/>
        <p:nvPr/>
      </p:nvGrpSpPr>
      <p:grpSpPr>
        <a:xfrm>
          <a:off x="0" y="0"/>
          <a:ext cx="0" cy="0"/>
          <a:chOff x="0" y="0"/>
          <a:chExt cx="0" cy="0"/>
        </a:xfrm>
      </p:grpSpPr>
      <p:sp>
        <p:nvSpPr>
          <p:cNvPr id="37" name="Google Shape;37;p38"/>
          <p:cNvSpPr txBox="1"/>
          <p:nvPr>
            <p:ph type="title"/>
          </p:nvPr>
        </p:nvSpPr>
        <p:spPr>
          <a:xfrm>
            <a:off x="704429" y="505062"/>
            <a:ext cx="7735140" cy="360099"/>
          </a:xfrm>
          <a:prstGeom prst="rect">
            <a:avLst/>
          </a:prstGeom>
          <a:noFill/>
          <a:ln>
            <a:noFill/>
          </a:ln>
        </p:spPr>
        <p:txBody>
          <a:bodyPr anchorCtr="0" anchor="t" bIns="0" lIns="0" spcFirstLastPara="1" rIns="0" wrap="square" tIns="0">
            <a:spAutoFit/>
          </a:bodyPr>
          <a:lstStyle>
            <a:lvl1pPr lvl="0" algn="l">
              <a:lnSpc>
                <a:spcPct val="90000"/>
              </a:lnSpc>
              <a:spcBef>
                <a:spcPts val="0"/>
              </a:spcBef>
              <a:spcAft>
                <a:spcPts val="0"/>
              </a:spcAft>
              <a:buClr>
                <a:srgbClr val="595959"/>
              </a:buClr>
              <a:buSzPts val="1400"/>
              <a:buFont typeface="Calibri"/>
              <a:buNone/>
              <a:defRPr b="0" i="0" sz="2600">
                <a:solidFill>
                  <a:srgbClr val="59595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38"/>
          <p:cNvSpPr txBox="1"/>
          <p:nvPr>
            <p:ph idx="1" type="body"/>
          </p:nvPr>
        </p:nvSpPr>
        <p:spPr>
          <a:xfrm>
            <a:off x="706540" y="1185599"/>
            <a:ext cx="7730919" cy="166199"/>
          </a:xfrm>
          <a:prstGeom prst="rect">
            <a:avLst/>
          </a:prstGeom>
          <a:noFill/>
          <a:ln>
            <a:noFill/>
          </a:ln>
        </p:spPr>
        <p:txBody>
          <a:bodyPr anchorCtr="0" anchor="t" bIns="0" lIns="0" spcFirstLastPara="1" rIns="0" wrap="square" tIns="0">
            <a:spAutoFit/>
          </a:bodyPr>
          <a:lstStyle>
            <a:lvl1pPr indent="-228600" lvl="0" marL="457200" algn="l">
              <a:lnSpc>
                <a:spcPct val="90000"/>
              </a:lnSpc>
              <a:spcBef>
                <a:spcPts val="0"/>
              </a:spcBef>
              <a:spcAft>
                <a:spcPts val="0"/>
              </a:spcAft>
              <a:buClr>
                <a:schemeClr val="dk1"/>
              </a:buClr>
              <a:buSzPts val="1400"/>
              <a:buNone/>
              <a:defRPr b="0" i="0" sz="1200">
                <a:solidFill>
                  <a:schemeClr val="dk1"/>
                </a:solidFill>
                <a:latin typeface="Calibri"/>
                <a:ea typeface="Calibri"/>
                <a:cs typeface="Calibri"/>
                <a:sym typeface="Calibri"/>
              </a:defRPr>
            </a:lvl1pPr>
            <a:lvl2pPr indent="-228600" lvl="1" marL="914400" algn="l">
              <a:lnSpc>
                <a:spcPct val="90000"/>
              </a:lnSpc>
              <a:spcBef>
                <a:spcPts val="0"/>
              </a:spcBef>
              <a:spcAft>
                <a:spcPts val="0"/>
              </a:spcAft>
              <a:buClr>
                <a:schemeClr val="dk1"/>
              </a:buClr>
              <a:buSzPts val="1400"/>
              <a:buNone/>
              <a:defRPr/>
            </a:lvl2pPr>
            <a:lvl3pPr indent="-228600" lvl="2" marL="1371600" algn="l">
              <a:lnSpc>
                <a:spcPct val="90000"/>
              </a:lnSpc>
              <a:spcBef>
                <a:spcPts val="0"/>
              </a:spcBef>
              <a:spcAft>
                <a:spcPts val="0"/>
              </a:spcAft>
              <a:buClr>
                <a:schemeClr val="dk1"/>
              </a:buClr>
              <a:buSzPts val="1400"/>
              <a:buNone/>
              <a:defRPr/>
            </a:lvl3pPr>
            <a:lvl4pPr indent="-228600" lvl="3" marL="1828800" algn="l">
              <a:lnSpc>
                <a:spcPct val="90000"/>
              </a:lnSpc>
              <a:spcBef>
                <a:spcPts val="0"/>
              </a:spcBef>
              <a:spcAft>
                <a:spcPts val="0"/>
              </a:spcAft>
              <a:buClr>
                <a:schemeClr val="dk1"/>
              </a:buClr>
              <a:buSzPts val="1400"/>
              <a:buNone/>
              <a:defRPr/>
            </a:lvl4pPr>
            <a:lvl5pPr indent="-228600" lvl="4" marL="2286000" algn="l">
              <a:lnSpc>
                <a:spcPct val="90000"/>
              </a:lnSpc>
              <a:spcBef>
                <a:spcPts val="0"/>
              </a:spcBef>
              <a:spcAft>
                <a:spcPts val="0"/>
              </a:spcAft>
              <a:buClr>
                <a:schemeClr val="dk1"/>
              </a:buClr>
              <a:buSzPts val="1400"/>
              <a:buNone/>
              <a:defRPr/>
            </a:lvl5pPr>
            <a:lvl6pPr indent="-228600" lvl="5" marL="2743200" algn="l">
              <a:lnSpc>
                <a:spcPct val="90000"/>
              </a:lnSpc>
              <a:spcBef>
                <a:spcPts val="0"/>
              </a:spcBef>
              <a:spcAft>
                <a:spcPts val="0"/>
              </a:spcAft>
              <a:buClr>
                <a:schemeClr val="dk1"/>
              </a:buClr>
              <a:buSzPts val="1400"/>
              <a:buNone/>
              <a:defRPr/>
            </a:lvl6pPr>
            <a:lvl7pPr indent="-228600" lvl="6" marL="3200400" algn="l">
              <a:lnSpc>
                <a:spcPct val="90000"/>
              </a:lnSpc>
              <a:spcBef>
                <a:spcPts val="0"/>
              </a:spcBef>
              <a:spcAft>
                <a:spcPts val="0"/>
              </a:spcAft>
              <a:buClr>
                <a:schemeClr val="dk1"/>
              </a:buClr>
              <a:buSzPts val="1400"/>
              <a:buNone/>
              <a:defRPr/>
            </a:lvl7pPr>
            <a:lvl8pPr indent="-228600" lvl="7" marL="3657600" algn="l">
              <a:lnSpc>
                <a:spcPct val="90000"/>
              </a:lnSpc>
              <a:spcBef>
                <a:spcPts val="0"/>
              </a:spcBef>
              <a:spcAft>
                <a:spcPts val="0"/>
              </a:spcAft>
              <a:buClr>
                <a:schemeClr val="dk1"/>
              </a:buClr>
              <a:buSzPts val="1400"/>
              <a:buNone/>
              <a:defRPr/>
            </a:lvl8pPr>
            <a:lvl9pPr indent="-228600" lvl="8" marL="4114800" algn="l">
              <a:lnSpc>
                <a:spcPct val="90000"/>
              </a:lnSpc>
              <a:spcBef>
                <a:spcPts val="0"/>
              </a:spcBef>
              <a:spcAft>
                <a:spcPts val="0"/>
              </a:spcAft>
              <a:buClr>
                <a:schemeClr val="dk1"/>
              </a:buClr>
              <a:buSzPts val="1400"/>
              <a:buNone/>
              <a:defRPr/>
            </a:lvl9pPr>
          </a:lstStyle>
          <a:p/>
        </p:txBody>
      </p:sp>
      <p:sp>
        <p:nvSpPr>
          <p:cNvPr id="39" name="Google Shape;39;p38"/>
          <p:cNvSpPr txBox="1"/>
          <p:nvPr>
            <p:ph idx="11" type="ftr"/>
          </p:nvPr>
        </p:nvSpPr>
        <p:spPr>
          <a:xfrm>
            <a:off x="3108960" y="4783455"/>
            <a:ext cx="2926080" cy="138499"/>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b="0" i="0">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38"/>
          <p:cNvSpPr txBox="1"/>
          <p:nvPr>
            <p:ph idx="10" type="dt"/>
          </p:nvPr>
        </p:nvSpPr>
        <p:spPr>
          <a:xfrm>
            <a:off x="457200" y="4783455"/>
            <a:ext cx="2103120" cy="138499"/>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0" i="0">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38"/>
          <p:cNvSpPr txBox="1"/>
          <p:nvPr>
            <p:ph idx="12" type="sldNum"/>
          </p:nvPr>
        </p:nvSpPr>
        <p:spPr>
          <a:xfrm>
            <a:off x="6583680" y="4783455"/>
            <a:ext cx="2103120" cy="138499"/>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42" name="Shape 42"/>
        <p:cNvGrpSpPr/>
        <p:nvPr/>
      </p:nvGrpSpPr>
      <p:grpSpPr>
        <a:xfrm>
          <a:off x="0" y="0"/>
          <a:ext cx="0" cy="0"/>
          <a:chOff x="0" y="0"/>
          <a:chExt cx="0" cy="0"/>
        </a:xfrm>
      </p:grpSpPr>
      <p:sp>
        <p:nvSpPr>
          <p:cNvPr id="43" name="Google Shape;43;p39"/>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9"/>
          <p:cNvSpPr txBox="1"/>
          <p:nvPr>
            <p:ph idx="1" type="body"/>
          </p:nvPr>
        </p:nvSpPr>
        <p:spPr>
          <a:xfrm>
            <a:off x="628650" y="1369219"/>
            <a:ext cx="38862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5" name="Google Shape;45;p39"/>
          <p:cNvSpPr txBox="1"/>
          <p:nvPr>
            <p:ph idx="2" type="body"/>
          </p:nvPr>
        </p:nvSpPr>
        <p:spPr>
          <a:xfrm>
            <a:off x="4629150" y="1369219"/>
            <a:ext cx="38862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6" name="Google Shape;46;p39"/>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9"/>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39"/>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49" name="Google Shape;49;p39"/>
          <p:cNvPicPr preferRelativeResize="0"/>
          <p:nvPr/>
        </p:nvPicPr>
        <p:blipFill rotWithShape="1">
          <a:blip r:embed="rId2">
            <a:alphaModFix/>
          </a:blip>
          <a:srcRect b="0" l="0" r="0" t="0"/>
          <a:stretch/>
        </p:blipFill>
        <p:spPr>
          <a:xfrm>
            <a:off x="-1" y="0"/>
            <a:ext cx="9144000" cy="2476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50" name="Shape 50"/>
        <p:cNvGrpSpPr/>
        <p:nvPr/>
      </p:nvGrpSpPr>
      <p:grpSpPr>
        <a:xfrm>
          <a:off x="0" y="0"/>
          <a:ext cx="0" cy="0"/>
          <a:chOff x="0" y="0"/>
          <a:chExt cx="0" cy="0"/>
        </a:xfrm>
      </p:grpSpPr>
      <p:sp>
        <p:nvSpPr>
          <p:cNvPr id="51" name="Google Shape;51;p40"/>
          <p:cNvSpPr txBox="1"/>
          <p:nvPr>
            <p:ph type="ctrTitle"/>
          </p:nvPr>
        </p:nvSpPr>
        <p:spPr>
          <a:xfrm>
            <a:off x="1143000" y="841772"/>
            <a:ext cx="6858000" cy="1790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40"/>
          <p:cNvSpPr txBox="1"/>
          <p:nvPr>
            <p:ph idx="1" type="subTitle"/>
          </p:nvPr>
        </p:nvSpPr>
        <p:spPr>
          <a:xfrm>
            <a:off x="1143000" y="2701528"/>
            <a:ext cx="6858000" cy="124182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53" name="Google Shape;53;p40"/>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40"/>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40"/>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56" name="Shape 56"/>
        <p:cNvGrpSpPr/>
        <p:nvPr/>
      </p:nvGrpSpPr>
      <p:grpSpPr>
        <a:xfrm>
          <a:off x="0" y="0"/>
          <a:ext cx="0" cy="0"/>
          <a:chOff x="0" y="0"/>
          <a:chExt cx="0" cy="0"/>
        </a:xfrm>
      </p:grpSpPr>
      <p:sp>
        <p:nvSpPr>
          <p:cNvPr id="57" name="Google Shape;57;p41"/>
          <p:cNvSpPr txBox="1"/>
          <p:nvPr>
            <p:ph type="title"/>
          </p:nvPr>
        </p:nvSpPr>
        <p:spPr>
          <a:xfrm>
            <a:off x="623888" y="1282304"/>
            <a:ext cx="7886700" cy="2139553"/>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41"/>
          <p:cNvSpPr txBox="1"/>
          <p:nvPr>
            <p:ph idx="1" type="body"/>
          </p:nvPr>
        </p:nvSpPr>
        <p:spPr>
          <a:xfrm>
            <a:off x="623888" y="3442098"/>
            <a:ext cx="7886700" cy="112514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rgbClr val="888888"/>
              </a:buClr>
              <a:buSzPts val="1800"/>
              <a:buNone/>
              <a:defRPr sz="1800">
                <a:solidFill>
                  <a:srgbClr val="888888"/>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59" name="Google Shape;59;p41"/>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41"/>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41"/>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62" name="Google Shape;62;p41"/>
          <p:cNvPicPr preferRelativeResize="0"/>
          <p:nvPr/>
        </p:nvPicPr>
        <p:blipFill rotWithShape="1">
          <a:blip r:embed="rId2">
            <a:alphaModFix/>
          </a:blip>
          <a:srcRect b="0" l="0" r="0" t="0"/>
          <a:stretch/>
        </p:blipFill>
        <p:spPr>
          <a:xfrm>
            <a:off x="-1" y="0"/>
            <a:ext cx="9144000" cy="24765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63" name="Shape 63"/>
        <p:cNvGrpSpPr/>
        <p:nvPr/>
      </p:nvGrpSpPr>
      <p:grpSpPr>
        <a:xfrm>
          <a:off x="0" y="0"/>
          <a:ext cx="0" cy="0"/>
          <a:chOff x="0" y="0"/>
          <a:chExt cx="0" cy="0"/>
        </a:xfrm>
      </p:grpSpPr>
      <p:sp>
        <p:nvSpPr>
          <p:cNvPr id="64" name="Google Shape;64;p42"/>
          <p:cNvSpPr txBox="1"/>
          <p:nvPr>
            <p:ph type="title"/>
          </p:nvPr>
        </p:nvSpPr>
        <p:spPr>
          <a:xfrm>
            <a:off x="629841"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42"/>
          <p:cNvSpPr txBox="1"/>
          <p:nvPr>
            <p:ph idx="1" type="body"/>
          </p:nvPr>
        </p:nvSpPr>
        <p:spPr>
          <a:xfrm>
            <a:off x="629842" y="1260872"/>
            <a:ext cx="3868340" cy="61793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66" name="Google Shape;66;p42"/>
          <p:cNvSpPr txBox="1"/>
          <p:nvPr>
            <p:ph idx="2" type="body"/>
          </p:nvPr>
        </p:nvSpPr>
        <p:spPr>
          <a:xfrm>
            <a:off x="629842" y="1878806"/>
            <a:ext cx="3868340" cy="27634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67" name="Google Shape;67;p42"/>
          <p:cNvSpPr txBox="1"/>
          <p:nvPr>
            <p:ph idx="3" type="body"/>
          </p:nvPr>
        </p:nvSpPr>
        <p:spPr>
          <a:xfrm>
            <a:off x="4629150" y="1260872"/>
            <a:ext cx="3887391" cy="61793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68" name="Google Shape;68;p42"/>
          <p:cNvSpPr txBox="1"/>
          <p:nvPr>
            <p:ph idx="4" type="body"/>
          </p:nvPr>
        </p:nvSpPr>
        <p:spPr>
          <a:xfrm>
            <a:off x="4629150" y="1878806"/>
            <a:ext cx="3887391" cy="27634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69" name="Google Shape;69;p42"/>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42"/>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42"/>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72" name="Google Shape;72;p42"/>
          <p:cNvPicPr preferRelativeResize="0"/>
          <p:nvPr/>
        </p:nvPicPr>
        <p:blipFill rotWithShape="1">
          <a:blip r:embed="rId2">
            <a:alphaModFix/>
          </a:blip>
          <a:srcRect b="0" l="0" r="0" t="0"/>
          <a:stretch/>
        </p:blipFill>
        <p:spPr>
          <a:xfrm>
            <a:off x="-1" y="0"/>
            <a:ext cx="9144000" cy="24765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73" name="Shape 73"/>
        <p:cNvGrpSpPr/>
        <p:nvPr/>
      </p:nvGrpSpPr>
      <p:grpSpPr>
        <a:xfrm>
          <a:off x="0" y="0"/>
          <a:ext cx="0" cy="0"/>
          <a:chOff x="0" y="0"/>
          <a:chExt cx="0" cy="0"/>
        </a:xfrm>
      </p:grpSpPr>
      <p:sp>
        <p:nvSpPr>
          <p:cNvPr id="74" name="Google Shape;74;p43"/>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43"/>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43"/>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43"/>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78" name="Shape 78"/>
        <p:cNvGrpSpPr/>
        <p:nvPr/>
      </p:nvGrpSpPr>
      <p:grpSpPr>
        <a:xfrm>
          <a:off x="0" y="0"/>
          <a:ext cx="0" cy="0"/>
          <a:chOff x="0" y="0"/>
          <a:chExt cx="0" cy="0"/>
        </a:xfrm>
      </p:grpSpPr>
      <p:sp>
        <p:nvSpPr>
          <p:cNvPr id="79" name="Google Shape;79;p44"/>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44"/>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b="0"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44"/>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6"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5"/>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35"/>
          <p:cNvSpPr txBox="1"/>
          <p:nvPr>
            <p:ph idx="1" type="body"/>
          </p:nvPr>
        </p:nvSpPr>
        <p:spPr>
          <a:xfrm>
            <a:off x="628650" y="1369219"/>
            <a:ext cx="7886700" cy="3263504"/>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8" name="Google Shape;8;p35"/>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9" name="Google Shape;9;p35"/>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0" name="Google Shape;10;p35"/>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11" name="Google Shape;11;p35"/>
          <p:cNvSpPr txBox="1"/>
          <p:nvPr/>
        </p:nvSpPr>
        <p:spPr>
          <a:xfrm>
            <a:off x="8472458" y="4663217"/>
            <a:ext cx="548700" cy="393600"/>
          </a:xfrm>
          <a:prstGeom prst="rect">
            <a:avLst/>
          </a:prstGeom>
          <a:noFill/>
          <a:ln>
            <a:noFill/>
          </a:ln>
        </p:spPr>
        <p:txBody>
          <a:bodyPr anchorCtr="0" anchor="ctr" bIns="68550" lIns="68550" spcFirstLastPara="1" rIns="68550" wrap="square" tIns="68550">
            <a:normAutofit/>
          </a:bodyPr>
          <a:lstStyle/>
          <a:p>
            <a:pPr indent="0" lvl="0" marL="0" marR="0" rtl="0" algn="r">
              <a:lnSpc>
                <a:spcPct val="100000"/>
              </a:lnSpc>
              <a:spcBef>
                <a:spcPts val="0"/>
              </a:spcBef>
              <a:spcAft>
                <a:spcPts val="0"/>
              </a:spcAft>
              <a:buClr>
                <a:srgbClr val="000000"/>
              </a:buClr>
              <a:buSzPts val="1000"/>
              <a:buFont typeface="Arial"/>
              <a:buNone/>
            </a:pPr>
            <a:fld id="{00000000-1234-1234-1234-123412341234}" type="slidenum">
              <a:rPr b="0" i="0" lang="en-US" sz="1000" u="none" cap="none" strike="noStrike">
                <a:solidFill>
                  <a:schemeClr val="dk2"/>
                </a:solidFill>
                <a:latin typeface="Calibri"/>
                <a:ea typeface="Calibri"/>
                <a:cs typeface="Calibri"/>
                <a:sym typeface="Calibri"/>
              </a:rPr>
              <a:t>‹#›</a:t>
            </a:fld>
            <a:endParaRPr b="0" i="0" sz="1000" u="none" cap="none" strike="noStrike">
              <a:solidFill>
                <a:schemeClr val="dk2"/>
              </a:solidFill>
              <a:latin typeface="Calibri"/>
              <a:ea typeface="Calibri"/>
              <a:cs typeface="Calibri"/>
              <a:sym typeface="Calibri"/>
            </a:endParaRPr>
          </a:p>
        </p:txBody>
      </p:sp>
      <p:sp>
        <p:nvSpPr>
          <p:cNvPr id="12" name="Google Shape;12;p35"/>
          <p:cNvSpPr/>
          <p:nvPr/>
        </p:nvSpPr>
        <p:spPr>
          <a:xfrm>
            <a:off x="0" y="4713890"/>
            <a:ext cx="9144000" cy="429611"/>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3" name="Google Shape;13;p35"/>
          <p:cNvSpPr txBox="1"/>
          <p:nvPr/>
        </p:nvSpPr>
        <p:spPr>
          <a:xfrm>
            <a:off x="285751" y="4772885"/>
            <a:ext cx="6861218" cy="33483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88"/>
              <a:buFont typeface="Arial"/>
              <a:buNone/>
            </a:pPr>
            <a:r>
              <a:rPr b="0" i="0" lang="en-US" sz="788" u="none" cap="none" strike="noStrike">
                <a:solidFill>
                  <a:schemeClr val="lt1"/>
                </a:solidFill>
                <a:latin typeface="Calibri"/>
                <a:ea typeface="Calibri"/>
                <a:cs typeface="Calibri"/>
                <a:sym typeface="Calibri"/>
              </a:rPr>
              <a:t>The BRIGHTER FUTURE project has been funded with support from the European Commission. This material reflects the views only of the authors, </a:t>
            </a:r>
            <a:br>
              <a:rPr b="0" i="0" lang="en-US" sz="788" u="none" cap="none" strike="noStrike">
                <a:solidFill>
                  <a:schemeClr val="lt1"/>
                </a:solidFill>
                <a:latin typeface="Calibri"/>
                <a:ea typeface="Calibri"/>
                <a:cs typeface="Calibri"/>
                <a:sym typeface="Calibri"/>
              </a:rPr>
            </a:br>
            <a:r>
              <a:rPr b="0" i="0" lang="en-US" sz="788" u="none" cap="none" strike="noStrike">
                <a:solidFill>
                  <a:schemeClr val="lt1"/>
                </a:solidFill>
                <a:latin typeface="Calibri"/>
                <a:ea typeface="Calibri"/>
                <a:cs typeface="Calibri"/>
                <a:sym typeface="Calibri"/>
              </a:rPr>
              <a:t>and the Commission 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pic>
        <p:nvPicPr>
          <p:cNvPr descr="Texto&#10;&#10;Descripción generada automáticamente con confianza media" id="14" name="Google Shape;14;p35"/>
          <p:cNvPicPr preferRelativeResize="0"/>
          <p:nvPr/>
        </p:nvPicPr>
        <p:blipFill rotWithShape="1">
          <a:blip r:embed="rId1">
            <a:alphaModFix/>
          </a:blip>
          <a:srcRect b="0" l="0" r="0" t="0"/>
          <a:stretch/>
        </p:blipFill>
        <p:spPr>
          <a:xfrm>
            <a:off x="7580683" y="4765686"/>
            <a:ext cx="1437589" cy="31869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0.png"/><Relationship Id="rId4" Type="http://schemas.openxmlformats.org/officeDocument/2006/relationships/image" Target="../media/image9.jpg"/><Relationship Id="rId5"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2.jpg"/><Relationship Id="rId4" Type="http://schemas.openxmlformats.org/officeDocument/2006/relationships/image" Target="../media/image13.jpg"/><Relationship Id="rId5" Type="http://schemas.openxmlformats.org/officeDocument/2006/relationships/image" Target="../media/image11.jpg"/><Relationship Id="rId6"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pic>
        <p:nvPicPr>
          <p:cNvPr id="117" name="Google Shape;117;p15"/>
          <p:cNvPicPr preferRelativeResize="0"/>
          <p:nvPr/>
        </p:nvPicPr>
        <p:blipFill rotWithShape="1">
          <a:blip r:embed="rId3">
            <a:alphaModFix/>
          </a:blip>
          <a:srcRect b="0" l="0" r="0" t="0"/>
          <a:stretch/>
        </p:blipFill>
        <p:spPr>
          <a:xfrm>
            <a:off x="6417611" y="312096"/>
            <a:ext cx="2182415" cy="528274"/>
          </a:xfrm>
          <a:prstGeom prst="rect">
            <a:avLst/>
          </a:prstGeom>
          <a:solidFill>
            <a:schemeClr val="lt1"/>
          </a:solidFill>
          <a:ln>
            <a:noFill/>
          </a:ln>
        </p:spPr>
      </p:pic>
      <p:sp>
        <p:nvSpPr>
          <p:cNvPr id="118" name="Google Shape;118;p15"/>
          <p:cNvSpPr/>
          <p:nvPr/>
        </p:nvSpPr>
        <p:spPr>
          <a:xfrm>
            <a:off x="0" y="4713890"/>
            <a:ext cx="9144000" cy="429611"/>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Imagen que contiene Interfaz de usuario gráfica&#10;&#10;Descripción generada automáticamente" id="119" name="Google Shape;119;p15"/>
          <p:cNvPicPr preferRelativeResize="0"/>
          <p:nvPr/>
        </p:nvPicPr>
        <p:blipFill rotWithShape="1">
          <a:blip r:embed="rId4">
            <a:alphaModFix/>
          </a:blip>
          <a:srcRect b="0" l="0" r="0" t="0"/>
          <a:stretch/>
        </p:blipFill>
        <p:spPr>
          <a:xfrm>
            <a:off x="664630" y="5785393"/>
            <a:ext cx="664862" cy="332431"/>
          </a:xfrm>
          <a:prstGeom prst="rect">
            <a:avLst/>
          </a:prstGeom>
          <a:noFill/>
          <a:ln>
            <a:noFill/>
          </a:ln>
        </p:spPr>
      </p:pic>
      <p:sp>
        <p:nvSpPr>
          <p:cNvPr id="120" name="Google Shape;120;p15"/>
          <p:cNvSpPr txBox="1"/>
          <p:nvPr/>
        </p:nvSpPr>
        <p:spPr>
          <a:xfrm>
            <a:off x="285751" y="4772885"/>
            <a:ext cx="6861218" cy="33483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88"/>
              <a:buFont typeface="Arial"/>
              <a:buNone/>
            </a:pPr>
            <a:r>
              <a:rPr b="0" i="0" lang="en-US" sz="788" u="none" cap="none" strike="noStrike">
                <a:solidFill>
                  <a:schemeClr val="lt1"/>
                </a:solidFill>
                <a:latin typeface="Calibri"/>
                <a:ea typeface="Calibri"/>
                <a:cs typeface="Calibri"/>
                <a:sym typeface="Calibri"/>
              </a:rPr>
              <a:t>The BRIGHTER FUTURE project has been funded with support from the European Commission. This material reflects the views only of the authors, </a:t>
            </a:r>
            <a:br>
              <a:rPr b="0" i="0" lang="en-US" sz="788" u="none" cap="none" strike="noStrike">
                <a:solidFill>
                  <a:schemeClr val="lt1"/>
                </a:solidFill>
                <a:latin typeface="Calibri"/>
                <a:ea typeface="Calibri"/>
                <a:cs typeface="Calibri"/>
                <a:sym typeface="Calibri"/>
              </a:rPr>
            </a:br>
            <a:r>
              <a:rPr b="0" i="0" lang="en-US" sz="788" u="none" cap="none" strike="noStrike">
                <a:solidFill>
                  <a:schemeClr val="lt1"/>
                </a:solidFill>
                <a:latin typeface="Calibri"/>
                <a:ea typeface="Calibri"/>
                <a:cs typeface="Calibri"/>
                <a:sym typeface="Calibri"/>
              </a:rPr>
              <a:t>and the Commission cannot be held responsible for any use which may be made of the information contained therein.</a:t>
            </a:r>
            <a:endParaRPr b="0" i="0" sz="1400" u="none" cap="none" strike="noStrike">
              <a:solidFill>
                <a:srgbClr val="000000"/>
              </a:solidFill>
              <a:latin typeface="Arial"/>
              <a:ea typeface="Arial"/>
              <a:cs typeface="Arial"/>
              <a:sym typeface="Arial"/>
            </a:endParaRPr>
          </a:p>
        </p:txBody>
      </p:sp>
      <p:pic>
        <p:nvPicPr>
          <p:cNvPr descr="Texto&#10;&#10;Descripción generada automáticamente con confianza media" id="121" name="Google Shape;121;p15"/>
          <p:cNvPicPr preferRelativeResize="0"/>
          <p:nvPr/>
        </p:nvPicPr>
        <p:blipFill rotWithShape="1">
          <a:blip r:embed="rId5">
            <a:alphaModFix/>
          </a:blip>
          <a:srcRect b="0" l="0" r="0" t="0"/>
          <a:stretch/>
        </p:blipFill>
        <p:spPr>
          <a:xfrm>
            <a:off x="7580683" y="4765686"/>
            <a:ext cx="1437589" cy="318695"/>
          </a:xfrm>
          <a:prstGeom prst="rect">
            <a:avLst/>
          </a:prstGeom>
          <a:noFill/>
          <a:ln>
            <a:noFill/>
          </a:ln>
        </p:spPr>
      </p:pic>
      <p:sp>
        <p:nvSpPr>
          <p:cNvPr id="122" name="Google Shape;122;p15"/>
          <p:cNvSpPr/>
          <p:nvPr/>
        </p:nvSpPr>
        <p:spPr>
          <a:xfrm>
            <a:off x="1623062" y="1704814"/>
            <a:ext cx="5957621" cy="1616359"/>
          </a:xfrm>
          <a:prstGeom prst="rect">
            <a:avLst/>
          </a:prstGeom>
          <a:no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23" name="Google Shape;123;p15"/>
          <p:cNvSpPr txBox="1"/>
          <p:nvPr/>
        </p:nvSpPr>
        <p:spPr>
          <a:xfrm>
            <a:off x="3898925" y="1254690"/>
            <a:ext cx="1405800" cy="461700"/>
          </a:xfrm>
          <a:prstGeom prst="rect">
            <a:avLst/>
          </a:prstGeom>
          <a:solidFill>
            <a:schemeClr val="accent2"/>
          </a:solid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lang="en-US" sz="2400">
                <a:solidFill>
                  <a:schemeClr val="lt1"/>
                </a:solidFill>
                <a:latin typeface="Calibri"/>
                <a:ea typeface="Calibri"/>
                <a:cs typeface="Calibri"/>
                <a:sym typeface="Calibri"/>
              </a:rPr>
              <a:t>DEEL</a:t>
            </a:r>
            <a:r>
              <a:rPr b="0" i="0" lang="en-US" sz="2400" u="none" cap="none" strike="noStrike">
                <a:solidFill>
                  <a:schemeClr val="lt1"/>
                </a:solidFill>
                <a:latin typeface="Calibri"/>
                <a:ea typeface="Calibri"/>
                <a:cs typeface="Calibri"/>
                <a:sym typeface="Calibri"/>
              </a:rPr>
              <a:t> 2.2</a:t>
            </a:r>
            <a:endParaRPr b="0" i="0" sz="4500" u="none" cap="none" strike="noStrike">
              <a:solidFill>
                <a:schemeClr val="lt1"/>
              </a:solidFill>
              <a:latin typeface="Calibri"/>
              <a:ea typeface="Calibri"/>
              <a:cs typeface="Calibri"/>
              <a:sym typeface="Calibri"/>
            </a:endParaRPr>
          </a:p>
        </p:txBody>
      </p:sp>
      <p:sp>
        <p:nvSpPr>
          <p:cNvPr id="124" name="Google Shape;124;p15"/>
          <p:cNvSpPr/>
          <p:nvPr/>
        </p:nvSpPr>
        <p:spPr>
          <a:xfrm rot="10800000">
            <a:off x="4400550" y="3321172"/>
            <a:ext cx="297180" cy="256190"/>
          </a:xfrm>
          <a:prstGeom prst="triangle">
            <a:avLst>
              <a:gd fmla="val 50000" name="adj"/>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25" name="Google Shape;125;p15"/>
          <p:cNvSpPr txBox="1"/>
          <p:nvPr/>
        </p:nvSpPr>
        <p:spPr>
          <a:xfrm>
            <a:off x="1172870" y="1944137"/>
            <a:ext cx="6858000" cy="1255229"/>
          </a:xfrm>
          <a:prstGeom prst="rect">
            <a:avLst/>
          </a:prstGeom>
          <a:noFill/>
          <a:ln>
            <a:noFill/>
          </a:ln>
        </p:spPr>
        <p:txBody>
          <a:bodyPr anchorCtr="0" anchor="t" bIns="34275" lIns="68550" spcFirstLastPara="1" rIns="68550" wrap="square" tIns="34275">
            <a:normAutofit/>
          </a:bodyPr>
          <a:lstStyle/>
          <a:p>
            <a:pPr indent="0" lvl="0" marL="85725" marR="0" rtl="0" algn="ctr">
              <a:lnSpc>
                <a:spcPct val="100000"/>
              </a:lnSpc>
              <a:spcBef>
                <a:spcPts val="1000"/>
              </a:spcBef>
              <a:spcAft>
                <a:spcPts val="0"/>
              </a:spcAft>
              <a:buClr>
                <a:schemeClr val="dk1"/>
              </a:buClr>
              <a:buSzPts val="1800"/>
              <a:buFont typeface="Arial"/>
              <a:buNone/>
            </a:pPr>
            <a:r>
              <a:rPr b="0" i="0" lang="en-US" sz="2800" u="none" cap="none" strike="noStrike">
                <a:solidFill>
                  <a:schemeClr val="dk1"/>
                </a:solidFill>
                <a:latin typeface="Calibri"/>
                <a:ea typeface="Calibri"/>
                <a:cs typeface="Calibri"/>
                <a:sym typeface="Calibri"/>
              </a:rPr>
              <a:t>Hoe ontwikkel je </a:t>
            </a:r>
            <a:r>
              <a:rPr lang="en-US" sz="2800">
                <a:solidFill>
                  <a:schemeClr val="dk1"/>
                </a:solidFill>
                <a:latin typeface="Calibri"/>
                <a:ea typeface="Calibri"/>
                <a:cs typeface="Calibri"/>
                <a:sym typeface="Calibri"/>
              </a:rPr>
              <a:t>een inclusieve school </a:t>
            </a:r>
            <a:endParaRPr sz="2800">
              <a:solidFill>
                <a:schemeClr val="dk1"/>
              </a:solidFill>
              <a:latin typeface="Calibri"/>
              <a:ea typeface="Calibri"/>
              <a:cs typeface="Calibri"/>
              <a:sym typeface="Calibri"/>
            </a:endParaRPr>
          </a:p>
          <a:p>
            <a:pPr indent="0" lvl="0" marL="85725" marR="0" rtl="0" algn="ctr">
              <a:lnSpc>
                <a:spcPct val="100000"/>
              </a:lnSpc>
              <a:spcBef>
                <a:spcPts val="1000"/>
              </a:spcBef>
              <a:spcAft>
                <a:spcPts val="0"/>
              </a:spcAft>
              <a:buClr>
                <a:schemeClr val="dk1"/>
              </a:buClr>
              <a:buSzPts val="1800"/>
              <a:buFont typeface="Arial"/>
              <a:buNone/>
            </a:pPr>
            <a:r>
              <a:rPr lang="en-US" sz="2800">
                <a:solidFill>
                  <a:schemeClr val="dk1"/>
                </a:solidFill>
                <a:latin typeface="Calibri"/>
                <a:ea typeface="Calibri"/>
                <a:cs typeface="Calibri"/>
                <a:sym typeface="Calibri"/>
              </a:rPr>
              <a:t>waar iedereen telt</a:t>
            </a:r>
            <a:endParaRPr b="0" i="0" sz="1200" u="none" cap="none" strike="noStrike">
              <a:solidFill>
                <a:schemeClr val="dk1"/>
              </a:solidFill>
              <a:latin typeface="Calibri"/>
              <a:ea typeface="Calibri"/>
              <a:cs typeface="Calibri"/>
              <a:sym typeface="Calibri"/>
            </a:endParaRPr>
          </a:p>
        </p:txBody>
      </p:sp>
      <p:sp>
        <p:nvSpPr>
          <p:cNvPr id="126" name="Google Shape;126;p15"/>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FFFFFF"/>
              </a:solidFill>
              <a:latin typeface="Arial"/>
              <a:ea typeface="Arial"/>
              <a:cs typeface="Arial"/>
              <a:sym typeface="Arial"/>
            </a:endParaRPr>
          </a:p>
        </p:txBody>
      </p:sp>
      <p:pic>
        <p:nvPicPr>
          <p:cNvPr descr="Texto&#10;&#10;Descripción generada automáticamente con confianza media" id="127" name="Google Shape;127;p15"/>
          <p:cNvPicPr preferRelativeResize="0"/>
          <p:nvPr/>
        </p:nvPicPr>
        <p:blipFill rotWithShape="1">
          <a:blip r:embed="rId5">
            <a:alphaModFix/>
          </a:blip>
          <a:srcRect b="0" l="0" r="0" t="0"/>
          <a:stretch/>
        </p:blipFill>
        <p:spPr>
          <a:xfrm>
            <a:off x="7580682" y="4765685"/>
            <a:ext cx="1437591" cy="318695"/>
          </a:xfrm>
          <a:prstGeom prst="rect">
            <a:avLst/>
          </a:prstGeom>
          <a:noFill/>
          <a:ln>
            <a:noFill/>
          </a:ln>
        </p:spPr>
      </p:pic>
      <p:sp>
        <p:nvSpPr>
          <p:cNvPr id="128" name="Google Shape;128;p15"/>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en-US"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0"/>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0000"/>
              </a:buClr>
              <a:buSzPts val="3300"/>
              <a:buFont typeface="Calibri"/>
              <a:buNone/>
            </a:pPr>
            <a:r>
              <a:rPr lang="en-US">
                <a:solidFill>
                  <a:srgbClr val="000000"/>
                </a:solidFill>
              </a:rPr>
              <a:t>Reageren op emotionele behoeften</a:t>
            </a:r>
            <a:endParaRPr/>
          </a:p>
        </p:txBody>
      </p:sp>
      <p:sp>
        <p:nvSpPr>
          <p:cNvPr id="213" name="Google Shape;213;p30"/>
          <p:cNvSpPr txBox="1"/>
          <p:nvPr>
            <p:ph idx="1" type="body"/>
          </p:nvPr>
        </p:nvSpPr>
        <p:spPr>
          <a:xfrm>
            <a:off x="628650" y="1122725"/>
            <a:ext cx="3886200" cy="3515700"/>
          </a:xfrm>
          <a:prstGeom prst="rect">
            <a:avLst/>
          </a:prstGeom>
          <a:noFill/>
          <a:ln>
            <a:noFill/>
          </a:ln>
        </p:spPr>
        <p:txBody>
          <a:bodyPr anchorCtr="0" anchor="t" bIns="45700" lIns="91425" spcFirstLastPara="1" rIns="91425" wrap="square" tIns="45700">
            <a:normAutofit fontScale="62500" lnSpcReduction="10000"/>
          </a:bodyPr>
          <a:lstStyle/>
          <a:p>
            <a:pPr indent="-172005" lvl="0" marL="192405" marR="5080" rtl="0" algn="just">
              <a:lnSpc>
                <a:spcPct val="110000"/>
              </a:lnSpc>
              <a:spcBef>
                <a:spcPts val="0"/>
              </a:spcBef>
              <a:spcAft>
                <a:spcPts val="0"/>
              </a:spcAft>
              <a:buClr>
                <a:schemeClr val="dk1"/>
              </a:buClr>
              <a:buSzPct val="100000"/>
              <a:buFont typeface="Calibri"/>
              <a:buChar char="•"/>
            </a:pPr>
            <a:r>
              <a:rPr lang="en-US" sz="1550"/>
              <a:t>Blijf rustig en bedenk dat het niet persoonlijk is. Als we het verhaal kennen, dan kunnen we begrijpen wat de situatie is waar het kind zich in bevindt.</a:t>
            </a:r>
            <a:r>
              <a:rPr lang="en-US" sz="1550"/>
              <a:t> Het begrijpen van hun behoeften is de eerste stap van onze interventie.</a:t>
            </a:r>
            <a:endParaRPr sz="1550"/>
          </a:p>
          <a:p>
            <a:pPr indent="-172005" lvl="0" marL="192405" marR="5080" rtl="0" algn="just">
              <a:lnSpc>
                <a:spcPct val="110000"/>
              </a:lnSpc>
              <a:spcBef>
                <a:spcPts val="605"/>
              </a:spcBef>
              <a:spcAft>
                <a:spcPts val="0"/>
              </a:spcAft>
              <a:buClr>
                <a:schemeClr val="dk1"/>
              </a:buClr>
              <a:buSzPct val="100000"/>
              <a:buFont typeface="Calibri"/>
              <a:buChar char="•"/>
            </a:pPr>
            <a:r>
              <a:rPr lang="en-US" sz="1550"/>
              <a:t>Ga niet in discussie</a:t>
            </a:r>
            <a:r>
              <a:rPr lang="en-US" sz="1550"/>
              <a:t>, maar probeer een gesprek te voeren en bedenk zo mogelijk een zin die hen bij het gesprek betrekt: "Natuurlijk had je goede redenen om je zo te gedragen”. Maak geen ruzie met de leerling.</a:t>
            </a:r>
            <a:endParaRPr sz="1550"/>
          </a:p>
          <a:p>
            <a:pPr indent="-172005" lvl="0" marL="192405" marR="5080" rtl="0" algn="just">
              <a:lnSpc>
                <a:spcPct val="110000"/>
              </a:lnSpc>
              <a:spcBef>
                <a:spcPts val="610"/>
              </a:spcBef>
              <a:spcAft>
                <a:spcPts val="0"/>
              </a:spcAft>
              <a:buClr>
                <a:schemeClr val="dk1"/>
              </a:buClr>
              <a:buSzPct val="100000"/>
              <a:buFont typeface="Calibri"/>
              <a:buChar char="•"/>
            </a:pPr>
            <a:r>
              <a:rPr lang="en-US" sz="1550"/>
              <a:t>Wanneer hij/zij rustig wordt, dan spreken we af later nog een keer individueel met hem/haar te spreken. Op deze manier laat je een oprechte interesse zien in de situatie van het kind</a:t>
            </a:r>
            <a:r>
              <a:rPr lang="en-US" sz="1550"/>
              <a:t>.</a:t>
            </a:r>
            <a:endParaRPr sz="1550"/>
          </a:p>
          <a:p>
            <a:pPr indent="-172005" lvl="0" marL="192405" marR="5080" rtl="0" algn="just">
              <a:lnSpc>
                <a:spcPct val="110000"/>
              </a:lnSpc>
              <a:spcBef>
                <a:spcPts val="605"/>
              </a:spcBef>
              <a:spcAft>
                <a:spcPts val="0"/>
              </a:spcAft>
              <a:buClr>
                <a:schemeClr val="dk1"/>
              </a:buClr>
              <a:buSzPct val="100000"/>
              <a:buFont typeface="Calibri"/>
              <a:buChar char="•"/>
            </a:pPr>
            <a:r>
              <a:rPr lang="en-US" sz="1550"/>
              <a:t>Als het kind niet rustig wordt… neem dan vooraf bepaalde maatregelen volgens het protocol</a:t>
            </a:r>
            <a:r>
              <a:rPr lang="en-US" sz="1550"/>
              <a:t> (samenlevingsplan).</a:t>
            </a:r>
            <a:endParaRPr sz="1550"/>
          </a:p>
          <a:p>
            <a:pPr indent="-172005" lvl="0" marL="192405" marR="5080" rtl="0" algn="just">
              <a:lnSpc>
                <a:spcPct val="110000"/>
              </a:lnSpc>
              <a:spcBef>
                <a:spcPts val="605"/>
              </a:spcBef>
              <a:spcAft>
                <a:spcPts val="0"/>
              </a:spcAft>
              <a:buClr>
                <a:schemeClr val="dk1"/>
              </a:buClr>
              <a:buSzPct val="100000"/>
              <a:buFont typeface="Calibri"/>
              <a:buChar char="•"/>
            </a:pPr>
            <a:r>
              <a:rPr lang="en-US" sz="1550"/>
              <a:t>Kom op zijn/haar gedrag terug wanneer het kind gekalmeerd is om uit te vinden wat de triggers zijn en doe dit in samenwerking met het begeleidingsteam door een gesprek te houden met het gezin</a:t>
            </a:r>
            <a:r>
              <a:rPr lang="en-US" sz="1550"/>
              <a:t>.</a:t>
            </a:r>
            <a:endParaRPr sz="1550"/>
          </a:p>
          <a:p>
            <a:pPr indent="-172005" lvl="0" marL="192405" marR="5080" rtl="0" algn="just">
              <a:lnSpc>
                <a:spcPct val="110000"/>
              </a:lnSpc>
              <a:spcBef>
                <a:spcPts val="610"/>
              </a:spcBef>
              <a:spcAft>
                <a:spcPts val="0"/>
              </a:spcAft>
              <a:buClr>
                <a:schemeClr val="dk1"/>
              </a:buClr>
              <a:buSzPct val="100000"/>
              <a:buFont typeface="Calibri"/>
              <a:buChar char="•"/>
            </a:pPr>
            <a:r>
              <a:rPr lang="en-US" sz="1550"/>
              <a:t>Biedt het kind nieuwe strategieën aan om met situaties die uit de hand lopen om te gaan</a:t>
            </a:r>
            <a:r>
              <a:rPr lang="en-US" sz="1550"/>
              <a:t>. Geef het kind de tijd om deze vaardigheden machtig te worden en zijn/haar emoties kan beheersen.</a:t>
            </a:r>
            <a:endParaRPr sz="1550"/>
          </a:p>
          <a:p>
            <a:pPr indent="0" lvl="0" marL="0" rtl="0" algn="l">
              <a:lnSpc>
                <a:spcPct val="110000"/>
              </a:lnSpc>
              <a:spcBef>
                <a:spcPts val="750"/>
              </a:spcBef>
              <a:spcAft>
                <a:spcPts val="0"/>
              </a:spcAft>
              <a:buClr>
                <a:schemeClr val="dk1"/>
              </a:buClr>
              <a:buSzPct val="100000"/>
              <a:buNone/>
            </a:pPr>
            <a:r>
              <a:t/>
            </a:r>
            <a:endParaRPr sz="1200"/>
          </a:p>
        </p:txBody>
      </p:sp>
      <p:sp>
        <p:nvSpPr>
          <p:cNvPr id="214" name="Google Shape;214;p30"/>
          <p:cNvSpPr txBox="1"/>
          <p:nvPr>
            <p:ph idx="2" type="body"/>
          </p:nvPr>
        </p:nvSpPr>
        <p:spPr>
          <a:xfrm>
            <a:off x="4629150" y="1122729"/>
            <a:ext cx="3886200" cy="3263504"/>
          </a:xfrm>
          <a:prstGeom prst="rect">
            <a:avLst/>
          </a:prstGeom>
          <a:noFill/>
          <a:ln>
            <a:noFill/>
          </a:ln>
        </p:spPr>
        <p:txBody>
          <a:bodyPr anchorCtr="0" anchor="t" bIns="45700" lIns="91425" spcFirstLastPara="1" rIns="91425" wrap="square" tIns="45700">
            <a:noAutofit/>
          </a:bodyPr>
          <a:lstStyle/>
          <a:p>
            <a:pPr indent="-170815" lvl="0" marL="192405" marR="6985" rtl="0" algn="just">
              <a:lnSpc>
                <a:spcPct val="100000"/>
              </a:lnSpc>
              <a:spcBef>
                <a:spcPts val="0"/>
              </a:spcBef>
              <a:spcAft>
                <a:spcPts val="0"/>
              </a:spcAft>
              <a:buClr>
                <a:srgbClr val="000000"/>
              </a:buClr>
              <a:buSzPts val="950"/>
              <a:buFont typeface="Calibri"/>
              <a:buChar char="•"/>
            </a:pPr>
            <a:r>
              <a:rPr b="0" i="0" lang="en-US" sz="950" u="none" cap="none" strike="noStrike">
                <a:solidFill>
                  <a:srgbClr val="000000"/>
                </a:solidFill>
                <a:latin typeface="Calibri"/>
                <a:ea typeface="Calibri"/>
                <a:cs typeface="Calibri"/>
                <a:sym typeface="Calibri"/>
              </a:rPr>
              <a:t>PPP strategie (unconditionality, predictability, presence and patience). Wij hebben de belangrijke rol van veerkrac</a:t>
            </a:r>
            <a:r>
              <a:rPr lang="en-US" sz="950">
                <a:solidFill>
                  <a:srgbClr val="000000"/>
                </a:solidFill>
              </a:rPr>
              <a:t>ht coaches</a:t>
            </a:r>
            <a:r>
              <a:rPr b="0" i="0" lang="en-US" sz="950" u="none" cap="none" strike="noStrike">
                <a:solidFill>
                  <a:srgbClr val="000000"/>
                </a:solidFill>
                <a:latin typeface="Calibri"/>
                <a:ea typeface="Calibri"/>
                <a:cs typeface="Calibri"/>
                <a:sym typeface="Calibri"/>
              </a:rPr>
              <a:t>.</a:t>
            </a:r>
            <a:endParaRPr sz="950"/>
          </a:p>
          <a:p>
            <a:pPr indent="-170814" lvl="1" marL="372110" marR="7620" rtl="0" algn="just">
              <a:lnSpc>
                <a:spcPct val="100000"/>
              </a:lnSpc>
              <a:spcBef>
                <a:spcPts val="105"/>
              </a:spcBef>
              <a:spcAft>
                <a:spcPts val="0"/>
              </a:spcAft>
              <a:buClr>
                <a:srgbClr val="000000"/>
              </a:buClr>
              <a:buSzPts val="950"/>
              <a:buFont typeface="Calibri"/>
              <a:buChar char="•"/>
            </a:pPr>
            <a:r>
              <a:rPr lang="en-US" sz="950">
                <a:solidFill>
                  <a:srgbClr val="000000"/>
                </a:solidFill>
              </a:rPr>
              <a:t>Onvoorwaardelijkheid (unconditionality)</a:t>
            </a:r>
            <a:r>
              <a:rPr b="0" i="0" lang="en-US" sz="950" u="none" cap="none" strike="noStrike">
                <a:solidFill>
                  <a:srgbClr val="000000"/>
                </a:solidFill>
                <a:latin typeface="Calibri"/>
                <a:ea typeface="Calibri"/>
                <a:cs typeface="Calibri"/>
                <a:sym typeface="Calibri"/>
              </a:rPr>
              <a:t>: het kind moet weten dat, wat er ook gebeurt, we aan zijn/</a:t>
            </a:r>
            <a:r>
              <a:rPr lang="en-US" sz="950">
                <a:solidFill>
                  <a:srgbClr val="000000"/>
                </a:solidFill>
              </a:rPr>
              <a:t>haar kant staan</a:t>
            </a:r>
            <a:endParaRPr sz="950"/>
          </a:p>
          <a:p>
            <a:pPr indent="-170814" lvl="1" marL="372110" marR="6985" rtl="0" algn="just">
              <a:lnSpc>
                <a:spcPct val="100000"/>
              </a:lnSpc>
              <a:spcBef>
                <a:spcPts val="5"/>
              </a:spcBef>
              <a:spcAft>
                <a:spcPts val="0"/>
              </a:spcAft>
              <a:buClr>
                <a:srgbClr val="000000"/>
              </a:buClr>
              <a:buSzPts val="950"/>
              <a:buFont typeface="Calibri"/>
              <a:buChar char="•"/>
            </a:pPr>
            <a:r>
              <a:rPr lang="en-US" sz="950">
                <a:solidFill>
                  <a:srgbClr val="000000"/>
                </a:solidFill>
              </a:rPr>
              <a:t>Voorspelbaarheid (</a:t>
            </a:r>
            <a:r>
              <a:rPr b="0" i="0" lang="en-US" sz="950" u="none" cap="none" strike="noStrike">
                <a:solidFill>
                  <a:srgbClr val="000000"/>
                </a:solidFill>
                <a:latin typeface="Calibri"/>
                <a:ea typeface="Calibri"/>
                <a:cs typeface="Calibri"/>
                <a:sym typeface="Calibri"/>
              </a:rPr>
              <a:t>predictability): voorspelbare mensen en routines </a:t>
            </a:r>
            <a:r>
              <a:rPr lang="en-US" sz="950">
                <a:solidFill>
                  <a:srgbClr val="000000"/>
                </a:solidFill>
              </a:rPr>
              <a:t>vormen de sleutel tot kinderen die zich emotioneel veilig voelen</a:t>
            </a:r>
            <a:endParaRPr sz="950"/>
          </a:p>
          <a:p>
            <a:pPr indent="-170814" lvl="1" marL="372110" marR="5080" rtl="0" algn="just">
              <a:lnSpc>
                <a:spcPct val="100000"/>
              </a:lnSpc>
              <a:spcBef>
                <a:spcPts val="5"/>
              </a:spcBef>
              <a:spcAft>
                <a:spcPts val="0"/>
              </a:spcAft>
              <a:buClr>
                <a:srgbClr val="000000"/>
              </a:buClr>
              <a:buSzPts val="950"/>
              <a:buFont typeface="Calibri"/>
              <a:buChar char="•"/>
            </a:pPr>
            <a:r>
              <a:rPr lang="en-US" sz="950">
                <a:solidFill>
                  <a:srgbClr val="000000"/>
                </a:solidFill>
              </a:rPr>
              <a:t>Aanwezigheid (</a:t>
            </a:r>
            <a:r>
              <a:rPr b="0" i="0" lang="en-US" sz="950" u="none" cap="none" strike="noStrike">
                <a:solidFill>
                  <a:srgbClr val="000000"/>
                </a:solidFill>
                <a:latin typeface="Calibri"/>
                <a:ea typeface="Calibri"/>
                <a:cs typeface="Calibri"/>
                <a:sym typeface="Calibri"/>
              </a:rPr>
              <a:t>presence): het groeten van het kind, glimlachen</a:t>
            </a:r>
            <a:r>
              <a:rPr lang="en-US" sz="950">
                <a:solidFill>
                  <a:srgbClr val="000000"/>
                </a:solidFill>
              </a:rPr>
              <a:t> en</a:t>
            </a:r>
            <a:r>
              <a:rPr b="0" i="0" lang="en-US" sz="950" u="none" cap="none" strike="noStrike">
                <a:solidFill>
                  <a:srgbClr val="000000"/>
                </a:solidFill>
                <a:latin typeface="Calibri"/>
                <a:ea typeface="Calibri"/>
                <a:cs typeface="Calibri"/>
                <a:sym typeface="Calibri"/>
              </a:rPr>
              <a:t> interesse tonen</a:t>
            </a:r>
            <a:r>
              <a:rPr lang="en-US" sz="950">
                <a:solidFill>
                  <a:srgbClr val="000000"/>
                </a:solidFill>
              </a:rPr>
              <a:t> zijn signalen die het kind laten zien dat je er voor hem/haar bent</a:t>
            </a:r>
            <a:r>
              <a:rPr b="0" i="0" lang="en-US" sz="950" u="none" cap="none" strike="noStrike">
                <a:solidFill>
                  <a:srgbClr val="000000"/>
                </a:solidFill>
                <a:latin typeface="Calibri"/>
                <a:ea typeface="Calibri"/>
                <a:cs typeface="Calibri"/>
                <a:sym typeface="Calibri"/>
              </a:rPr>
              <a:t>.</a:t>
            </a:r>
            <a:endParaRPr sz="950"/>
          </a:p>
          <a:p>
            <a:pPr indent="-170814" lvl="1" marL="372110" marR="6985" rtl="0" algn="just">
              <a:lnSpc>
                <a:spcPct val="100000"/>
              </a:lnSpc>
              <a:spcBef>
                <a:spcPts val="5"/>
              </a:spcBef>
              <a:spcAft>
                <a:spcPts val="0"/>
              </a:spcAft>
              <a:buClr>
                <a:srgbClr val="000000"/>
              </a:buClr>
              <a:buSzPts val="950"/>
              <a:buFont typeface="Calibri"/>
              <a:buChar char="•"/>
            </a:pPr>
            <a:r>
              <a:rPr lang="en-US" sz="950">
                <a:solidFill>
                  <a:srgbClr val="000000"/>
                </a:solidFill>
              </a:rPr>
              <a:t>Geduld (</a:t>
            </a:r>
            <a:r>
              <a:rPr b="0" i="0" lang="en-US" sz="950" u="none" cap="none" strike="noStrike">
                <a:solidFill>
                  <a:srgbClr val="000000"/>
                </a:solidFill>
                <a:latin typeface="Calibri"/>
                <a:ea typeface="Calibri"/>
                <a:cs typeface="Calibri"/>
                <a:sym typeface="Calibri"/>
              </a:rPr>
              <a:t>patience): emotie regulatie</a:t>
            </a:r>
            <a:r>
              <a:rPr lang="en-US" sz="950">
                <a:solidFill>
                  <a:srgbClr val="000000"/>
                </a:solidFill>
              </a:rPr>
              <a:t> gebeurt niet plotseling</a:t>
            </a:r>
            <a:r>
              <a:rPr b="0" i="0" lang="en-US" sz="950" u="none" cap="none" strike="noStrike">
                <a:solidFill>
                  <a:srgbClr val="000000"/>
                </a:solidFill>
                <a:latin typeface="Calibri"/>
                <a:ea typeface="Calibri"/>
                <a:cs typeface="Calibri"/>
                <a:sym typeface="Calibri"/>
              </a:rPr>
              <a:t>, we moeten het kind tijd en geduld geven om de benodigde vaardigheden zich eigen te maken.</a:t>
            </a:r>
            <a:endParaRPr sz="950"/>
          </a:p>
          <a:p>
            <a:pPr indent="-170815" lvl="0" marL="192405" marR="7620" rtl="0" algn="just">
              <a:lnSpc>
                <a:spcPct val="100000"/>
              </a:lnSpc>
              <a:spcBef>
                <a:spcPts val="605"/>
              </a:spcBef>
              <a:spcAft>
                <a:spcPts val="0"/>
              </a:spcAft>
              <a:buClr>
                <a:srgbClr val="000000"/>
              </a:buClr>
              <a:buSzPts val="950"/>
              <a:buFont typeface="Calibri"/>
              <a:buChar char="•"/>
            </a:pPr>
            <a:r>
              <a:rPr lang="en-US" sz="950">
                <a:solidFill>
                  <a:srgbClr val="000000"/>
                </a:solidFill>
              </a:rPr>
              <a:t>Houd er rekening mee dat kinderen die negatieve jeugdervaringen hebben sensitief kunnen zijn voor onverwachte veranderingen en transities.</a:t>
            </a:r>
            <a:endParaRPr sz="950"/>
          </a:p>
          <a:p>
            <a:pPr indent="-170815" lvl="0" marL="192405" marR="6985" rtl="0" algn="just">
              <a:lnSpc>
                <a:spcPct val="100000"/>
              </a:lnSpc>
              <a:spcBef>
                <a:spcPts val="605"/>
              </a:spcBef>
              <a:spcAft>
                <a:spcPts val="0"/>
              </a:spcAft>
              <a:buClr>
                <a:srgbClr val="000000"/>
              </a:buClr>
              <a:buSzPts val="950"/>
              <a:buFont typeface="Calibri"/>
              <a:buChar char="•"/>
            </a:pPr>
            <a:r>
              <a:rPr b="0" i="0" lang="en-US" sz="950" u="none" cap="none" strike="noStrike">
                <a:solidFill>
                  <a:srgbClr val="000000"/>
                </a:solidFill>
                <a:latin typeface="Calibri"/>
                <a:ea typeface="Calibri"/>
                <a:cs typeface="Calibri"/>
                <a:sym typeface="Calibri"/>
              </a:rPr>
              <a:t>If with the measures taken, we see that there is no positive resolution or even that the conditions worsen, other external measures could be recommended…</a:t>
            </a:r>
            <a:endParaRPr sz="950"/>
          </a:p>
          <a:p>
            <a:pPr indent="-170815" lvl="0" marL="192405" marR="0" rtl="0" algn="just">
              <a:lnSpc>
                <a:spcPct val="100000"/>
              </a:lnSpc>
              <a:spcBef>
                <a:spcPts val="405"/>
              </a:spcBef>
              <a:spcAft>
                <a:spcPts val="0"/>
              </a:spcAft>
              <a:buClr>
                <a:srgbClr val="000000"/>
              </a:buClr>
              <a:buSzPts val="950"/>
              <a:buFont typeface="Calibri"/>
              <a:buChar char="•"/>
            </a:pPr>
            <a:r>
              <a:rPr lang="en-US" sz="950">
                <a:solidFill>
                  <a:srgbClr val="000000"/>
                </a:solidFill>
              </a:rPr>
              <a:t>Werk aan emoties op groepsniveau</a:t>
            </a:r>
            <a:r>
              <a:rPr b="0" i="0" lang="en-US" sz="950" u="none" cap="none" strike="noStrike">
                <a:solidFill>
                  <a:srgbClr val="000000"/>
                </a:solidFill>
                <a:latin typeface="Calibri"/>
                <a:ea typeface="Calibri"/>
                <a:cs typeface="Calibri"/>
                <a:sym typeface="Calibri"/>
              </a:rPr>
              <a:t>.</a:t>
            </a:r>
            <a:endParaRPr sz="950"/>
          </a:p>
          <a:p>
            <a:pPr indent="0" lvl="0" marL="0" rtl="0" algn="l">
              <a:lnSpc>
                <a:spcPct val="100000"/>
              </a:lnSpc>
              <a:spcBef>
                <a:spcPts val="750"/>
              </a:spcBef>
              <a:spcAft>
                <a:spcPts val="0"/>
              </a:spcAft>
              <a:buClr>
                <a:schemeClr val="dk1"/>
              </a:buClr>
              <a:buSzPts val="1100"/>
              <a:buNone/>
            </a:pPr>
            <a:r>
              <a:t/>
            </a:r>
            <a:endParaRPr sz="950"/>
          </a:p>
        </p:txBody>
      </p:sp>
      <p:sp>
        <p:nvSpPr>
          <p:cNvPr id="215" name="Google Shape;215;p30"/>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FFFFFF"/>
              </a:solidFill>
              <a:latin typeface="Arial"/>
              <a:ea typeface="Arial"/>
              <a:cs typeface="Arial"/>
              <a:sym typeface="Arial"/>
            </a:endParaRPr>
          </a:p>
        </p:txBody>
      </p:sp>
      <p:pic>
        <p:nvPicPr>
          <p:cNvPr descr="Texto&#10;&#10;Descripción generada automáticamente con confianza media" id="216" name="Google Shape;216;p30"/>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217" name="Google Shape;217;p30"/>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en-US"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1"/>
          <p:cNvSpPr txBox="1"/>
          <p:nvPr>
            <p:ph type="title"/>
          </p:nvPr>
        </p:nvSpPr>
        <p:spPr>
          <a:xfrm>
            <a:off x="628650" y="453482"/>
            <a:ext cx="7886700" cy="81453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Vraag 3</a:t>
            </a:r>
            <a:endParaRPr/>
          </a:p>
        </p:txBody>
      </p:sp>
      <p:sp>
        <p:nvSpPr>
          <p:cNvPr id="223" name="Google Shape;223;p31"/>
          <p:cNvSpPr txBox="1"/>
          <p:nvPr>
            <p:ph idx="1" type="body"/>
          </p:nvPr>
        </p:nvSpPr>
        <p:spPr>
          <a:xfrm>
            <a:off x="628650" y="1268015"/>
            <a:ext cx="7886700" cy="3364708"/>
          </a:xfrm>
          <a:prstGeom prst="rect">
            <a:avLst/>
          </a:prstGeom>
          <a:noFill/>
          <a:ln>
            <a:noFill/>
          </a:ln>
        </p:spPr>
        <p:txBody>
          <a:bodyPr anchorCtr="0" anchor="t" bIns="45700" lIns="91425" spcFirstLastPara="1" rIns="91425" wrap="square" tIns="45700">
            <a:normAutofit/>
          </a:bodyPr>
          <a:lstStyle/>
          <a:p>
            <a:pPr indent="-152419" lvl="0" marL="501015" marR="0" rtl="0" algn="l">
              <a:lnSpc>
                <a:spcPct val="110000"/>
              </a:lnSpc>
              <a:spcBef>
                <a:spcPts val="0"/>
              </a:spcBef>
              <a:spcAft>
                <a:spcPts val="0"/>
              </a:spcAft>
              <a:buSzPts val="1700"/>
              <a:buChar char="•"/>
            </a:pPr>
            <a:r>
              <a:rPr b="1" lang="en-US" sz="1700"/>
              <a:t>Leerkracht</a:t>
            </a:r>
            <a:br>
              <a:rPr lang="en-US" sz="1700"/>
            </a:br>
            <a:r>
              <a:rPr lang="en-US" sz="1700"/>
              <a:t>Denk je dat het nodig is om gezinnen te betrekken in de klas?</a:t>
            </a:r>
            <a:br>
              <a:rPr lang="en-US" sz="1700"/>
            </a:br>
            <a:r>
              <a:rPr lang="en-US" sz="1700"/>
              <a:t>Wat zouden de belangrijkste dingen zijn om rekening mee te houden om tot een goede communicatie te komen tussen het gezin en de school?</a:t>
            </a:r>
            <a:endParaRPr sz="1700"/>
          </a:p>
          <a:p>
            <a:pPr indent="-152419" lvl="0" marL="501015" marR="0" rtl="0" algn="l">
              <a:lnSpc>
                <a:spcPct val="110000"/>
              </a:lnSpc>
              <a:spcBef>
                <a:spcPts val="0"/>
              </a:spcBef>
              <a:spcAft>
                <a:spcPts val="0"/>
              </a:spcAft>
              <a:buSzPts val="1700"/>
              <a:buChar char="•"/>
            </a:pPr>
            <a:r>
              <a:rPr b="1" lang="en-US" sz="1700"/>
              <a:t>Gezin</a:t>
            </a:r>
            <a:br>
              <a:rPr b="1" lang="en-US" sz="1700"/>
            </a:br>
            <a:r>
              <a:rPr lang="en-US" sz="1700"/>
              <a:t>Wat zouden de belangrijkste dingen zijn om rekening mee te houden om tot een goede communicatie te komen tussen het gezin en de school?</a:t>
            </a:r>
            <a:endParaRPr b="1" sz="1700"/>
          </a:p>
          <a:p>
            <a:pPr indent="-152419" lvl="0" marL="501015" marR="0" rtl="0" algn="l">
              <a:lnSpc>
                <a:spcPct val="110000"/>
              </a:lnSpc>
              <a:spcBef>
                <a:spcPts val="0"/>
              </a:spcBef>
              <a:spcAft>
                <a:spcPts val="0"/>
              </a:spcAft>
              <a:buSzPts val="1700"/>
              <a:buChar char="•"/>
            </a:pPr>
            <a:r>
              <a:rPr b="1" lang="en-US" sz="1700"/>
              <a:t>Therapeut</a:t>
            </a:r>
            <a:br>
              <a:rPr lang="en-US" sz="1700"/>
            </a:br>
            <a:r>
              <a:rPr lang="en-US" sz="1700"/>
              <a:t>Wat zouden de belangrijkste dingen zijn om rekening mee te houden om tot een goede communicatie te komen tussen jou, het gezin en de school?</a:t>
            </a:r>
            <a:endParaRPr/>
          </a:p>
        </p:txBody>
      </p:sp>
      <p:sp>
        <p:nvSpPr>
          <p:cNvPr id="224" name="Google Shape;224;p31"/>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FFFFFF"/>
              </a:solidFill>
              <a:latin typeface="Arial"/>
              <a:ea typeface="Arial"/>
              <a:cs typeface="Arial"/>
              <a:sym typeface="Arial"/>
            </a:endParaRPr>
          </a:p>
        </p:txBody>
      </p:sp>
      <p:pic>
        <p:nvPicPr>
          <p:cNvPr descr="Texto&#10;&#10;Descripción generada automáticamente con confianza media" id="225" name="Google Shape;225;p31"/>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226" name="Google Shape;226;p31"/>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en-US"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32"/>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Goede communicatie</a:t>
            </a:r>
            <a:endParaRPr/>
          </a:p>
        </p:txBody>
      </p:sp>
      <p:sp>
        <p:nvSpPr>
          <p:cNvPr id="232" name="Google Shape;232;p32"/>
          <p:cNvSpPr txBox="1"/>
          <p:nvPr>
            <p:ph idx="1" type="body"/>
          </p:nvPr>
        </p:nvSpPr>
        <p:spPr>
          <a:xfrm>
            <a:off x="628650" y="1162486"/>
            <a:ext cx="3886200" cy="3263504"/>
          </a:xfrm>
          <a:prstGeom prst="rect">
            <a:avLst/>
          </a:prstGeom>
          <a:noFill/>
          <a:ln>
            <a:noFill/>
          </a:ln>
        </p:spPr>
        <p:txBody>
          <a:bodyPr anchorCtr="0" anchor="t" bIns="45700" lIns="91425" spcFirstLastPara="1" rIns="91425" wrap="square" tIns="45700">
            <a:noAutofit/>
          </a:bodyPr>
          <a:lstStyle/>
          <a:p>
            <a:pPr indent="-173990" lvl="0" marL="192405" marR="5080" rtl="0" algn="l">
              <a:lnSpc>
                <a:spcPct val="100833"/>
              </a:lnSpc>
              <a:spcBef>
                <a:spcPts val="0"/>
              </a:spcBef>
              <a:spcAft>
                <a:spcPts val="0"/>
              </a:spcAft>
              <a:buClr>
                <a:srgbClr val="000000"/>
              </a:buClr>
              <a:buSzPts val="1100"/>
              <a:buFont typeface="Calibri"/>
              <a:buChar char="•"/>
            </a:pPr>
            <a:r>
              <a:rPr lang="en-US" sz="1100">
                <a:solidFill>
                  <a:srgbClr val="000000"/>
                </a:solidFill>
              </a:rPr>
              <a:t>Elke betrokken partij zou als doel moeten hebben om goed te communiceren, respect te tonen naar anderen en elkaars rol te vertrouwen en er niet mee te </a:t>
            </a:r>
            <a:r>
              <a:rPr lang="en-US" sz="1100">
                <a:solidFill>
                  <a:srgbClr val="000000"/>
                </a:solidFill>
              </a:rPr>
              <a:t>interveniëren.</a:t>
            </a:r>
            <a:endParaRPr sz="1100"/>
          </a:p>
          <a:p>
            <a:pPr indent="-173990" lvl="0" marL="192405" marR="5080" rtl="0" algn="l">
              <a:lnSpc>
                <a:spcPct val="100833"/>
              </a:lnSpc>
              <a:spcBef>
                <a:spcPts val="595"/>
              </a:spcBef>
              <a:spcAft>
                <a:spcPts val="0"/>
              </a:spcAft>
              <a:buClr>
                <a:srgbClr val="000000"/>
              </a:buClr>
              <a:buSzPts val="1100"/>
              <a:buFont typeface="Calibri"/>
              <a:buChar char="•"/>
            </a:pPr>
            <a:r>
              <a:rPr b="0" i="0" lang="en-US" sz="1100" u="none" cap="none" strike="noStrike">
                <a:solidFill>
                  <a:srgbClr val="000000"/>
                </a:solidFill>
                <a:latin typeface="Calibri"/>
                <a:ea typeface="Calibri"/>
                <a:cs typeface="Calibri"/>
                <a:sym typeface="Calibri"/>
              </a:rPr>
              <a:t>Team work: voor kinderen die negatieve jeugd</a:t>
            </a:r>
            <a:r>
              <a:rPr lang="en-US" sz="1100">
                <a:solidFill>
                  <a:srgbClr val="000000"/>
                </a:solidFill>
              </a:rPr>
              <a:t>ervaringen hebben is teamwork essentieel om gemeenschappelijke doelstellingen op te stellen.</a:t>
            </a:r>
            <a:endParaRPr sz="1100"/>
          </a:p>
          <a:p>
            <a:pPr indent="-173990" lvl="0" marL="192405" marR="5080" rtl="0" algn="l">
              <a:lnSpc>
                <a:spcPct val="100833"/>
              </a:lnSpc>
              <a:spcBef>
                <a:spcPts val="600"/>
              </a:spcBef>
              <a:spcAft>
                <a:spcPts val="0"/>
              </a:spcAft>
              <a:buClr>
                <a:srgbClr val="000000"/>
              </a:buClr>
              <a:buSzPts val="1100"/>
              <a:buFont typeface="Calibri"/>
              <a:buChar char="•"/>
            </a:pPr>
            <a:r>
              <a:rPr b="0" i="0" lang="en-US" sz="1100" u="none" cap="none" strike="noStrike">
                <a:solidFill>
                  <a:srgbClr val="000000"/>
                </a:solidFill>
                <a:latin typeface="Calibri"/>
                <a:ea typeface="Calibri"/>
                <a:cs typeface="Calibri"/>
                <a:sym typeface="Calibri"/>
              </a:rPr>
              <a:t>We moeten ons bewust zijn van de privacy van </a:t>
            </a:r>
            <a:r>
              <a:rPr lang="en-US" sz="1100">
                <a:solidFill>
                  <a:srgbClr val="000000"/>
                </a:solidFill>
              </a:rPr>
              <a:t>persoonlijke verhalen</a:t>
            </a:r>
            <a:r>
              <a:rPr b="0" i="0" lang="en-US" sz="1100" u="none" cap="none" strike="noStrike">
                <a:solidFill>
                  <a:srgbClr val="000000"/>
                </a:solidFill>
                <a:latin typeface="Calibri"/>
                <a:ea typeface="Calibri"/>
                <a:cs typeface="Calibri"/>
                <a:sym typeface="Calibri"/>
              </a:rPr>
              <a:t>. Welke informatie </a:t>
            </a:r>
            <a:r>
              <a:rPr lang="en-US" sz="1100">
                <a:solidFill>
                  <a:srgbClr val="000000"/>
                </a:solidFill>
              </a:rPr>
              <a:t>beschouw je als belangrijk om aan het gezin te vragen</a:t>
            </a:r>
            <a:r>
              <a:rPr b="0" i="0" lang="en-US" sz="1100" u="none" cap="none" strike="noStrike">
                <a:solidFill>
                  <a:srgbClr val="000000"/>
                </a:solidFill>
                <a:latin typeface="Calibri"/>
                <a:ea typeface="Calibri"/>
                <a:cs typeface="Calibri"/>
                <a:sym typeface="Calibri"/>
              </a:rPr>
              <a:t>?</a:t>
            </a:r>
            <a:endParaRPr sz="1100"/>
          </a:p>
          <a:p>
            <a:pPr indent="-173989" lvl="1" marL="372110" marR="0" rtl="0" algn="l">
              <a:lnSpc>
                <a:spcPct val="90833"/>
              </a:lnSpc>
              <a:spcBef>
                <a:spcPts val="0"/>
              </a:spcBef>
              <a:spcAft>
                <a:spcPts val="0"/>
              </a:spcAft>
              <a:buClr>
                <a:srgbClr val="000000"/>
              </a:buClr>
              <a:buSzPts val="1100"/>
              <a:buFont typeface="Arial"/>
              <a:buChar char="-"/>
            </a:pPr>
            <a:r>
              <a:rPr b="0" i="0" lang="en-US" sz="1100" u="none" cap="none" strike="noStrike">
                <a:solidFill>
                  <a:srgbClr val="000000"/>
                </a:solidFill>
                <a:latin typeface="Calibri"/>
                <a:ea typeface="Calibri"/>
                <a:cs typeface="Calibri"/>
                <a:sym typeface="Calibri"/>
              </a:rPr>
              <a:t>Relevante informatie die kunnen helpen bij de ondersteuning en begeleiding van de kinderen</a:t>
            </a:r>
            <a:endParaRPr sz="1100"/>
          </a:p>
          <a:p>
            <a:pPr indent="-173989" lvl="1" marL="372110" marR="5080" rtl="0" algn="l">
              <a:lnSpc>
                <a:spcPct val="100833"/>
              </a:lnSpc>
              <a:spcBef>
                <a:spcPts val="114"/>
              </a:spcBef>
              <a:spcAft>
                <a:spcPts val="0"/>
              </a:spcAft>
              <a:buClr>
                <a:srgbClr val="000000"/>
              </a:buClr>
              <a:buSzPts val="1100"/>
              <a:buFont typeface="Arial"/>
              <a:buChar char="-"/>
            </a:pPr>
            <a:r>
              <a:rPr lang="en-US" sz="1100">
                <a:solidFill>
                  <a:srgbClr val="000000"/>
                </a:solidFill>
              </a:rPr>
              <a:t>Gezinnen moeten de informatie verschaffen die nodig is voor leerkrachten om sensitief te zijn voor de behoeften van de kinderen en om te kunnen begrijpen dat kinderen die geleden hebben onder negatieve jeugdervaringen extra uitdagingen met zich mee kunnen brengen</a:t>
            </a:r>
            <a:r>
              <a:rPr b="0" i="0" lang="en-US" sz="1100" u="none" cap="none" strike="noStrike">
                <a:solidFill>
                  <a:srgbClr val="000000"/>
                </a:solidFill>
                <a:latin typeface="Calibri"/>
                <a:ea typeface="Calibri"/>
                <a:cs typeface="Calibri"/>
                <a:sym typeface="Calibri"/>
              </a:rPr>
              <a:t>.</a:t>
            </a:r>
            <a:endParaRPr sz="1100"/>
          </a:p>
          <a:p>
            <a:pPr indent="-173989" lvl="1" marL="372110" marR="0" rtl="0" algn="l">
              <a:lnSpc>
                <a:spcPct val="100000"/>
              </a:lnSpc>
              <a:spcBef>
                <a:spcPts val="0"/>
              </a:spcBef>
              <a:spcAft>
                <a:spcPts val="0"/>
              </a:spcAft>
              <a:buClr>
                <a:srgbClr val="000000"/>
              </a:buClr>
              <a:buSzPts val="1100"/>
              <a:buFont typeface="Arial"/>
              <a:buChar char="-"/>
            </a:pPr>
            <a:r>
              <a:rPr lang="en-US" sz="1100">
                <a:solidFill>
                  <a:srgbClr val="000000"/>
                </a:solidFill>
              </a:rPr>
              <a:t>Betrek kinderen waar mogelijk</a:t>
            </a:r>
            <a:r>
              <a:rPr b="0" i="0" lang="en-US" sz="1100" u="none" cap="none" strike="noStrike">
                <a:solidFill>
                  <a:srgbClr val="000000"/>
                </a:solidFill>
                <a:latin typeface="Calibri"/>
                <a:ea typeface="Calibri"/>
                <a:cs typeface="Calibri"/>
                <a:sym typeface="Calibri"/>
              </a:rPr>
              <a:t>.</a:t>
            </a:r>
            <a:endParaRPr sz="1100"/>
          </a:p>
          <a:p>
            <a:pPr indent="0" lvl="0" marL="0" rtl="0" algn="l">
              <a:lnSpc>
                <a:spcPct val="90000"/>
              </a:lnSpc>
              <a:spcBef>
                <a:spcPts val="750"/>
              </a:spcBef>
              <a:spcAft>
                <a:spcPts val="0"/>
              </a:spcAft>
              <a:buClr>
                <a:schemeClr val="dk1"/>
              </a:buClr>
              <a:buSzPts val="2100"/>
              <a:buNone/>
            </a:pPr>
            <a:r>
              <a:t/>
            </a:r>
            <a:endParaRPr sz="1100"/>
          </a:p>
        </p:txBody>
      </p:sp>
      <p:sp>
        <p:nvSpPr>
          <p:cNvPr id="233" name="Google Shape;233;p32"/>
          <p:cNvSpPr txBox="1"/>
          <p:nvPr>
            <p:ph idx="2" type="body"/>
          </p:nvPr>
        </p:nvSpPr>
        <p:spPr>
          <a:xfrm>
            <a:off x="4629150" y="1162486"/>
            <a:ext cx="3886200" cy="3263504"/>
          </a:xfrm>
          <a:prstGeom prst="rect">
            <a:avLst/>
          </a:prstGeom>
          <a:noFill/>
          <a:ln>
            <a:noFill/>
          </a:ln>
        </p:spPr>
        <p:txBody>
          <a:bodyPr anchorCtr="0" anchor="t" bIns="45700" lIns="91425" spcFirstLastPara="1" rIns="91425" wrap="square" tIns="45700">
            <a:normAutofit/>
          </a:bodyPr>
          <a:lstStyle/>
          <a:p>
            <a:pPr indent="-173990" lvl="0" marL="192405" marR="5080" rtl="0" algn="just">
              <a:lnSpc>
                <a:spcPct val="100833"/>
              </a:lnSpc>
              <a:spcBef>
                <a:spcPts val="0"/>
              </a:spcBef>
              <a:spcAft>
                <a:spcPts val="0"/>
              </a:spcAft>
              <a:buClr>
                <a:srgbClr val="000000"/>
              </a:buClr>
              <a:buSzPts val="1100"/>
              <a:buFont typeface="Calibri"/>
              <a:buChar char="•"/>
            </a:pPr>
            <a:r>
              <a:rPr lang="en-US" sz="1100">
                <a:solidFill>
                  <a:srgbClr val="000000"/>
                </a:solidFill>
              </a:rPr>
              <a:t>Het is vooral belangrijk om dagelijkse problemen of klachten over het kind niet in hun bijzijn te bespreken</a:t>
            </a:r>
            <a:r>
              <a:rPr b="0" i="0" lang="en-US" sz="1100" u="none" cap="none" strike="noStrike">
                <a:solidFill>
                  <a:srgbClr val="000000"/>
                </a:solidFill>
                <a:latin typeface="Calibri"/>
                <a:ea typeface="Calibri"/>
                <a:cs typeface="Calibri"/>
                <a:sym typeface="Calibri"/>
              </a:rPr>
              <a:t>…</a:t>
            </a:r>
            <a:endParaRPr sz="1100"/>
          </a:p>
          <a:p>
            <a:pPr indent="-173990" lvl="0" marL="192405" marR="0" rtl="0" algn="just">
              <a:lnSpc>
                <a:spcPct val="100000"/>
              </a:lnSpc>
              <a:spcBef>
                <a:spcPts val="365"/>
              </a:spcBef>
              <a:spcAft>
                <a:spcPts val="0"/>
              </a:spcAft>
              <a:buClr>
                <a:srgbClr val="000000"/>
              </a:buClr>
              <a:buSzPts val="1100"/>
              <a:buFont typeface="Calibri"/>
              <a:buChar char="•"/>
            </a:pPr>
            <a:r>
              <a:rPr lang="en-US" sz="1100">
                <a:solidFill>
                  <a:srgbClr val="000000"/>
                </a:solidFill>
              </a:rPr>
              <a:t>Vooruitgang benoemen en positief zijn.</a:t>
            </a:r>
            <a:endParaRPr sz="1100"/>
          </a:p>
          <a:p>
            <a:pPr indent="-173990" lvl="0" marL="192405" marR="5080" rtl="0" algn="just">
              <a:lnSpc>
                <a:spcPct val="100833"/>
              </a:lnSpc>
              <a:spcBef>
                <a:spcPts val="600"/>
              </a:spcBef>
              <a:spcAft>
                <a:spcPts val="0"/>
              </a:spcAft>
              <a:buClr>
                <a:srgbClr val="000000"/>
              </a:buClr>
              <a:buSzPts val="1100"/>
              <a:buFont typeface="Calibri"/>
              <a:buChar char="•"/>
            </a:pPr>
            <a:r>
              <a:rPr lang="en-US" sz="1100">
                <a:solidFill>
                  <a:srgbClr val="000000"/>
                </a:solidFill>
              </a:rPr>
              <a:t>Het is belangrijk om te zoeken naar en het gebruiken van passende woorden die passen bij de diversiteit.</a:t>
            </a:r>
            <a:endParaRPr sz="1100"/>
          </a:p>
          <a:p>
            <a:pPr indent="-173990" lvl="0" marL="192405" marR="5080" rtl="0" algn="just">
              <a:lnSpc>
                <a:spcPct val="100833"/>
              </a:lnSpc>
              <a:spcBef>
                <a:spcPts val="600"/>
              </a:spcBef>
              <a:spcAft>
                <a:spcPts val="0"/>
              </a:spcAft>
              <a:buClr>
                <a:srgbClr val="000000"/>
              </a:buClr>
              <a:buSzPts val="1100"/>
              <a:buFont typeface="Calibri"/>
              <a:buChar char="•"/>
            </a:pPr>
            <a:r>
              <a:rPr lang="en-US" sz="1100">
                <a:solidFill>
                  <a:srgbClr val="000000"/>
                </a:solidFill>
              </a:rPr>
              <a:t>Ben geïnformeerd over hoe te werken in de klas, zoek naar middelen en informatie gerelateerd aan het werken met kinderen met negatieve jeugdervaringen</a:t>
            </a:r>
            <a:r>
              <a:rPr b="0" i="0" lang="en-US" sz="1100" u="none" cap="none" strike="noStrike">
                <a:solidFill>
                  <a:srgbClr val="000000"/>
                </a:solidFill>
                <a:latin typeface="Calibri"/>
                <a:ea typeface="Calibri"/>
                <a:cs typeface="Calibri"/>
                <a:sym typeface="Calibri"/>
              </a:rPr>
              <a:t>.</a:t>
            </a:r>
            <a:endParaRPr sz="1100"/>
          </a:p>
          <a:p>
            <a:pPr indent="-173990" lvl="0" marL="192405" marR="5080" rtl="0" algn="just">
              <a:lnSpc>
                <a:spcPct val="100833"/>
              </a:lnSpc>
              <a:spcBef>
                <a:spcPts val="595"/>
              </a:spcBef>
              <a:spcAft>
                <a:spcPts val="0"/>
              </a:spcAft>
              <a:buClr>
                <a:srgbClr val="000000"/>
              </a:buClr>
              <a:buSzPts val="1100"/>
              <a:buFont typeface="Calibri"/>
              <a:buChar char="•"/>
            </a:pPr>
            <a:r>
              <a:rPr lang="en-US" sz="1100">
                <a:solidFill>
                  <a:srgbClr val="000000"/>
                </a:solidFill>
              </a:rPr>
              <a:t>Label niet en neem niet voor lief dat alles een uitkomst is van adoptie</a:t>
            </a:r>
            <a:r>
              <a:rPr b="0" i="0" lang="en-US" sz="1100" u="none" cap="none" strike="noStrike">
                <a:solidFill>
                  <a:srgbClr val="000000"/>
                </a:solidFill>
                <a:latin typeface="Calibri"/>
                <a:ea typeface="Calibri"/>
                <a:cs typeface="Calibri"/>
                <a:sym typeface="Calibri"/>
              </a:rPr>
              <a:t>.</a:t>
            </a:r>
            <a:endParaRPr sz="1100"/>
          </a:p>
          <a:p>
            <a:pPr indent="-173990" lvl="0" marL="192405" marR="5080" rtl="0" algn="just">
              <a:lnSpc>
                <a:spcPct val="100833"/>
              </a:lnSpc>
              <a:spcBef>
                <a:spcPts val="595"/>
              </a:spcBef>
              <a:spcAft>
                <a:spcPts val="0"/>
              </a:spcAft>
              <a:buClr>
                <a:srgbClr val="000000"/>
              </a:buClr>
              <a:buSzPts val="1100"/>
              <a:buFont typeface="Calibri"/>
              <a:buChar char="•"/>
            </a:pPr>
            <a:r>
              <a:rPr lang="en-US" sz="1100">
                <a:solidFill>
                  <a:srgbClr val="000000"/>
                </a:solidFill>
              </a:rPr>
              <a:t>Vergeet nooit dat kinderen die negatieve jeugdervaringen hebben in de eerste plaats kinderen zijn.</a:t>
            </a:r>
            <a:endParaRPr sz="1100"/>
          </a:p>
          <a:p>
            <a:pPr indent="0" lvl="0" marL="0" rtl="0" algn="l">
              <a:lnSpc>
                <a:spcPct val="90000"/>
              </a:lnSpc>
              <a:spcBef>
                <a:spcPts val="750"/>
              </a:spcBef>
              <a:spcAft>
                <a:spcPts val="0"/>
              </a:spcAft>
              <a:buClr>
                <a:schemeClr val="dk1"/>
              </a:buClr>
              <a:buSzPts val="2100"/>
              <a:buNone/>
            </a:pPr>
            <a:r>
              <a:t/>
            </a:r>
            <a:endParaRPr sz="1100"/>
          </a:p>
        </p:txBody>
      </p:sp>
      <p:sp>
        <p:nvSpPr>
          <p:cNvPr id="234" name="Google Shape;234;p32"/>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FFFFFF"/>
              </a:solidFill>
              <a:latin typeface="Arial"/>
              <a:ea typeface="Arial"/>
              <a:cs typeface="Arial"/>
              <a:sym typeface="Arial"/>
            </a:endParaRPr>
          </a:p>
        </p:txBody>
      </p:sp>
      <p:pic>
        <p:nvPicPr>
          <p:cNvPr descr="Texto&#10;&#10;Descripción generada automáticamente con confianza media" id="235" name="Google Shape;235;p32"/>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236" name="Google Shape;236;p32"/>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en-US"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33"/>
          <p:cNvSpPr txBox="1"/>
          <p:nvPr>
            <p:ph type="title"/>
          </p:nvPr>
        </p:nvSpPr>
        <p:spPr>
          <a:xfrm>
            <a:off x="628650" y="453482"/>
            <a:ext cx="7886700" cy="81453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Laatste vraag</a:t>
            </a:r>
            <a:endParaRPr/>
          </a:p>
        </p:txBody>
      </p:sp>
      <p:sp>
        <p:nvSpPr>
          <p:cNvPr id="242" name="Google Shape;242;p33"/>
          <p:cNvSpPr txBox="1"/>
          <p:nvPr>
            <p:ph idx="1" type="body"/>
          </p:nvPr>
        </p:nvSpPr>
        <p:spPr>
          <a:xfrm>
            <a:off x="628650" y="2202511"/>
            <a:ext cx="7886700" cy="243021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None/>
            </a:pPr>
            <a:r>
              <a:rPr lang="en-US" sz="2400">
                <a:solidFill>
                  <a:schemeClr val="dk1"/>
                </a:solidFill>
                <a:latin typeface="Calibri"/>
                <a:ea typeface="Calibri"/>
                <a:cs typeface="Calibri"/>
                <a:sym typeface="Calibri"/>
              </a:rPr>
              <a:t>Als toekomstige leerkrachten/professionals</a:t>
            </a:r>
            <a:r>
              <a:rPr lang="en-US" sz="2400"/>
              <a:t> die gaan werken met deze kinderen, beschouw je training op dit gebied als relevant</a:t>
            </a:r>
            <a:r>
              <a:rPr lang="en-US" sz="2400">
                <a:solidFill>
                  <a:schemeClr val="dk1"/>
                </a:solidFill>
                <a:latin typeface="Calibri"/>
                <a:ea typeface="Calibri"/>
                <a:cs typeface="Calibri"/>
                <a:sym typeface="Calibri"/>
              </a:rPr>
              <a:t>?</a:t>
            </a:r>
            <a:endParaRPr/>
          </a:p>
          <a:p>
            <a:pPr indent="0" lvl="0" marL="0" rtl="0" algn="l">
              <a:lnSpc>
                <a:spcPct val="90000"/>
              </a:lnSpc>
              <a:spcBef>
                <a:spcPts val="750"/>
              </a:spcBef>
              <a:spcAft>
                <a:spcPts val="0"/>
              </a:spcAft>
              <a:buClr>
                <a:schemeClr val="dk1"/>
              </a:buClr>
              <a:buSzPts val="2100"/>
              <a:buNone/>
            </a:pPr>
            <a:r>
              <a:t/>
            </a:r>
            <a:endParaRPr/>
          </a:p>
        </p:txBody>
      </p:sp>
      <p:sp>
        <p:nvSpPr>
          <p:cNvPr id="243" name="Google Shape;243;p33"/>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FFFFFF"/>
              </a:solidFill>
              <a:latin typeface="Arial"/>
              <a:ea typeface="Arial"/>
              <a:cs typeface="Arial"/>
              <a:sym typeface="Arial"/>
            </a:endParaRPr>
          </a:p>
        </p:txBody>
      </p:sp>
      <p:pic>
        <p:nvPicPr>
          <p:cNvPr descr="Texto&#10;&#10;Descripción generada automáticamente con confianza media" id="244" name="Google Shape;244;p33"/>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245" name="Google Shape;245;p33"/>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en-US"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34"/>
          <p:cNvSpPr txBox="1"/>
          <p:nvPr>
            <p:ph type="title"/>
          </p:nvPr>
        </p:nvSpPr>
        <p:spPr>
          <a:xfrm>
            <a:off x="628650" y="453482"/>
            <a:ext cx="7886700" cy="81453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Laatste opmerkingen </a:t>
            </a:r>
            <a:endParaRPr/>
          </a:p>
        </p:txBody>
      </p:sp>
      <p:sp>
        <p:nvSpPr>
          <p:cNvPr id="251" name="Google Shape;251;p34"/>
          <p:cNvSpPr txBox="1"/>
          <p:nvPr>
            <p:ph idx="1" type="body"/>
          </p:nvPr>
        </p:nvSpPr>
        <p:spPr>
          <a:xfrm>
            <a:off x="628650" y="1268015"/>
            <a:ext cx="7886700" cy="3364708"/>
          </a:xfrm>
          <a:prstGeom prst="rect">
            <a:avLst/>
          </a:prstGeom>
          <a:noFill/>
          <a:ln>
            <a:noFill/>
          </a:ln>
        </p:spPr>
        <p:txBody>
          <a:bodyPr anchorCtr="0" anchor="t" bIns="45700" lIns="91425" spcFirstLastPara="1" rIns="91425" wrap="square" tIns="45700">
            <a:normAutofit/>
          </a:bodyPr>
          <a:lstStyle/>
          <a:p>
            <a:pPr indent="-180340" lvl="0" marL="192405" marR="327660" rtl="0" algn="l">
              <a:lnSpc>
                <a:spcPct val="100000"/>
              </a:lnSpc>
              <a:spcBef>
                <a:spcPts val="0"/>
              </a:spcBef>
              <a:spcAft>
                <a:spcPts val="0"/>
              </a:spcAft>
              <a:buClr>
                <a:schemeClr val="dk1"/>
              </a:buClr>
              <a:buSzPts val="1800"/>
              <a:buFont typeface="Arial"/>
              <a:buChar char="•"/>
            </a:pPr>
            <a:r>
              <a:rPr lang="en-US" sz="2400"/>
              <a:t>Het is belangrijk dat de betrokken partijen samenwerken en een soepel communiceren</a:t>
            </a:r>
            <a:r>
              <a:rPr lang="en-US" sz="2400">
                <a:solidFill>
                  <a:schemeClr val="dk1"/>
                </a:solidFill>
                <a:latin typeface="Calibri"/>
                <a:ea typeface="Calibri"/>
                <a:cs typeface="Calibri"/>
                <a:sym typeface="Calibri"/>
              </a:rPr>
              <a:t>.</a:t>
            </a:r>
            <a:endParaRPr/>
          </a:p>
          <a:p>
            <a:pPr indent="-180340" lvl="0" marL="192405" marR="797560" rtl="0" algn="l">
              <a:lnSpc>
                <a:spcPct val="100000"/>
              </a:lnSpc>
              <a:spcBef>
                <a:spcPts val="1200"/>
              </a:spcBef>
              <a:spcAft>
                <a:spcPts val="0"/>
              </a:spcAft>
              <a:buClr>
                <a:schemeClr val="dk1"/>
              </a:buClr>
              <a:buSzPts val="1800"/>
              <a:buFont typeface="Arial"/>
              <a:buChar char="•"/>
            </a:pPr>
            <a:r>
              <a:rPr lang="en-US" sz="2400"/>
              <a:t>De leerling moet dezelfde reactie krijgen van alle betrokken partijen</a:t>
            </a:r>
            <a:r>
              <a:rPr lang="en-US" sz="2400">
                <a:solidFill>
                  <a:schemeClr val="dk1"/>
                </a:solidFill>
                <a:latin typeface="Calibri"/>
                <a:ea typeface="Calibri"/>
                <a:cs typeface="Calibri"/>
                <a:sym typeface="Calibri"/>
              </a:rPr>
              <a:t>.</a:t>
            </a:r>
            <a:endParaRPr sz="2000">
              <a:solidFill>
                <a:schemeClr val="dk1"/>
              </a:solidFill>
              <a:latin typeface="Calibri"/>
              <a:ea typeface="Calibri"/>
              <a:cs typeface="Calibri"/>
              <a:sym typeface="Calibri"/>
            </a:endParaRPr>
          </a:p>
          <a:p>
            <a:pPr indent="-180340" lvl="0" marL="192405" marR="0" rtl="0" algn="l">
              <a:lnSpc>
                <a:spcPct val="100000"/>
              </a:lnSpc>
              <a:spcBef>
                <a:spcPts val="1200"/>
              </a:spcBef>
              <a:spcAft>
                <a:spcPts val="0"/>
              </a:spcAft>
              <a:buClr>
                <a:schemeClr val="dk1"/>
              </a:buClr>
              <a:buSzPts val="1800"/>
              <a:buFont typeface="Arial"/>
              <a:buChar char="•"/>
            </a:pPr>
            <a:r>
              <a:rPr lang="en-US" sz="2400"/>
              <a:t>Probeer een atmosfeer van cohesie te creëren en behouden en de groep</a:t>
            </a:r>
            <a:r>
              <a:rPr lang="en-US" sz="2400">
                <a:solidFill>
                  <a:schemeClr val="dk1"/>
                </a:solidFill>
                <a:latin typeface="Calibri"/>
                <a:ea typeface="Calibri"/>
                <a:cs typeface="Calibri"/>
                <a:sym typeface="Calibri"/>
              </a:rPr>
              <a:t>.</a:t>
            </a:r>
            <a:endParaRPr/>
          </a:p>
          <a:p>
            <a:pPr indent="-180340" lvl="0" marL="192405" marR="0" rtl="0" algn="l">
              <a:lnSpc>
                <a:spcPct val="100000"/>
              </a:lnSpc>
              <a:spcBef>
                <a:spcPts val="1200"/>
              </a:spcBef>
              <a:spcAft>
                <a:spcPts val="0"/>
              </a:spcAft>
              <a:buClr>
                <a:schemeClr val="dk1"/>
              </a:buClr>
              <a:buSzPts val="1800"/>
              <a:buFont typeface="Arial"/>
              <a:buChar char="•"/>
            </a:pPr>
            <a:r>
              <a:rPr lang="en-US" sz="2400"/>
              <a:t>Werk aan emoties met kinderen</a:t>
            </a:r>
            <a:endParaRPr/>
          </a:p>
        </p:txBody>
      </p:sp>
      <p:sp>
        <p:nvSpPr>
          <p:cNvPr id="252" name="Google Shape;252;p34"/>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FFFFFF"/>
              </a:solidFill>
              <a:latin typeface="Arial"/>
              <a:ea typeface="Arial"/>
              <a:cs typeface="Arial"/>
              <a:sym typeface="Arial"/>
            </a:endParaRPr>
          </a:p>
        </p:txBody>
      </p:sp>
      <p:pic>
        <p:nvPicPr>
          <p:cNvPr descr="Texto&#10;&#10;Descripción generada automáticamente con confianza media" id="253" name="Google Shape;253;p34"/>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254" name="Google Shape;254;p34"/>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en-US"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2"/>
          <p:cNvSpPr txBox="1"/>
          <p:nvPr>
            <p:ph type="title"/>
          </p:nvPr>
        </p:nvSpPr>
        <p:spPr>
          <a:xfrm>
            <a:off x="628650" y="453482"/>
            <a:ext cx="7886700" cy="81453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0000"/>
              </a:buClr>
              <a:buSzPts val="3300"/>
              <a:buFont typeface="Calibri"/>
              <a:buNone/>
            </a:pPr>
            <a:r>
              <a:rPr lang="en-US">
                <a:solidFill>
                  <a:srgbClr val="000000"/>
                </a:solidFill>
              </a:rPr>
              <a:t>Inhoud</a:t>
            </a:r>
            <a:endParaRPr/>
          </a:p>
        </p:txBody>
      </p:sp>
      <p:sp>
        <p:nvSpPr>
          <p:cNvPr id="134" name="Google Shape;134;p22"/>
          <p:cNvSpPr txBox="1"/>
          <p:nvPr>
            <p:ph idx="1" type="body"/>
          </p:nvPr>
        </p:nvSpPr>
        <p:spPr>
          <a:xfrm>
            <a:off x="628650" y="1268015"/>
            <a:ext cx="7886700" cy="3364708"/>
          </a:xfrm>
          <a:prstGeom prst="rect">
            <a:avLst/>
          </a:prstGeom>
          <a:noFill/>
          <a:ln>
            <a:noFill/>
          </a:ln>
        </p:spPr>
        <p:txBody>
          <a:bodyPr anchorCtr="0" anchor="t" bIns="45700" lIns="91425" spcFirstLastPara="1" rIns="91425" wrap="square" tIns="45700">
            <a:normAutofit lnSpcReduction="20000"/>
          </a:bodyPr>
          <a:lstStyle/>
          <a:p>
            <a:pPr indent="-180340" lvl="0" marL="192405" marR="0" rtl="0" algn="l">
              <a:lnSpc>
                <a:spcPct val="100000"/>
              </a:lnSpc>
              <a:spcBef>
                <a:spcPts val="0"/>
              </a:spcBef>
              <a:spcAft>
                <a:spcPts val="0"/>
              </a:spcAft>
              <a:buClr>
                <a:schemeClr val="dk1"/>
              </a:buClr>
              <a:buSzPts val="1800"/>
              <a:buFont typeface="Calibri"/>
              <a:buChar char="•"/>
            </a:pPr>
            <a:r>
              <a:rPr i="0" lang="en-US" sz="2400" u="none" cap="none" strike="noStrike">
                <a:solidFill>
                  <a:schemeClr val="dk1"/>
                </a:solidFill>
                <a:latin typeface="Calibri"/>
                <a:ea typeface="Calibri"/>
                <a:cs typeface="Calibri"/>
                <a:sym typeface="Calibri"/>
              </a:rPr>
              <a:t>Inclusief onderwijs </a:t>
            </a:r>
            <a:r>
              <a:rPr lang="en-US" sz="2400"/>
              <a:t>en </a:t>
            </a:r>
            <a:r>
              <a:rPr i="0" lang="en-US" sz="2400" u="none" cap="none" strike="noStrike">
                <a:solidFill>
                  <a:schemeClr val="dk1"/>
                </a:solidFill>
                <a:latin typeface="Calibri"/>
                <a:ea typeface="Calibri"/>
                <a:cs typeface="Calibri"/>
                <a:sym typeface="Calibri"/>
              </a:rPr>
              <a:t>co</a:t>
            </a:r>
            <a:r>
              <a:rPr lang="en-US" sz="2400"/>
              <a:t>ö</a:t>
            </a:r>
            <a:r>
              <a:rPr i="0" lang="en-US" sz="2400" u="none" cap="none" strike="noStrike">
                <a:solidFill>
                  <a:schemeClr val="dk1"/>
                </a:solidFill>
                <a:latin typeface="Calibri"/>
                <a:ea typeface="Calibri"/>
                <a:cs typeface="Calibri"/>
                <a:sym typeface="Calibri"/>
              </a:rPr>
              <a:t>peratief</a:t>
            </a:r>
            <a:r>
              <a:rPr lang="en-US" sz="2400"/>
              <a:t> werken</a:t>
            </a:r>
            <a:endParaRPr/>
          </a:p>
          <a:p>
            <a:pPr indent="0" lvl="0" marL="0" marR="0" rtl="0" algn="l">
              <a:lnSpc>
                <a:spcPct val="100000"/>
              </a:lnSpc>
              <a:spcBef>
                <a:spcPts val="40"/>
              </a:spcBef>
              <a:spcAft>
                <a:spcPts val="0"/>
              </a:spcAft>
              <a:buClr>
                <a:srgbClr val="595959"/>
              </a:buClr>
              <a:buSzPts val="1650"/>
              <a:buFont typeface="Arial"/>
              <a:buNone/>
            </a:pPr>
            <a:r>
              <a:t/>
            </a:r>
            <a:endParaRPr i="0" sz="2400" u="none" cap="none" strike="noStrike">
              <a:solidFill>
                <a:schemeClr val="dk1"/>
              </a:solidFill>
              <a:latin typeface="Calibri"/>
              <a:ea typeface="Calibri"/>
              <a:cs typeface="Calibri"/>
              <a:sym typeface="Calibri"/>
            </a:endParaRPr>
          </a:p>
          <a:p>
            <a:pPr indent="-180340" lvl="0" marL="192405" marR="0" rtl="0" algn="l">
              <a:lnSpc>
                <a:spcPct val="100000"/>
              </a:lnSpc>
              <a:spcBef>
                <a:spcPts val="0"/>
              </a:spcBef>
              <a:spcAft>
                <a:spcPts val="0"/>
              </a:spcAft>
              <a:buClr>
                <a:schemeClr val="dk1"/>
              </a:buClr>
              <a:buSzPts val="1800"/>
              <a:buFont typeface="Calibri"/>
              <a:buChar char="•"/>
            </a:pPr>
            <a:r>
              <a:rPr i="0" lang="en-US" sz="2400" u="none" cap="none" strike="noStrike">
                <a:solidFill>
                  <a:schemeClr val="dk1"/>
                </a:solidFill>
                <a:latin typeface="Calibri"/>
                <a:ea typeface="Calibri"/>
                <a:cs typeface="Calibri"/>
                <a:sym typeface="Calibri"/>
              </a:rPr>
              <a:t>Puzzels: het maken van werkgroepen</a:t>
            </a:r>
            <a:endParaRPr/>
          </a:p>
          <a:p>
            <a:pPr indent="0" lvl="0" marL="0" marR="0" rtl="0" algn="l">
              <a:lnSpc>
                <a:spcPct val="100000"/>
              </a:lnSpc>
              <a:spcBef>
                <a:spcPts val="45"/>
              </a:spcBef>
              <a:spcAft>
                <a:spcPts val="0"/>
              </a:spcAft>
              <a:buClr>
                <a:srgbClr val="595959"/>
              </a:buClr>
              <a:buSzPts val="1650"/>
              <a:buFont typeface="Arial"/>
              <a:buNone/>
            </a:pPr>
            <a:r>
              <a:t/>
            </a:r>
            <a:endParaRPr i="0" sz="2400" u="none" cap="none" strike="noStrike">
              <a:solidFill>
                <a:schemeClr val="dk1"/>
              </a:solidFill>
              <a:latin typeface="Calibri"/>
              <a:ea typeface="Calibri"/>
              <a:cs typeface="Calibri"/>
              <a:sym typeface="Calibri"/>
            </a:endParaRPr>
          </a:p>
          <a:p>
            <a:pPr indent="-180340" lvl="0" marL="192405" marR="0" rtl="0" algn="l">
              <a:lnSpc>
                <a:spcPct val="100000"/>
              </a:lnSpc>
              <a:spcBef>
                <a:spcPts val="0"/>
              </a:spcBef>
              <a:spcAft>
                <a:spcPts val="0"/>
              </a:spcAft>
              <a:buClr>
                <a:schemeClr val="dk1"/>
              </a:buClr>
              <a:buSzPts val="1800"/>
              <a:buFont typeface="Calibri"/>
              <a:buChar char="•"/>
            </a:pPr>
            <a:r>
              <a:rPr i="0" lang="en-US" sz="2400" u="none" cap="none" strike="noStrike">
                <a:solidFill>
                  <a:schemeClr val="dk1"/>
                </a:solidFill>
                <a:latin typeface="Calibri"/>
                <a:ea typeface="Calibri"/>
                <a:cs typeface="Calibri"/>
                <a:sym typeface="Calibri"/>
              </a:rPr>
              <a:t>Introduceer jezelf</a:t>
            </a:r>
            <a:endParaRPr/>
          </a:p>
          <a:p>
            <a:pPr indent="0" lvl="0" marL="0" marR="0" rtl="0" algn="l">
              <a:lnSpc>
                <a:spcPct val="100000"/>
              </a:lnSpc>
              <a:spcBef>
                <a:spcPts val="40"/>
              </a:spcBef>
              <a:spcAft>
                <a:spcPts val="0"/>
              </a:spcAft>
              <a:buClr>
                <a:srgbClr val="595959"/>
              </a:buClr>
              <a:buSzPts val="1650"/>
              <a:buFont typeface="Arial"/>
              <a:buNone/>
            </a:pPr>
            <a:r>
              <a:t/>
            </a:r>
            <a:endParaRPr i="0" sz="2400" u="none" cap="none" strike="noStrike">
              <a:solidFill>
                <a:schemeClr val="dk1"/>
              </a:solidFill>
              <a:latin typeface="Calibri"/>
              <a:ea typeface="Calibri"/>
              <a:cs typeface="Calibri"/>
              <a:sym typeface="Calibri"/>
            </a:endParaRPr>
          </a:p>
          <a:p>
            <a:pPr indent="-180340" lvl="0" marL="192405" marR="0" rtl="0" algn="l">
              <a:lnSpc>
                <a:spcPct val="100000"/>
              </a:lnSpc>
              <a:spcBef>
                <a:spcPts val="0"/>
              </a:spcBef>
              <a:spcAft>
                <a:spcPts val="0"/>
              </a:spcAft>
              <a:buClr>
                <a:schemeClr val="dk1"/>
              </a:buClr>
              <a:buSzPts val="1800"/>
              <a:buFont typeface="Calibri"/>
              <a:buChar char="•"/>
            </a:pPr>
            <a:r>
              <a:rPr i="0" lang="en-US" sz="2400" u="none" cap="none" strike="noStrike">
                <a:solidFill>
                  <a:schemeClr val="dk1"/>
                </a:solidFill>
                <a:latin typeface="Calibri"/>
                <a:ea typeface="Calibri"/>
                <a:cs typeface="Calibri"/>
                <a:sym typeface="Calibri"/>
              </a:rPr>
              <a:t>Casus</a:t>
            </a:r>
            <a:endParaRPr/>
          </a:p>
          <a:p>
            <a:pPr indent="0" lvl="0" marL="0" marR="0" rtl="0" algn="l">
              <a:lnSpc>
                <a:spcPct val="100000"/>
              </a:lnSpc>
              <a:spcBef>
                <a:spcPts val="45"/>
              </a:spcBef>
              <a:spcAft>
                <a:spcPts val="0"/>
              </a:spcAft>
              <a:buClr>
                <a:srgbClr val="595959"/>
              </a:buClr>
              <a:buSzPts val="1650"/>
              <a:buFont typeface="Arial"/>
              <a:buNone/>
            </a:pPr>
            <a:r>
              <a:t/>
            </a:r>
            <a:endParaRPr i="0" sz="2400" u="none" cap="none" strike="noStrike">
              <a:solidFill>
                <a:schemeClr val="dk1"/>
              </a:solidFill>
              <a:latin typeface="Calibri"/>
              <a:ea typeface="Calibri"/>
              <a:cs typeface="Calibri"/>
              <a:sym typeface="Calibri"/>
            </a:endParaRPr>
          </a:p>
          <a:p>
            <a:pPr indent="-180340" lvl="0" marL="192405" marR="0" rtl="0" algn="l">
              <a:lnSpc>
                <a:spcPct val="100000"/>
              </a:lnSpc>
              <a:spcBef>
                <a:spcPts val="0"/>
              </a:spcBef>
              <a:spcAft>
                <a:spcPts val="0"/>
              </a:spcAft>
              <a:buClr>
                <a:schemeClr val="dk1"/>
              </a:buClr>
              <a:buSzPts val="1800"/>
              <a:buFont typeface="Calibri"/>
              <a:buChar char="•"/>
            </a:pPr>
            <a:r>
              <a:rPr i="0" lang="en-US" sz="2400" u="none" cap="none" strike="noStrike">
                <a:solidFill>
                  <a:schemeClr val="dk1"/>
                </a:solidFill>
                <a:latin typeface="Calibri"/>
                <a:ea typeface="Calibri"/>
                <a:cs typeface="Calibri"/>
                <a:sym typeface="Calibri"/>
              </a:rPr>
              <a:t>Conclusies</a:t>
            </a:r>
            <a:endParaRPr/>
          </a:p>
          <a:p>
            <a:pPr indent="-38100" lvl="0" marL="171450" rtl="0" algn="l">
              <a:lnSpc>
                <a:spcPct val="90000"/>
              </a:lnSpc>
              <a:spcBef>
                <a:spcPts val="750"/>
              </a:spcBef>
              <a:spcAft>
                <a:spcPts val="0"/>
              </a:spcAft>
              <a:buClr>
                <a:schemeClr val="dk1"/>
              </a:buClr>
              <a:buSzPts val="2100"/>
              <a:buNone/>
            </a:pPr>
            <a:r>
              <a:t/>
            </a:r>
            <a:endParaRPr/>
          </a:p>
        </p:txBody>
      </p:sp>
      <p:sp>
        <p:nvSpPr>
          <p:cNvPr id="135" name="Google Shape;135;p22"/>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FFFFFF"/>
              </a:solidFill>
              <a:latin typeface="Arial"/>
              <a:ea typeface="Arial"/>
              <a:cs typeface="Arial"/>
              <a:sym typeface="Arial"/>
            </a:endParaRPr>
          </a:p>
        </p:txBody>
      </p:sp>
      <p:pic>
        <p:nvPicPr>
          <p:cNvPr descr="Texto&#10;&#10;Descripción generada automáticamente con confianza media" id="136" name="Google Shape;136;p22"/>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137" name="Google Shape;137;p22"/>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en-US"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3"/>
          <p:cNvSpPr txBox="1"/>
          <p:nvPr>
            <p:ph type="title"/>
          </p:nvPr>
        </p:nvSpPr>
        <p:spPr>
          <a:xfrm>
            <a:off x="628650" y="453482"/>
            <a:ext cx="7886700" cy="81453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0000"/>
              </a:buClr>
              <a:buSzPts val="3300"/>
              <a:buFont typeface="Calibri"/>
              <a:buNone/>
            </a:pPr>
            <a:r>
              <a:rPr lang="en-US">
                <a:solidFill>
                  <a:srgbClr val="000000"/>
                </a:solidFill>
              </a:rPr>
              <a:t>Inclusief onderwijs</a:t>
            </a:r>
            <a:endParaRPr/>
          </a:p>
        </p:txBody>
      </p:sp>
      <p:sp>
        <p:nvSpPr>
          <p:cNvPr id="143" name="Google Shape;143;p23"/>
          <p:cNvSpPr txBox="1"/>
          <p:nvPr>
            <p:ph idx="1" type="body"/>
          </p:nvPr>
        </p:nvSpPr>
        <p:spPr>
          <a:xfrm>
            <a:off x="628650" y="1268015"/>
            <a:ext cx="7886700" cy="3364708"/>
          </a:xfrm>
          <a:prstGeom prst="rect">
            <a:avLst/>
          </a:prstGeom>
          <a:noFill/>
          <a:ln>
            <a:noFill/>
          </a:ln>
        </p:spPr>
        <p:txBody>
          <a:bodyPr anchorCtr="0" anchor="t" bIns="45700" lIns="91425" spcFirstLastPara="1" rIns="91425" wrap="square" tIns="45700">
            <a:normAutofit/>
          </a:bodyPr>
          <a:lstStyle/>
          <a:p>
            <a:pPr indent="-180340" lvl="0" marL="192405" marR="0" rtl="0" algn="l">
              <a:lnSpc>
                <a:spcPct val="100000"/>
              </a:lnSpc>
              <a:spcBef>
                <a:spcPts val="0"/>
              </a:spcBef>
              <a:spcAft>
                <a:spcPts val="0"/>
              </a:spcAft>
              <a:buClr>
                <a:schemeClr val="dk1"/>
              </a:buClr>
              <a:buSzPts val="1800"/>
              <a:buFont typeface="Arial"/>
              <a:buChar char="•"/>
            </a:pPr>
            <a:r>
              <a:rPr lang="en-US" sz="2400"/>
              <a:t>Gelijkwaardigheid en gelijkheid</a:t>
            </a:r>
            <a:endParaRPr/>
          </a:p>
          <a:p>
            <a:pPr indent="0" lvl="0" marL="0" marR="0" rtl="0" algn="l">
              <a:lnSpc>
                <a:spcPct val="100000"/>
              </a:lnSpc>
              <a:spcBef>
                <a:spcPts val="40"/>
              </a:spcBef>
              <a:spcAft>
                <a:spcPts val="0"/>
              </a:spcAft>
              <a:buClr>
                <a:srgbClr val="595959"/>
              </a:buClr>
              <a:buSzPts val="1650"/>
              <a:buFont typeface="Arial"/>
              <a:buNone/>
            </a:pPr>
            <a:r>
              <a:t/>
            </a:r>
            <a:endParaRPr sz="2400" u="none" cap="none" strike="noStrike">
              <a:solidFill>
                <a:schemeClr val="dk1"/>
              </a:solidFill>
              <a:latin typeface="Calibri"/>
              <a:ea typeface="Calibri"/>
              <a:cs typeface="Calibri"/>
              <a:sym typeface="Calibri"/>
            </a:endParaRPr>
          </a:p>
          <a:p>
            <a:pPr indent="-180340" lvl="0" marL="192405" marR="0" rtl="0" algn="l">
              <a:lnSpc>
                <a:spcPct val="100000"/>
              </a:lnSpc>
              <a:spcBef>
                <a:spcPts val="0"/>
              </a:spcBef>
              <a:spcAft>
                <a:spcPts val="0"/>
              </a:spcAft>
              <a:buClr>
                <a:schemeClr val="dk1"/>
              </a:buClr>
              <a:buSzPts val="1800"/>
              <a:buFont typeface="Arial"/>
              <a:buChar char="•"/>
            </a:pPr>
            <a:r>
              <a:rPr lang="en-US" sz="2400"/>
              <a:t>Hulpmiddelen voor verandering</a:t>
            </a:r>
            <a:r>
              <a:rPr lang="en-US" sz="2400" u="none" cap="none" strike="noStrike">
                <a:solidFill>
                  <a:schemeClr val="dk1"/>
                </a:solidFill>
                <a:latin typeface="Calibri"/>
                <a:ea typeface="Calibri"/>
                <a:cs typeface="Calibri"/>
                <a:sym typeface="Calibri"/>
              </a:rPr>
              <a:t>: </a:t>
            </a:r>
            <a:r>
              <a:rPr lang="en-US" sz="2400"/>
              <a:t>coöperatief werken</a:t>
            </a:r>
            <a:endParaRPr/>
          </a:p>
          <a:p>
            <a:pPr indent="-38100" lvl="0" marL="171450" rtl="0" algn="l">
              <a:lnSpc>
                <a:spcPct val="90000"/>
              </a:lnSpc>
              <a:spcBef>
                <a:spcPts val="750"/>
              </a:spcBef>
              <a:spcAft>
                <a:spcPts val="0"/>
              </a:spcAft>
              <a:buClr>
                <a:schemeClr val="dk1"/>
              </a:buClr>
              <a:buSzPts val="2100"/>
              <a:buNone/>
            </a:pPr>
            <a:r>
              <a:t/>
            </a:r>
            <a:endParaRPr/>
          </a:p>
        </p:txBody>
      </p:sp>
      <p:sp>
        <p:nvSpPr>
          <p:cNvPr id="144" name="Google Shape;144;p23"/>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FFFFFF"/>
              </a:solidFill>
              <a:latin typeface="Arial"/>
              <a:ea typeface="Arial"/>
              <a:cs typeface="Arial"/>
              <a:sym typeface="Arial"/>
            </a:endParaRPr>
          </a:p>
        </p:txBody>
      </p:sp>
      <p:pic>
        <p:nvPicPr>
          <p:cNvPr descr="Texto&#10;&#10;Descripción generada automáticamente con confianza media" id="145" name="Google Shape;145;p23"/>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146" name="Google Shape;146;p23"/>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en-US"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150" name="Shape 150"/>
        <p:cNvGrpSpPr/>
        <p:nvPr/>
      </p:nvGrpSpPr>
      <p:grpSpPr>
        <a:xfrm>
          <a:off x="0" y="0"/>
          <a:ext cx="0" cy="0"/>
          <a:chOff x="0" y="0"/>
          <a:chExt cx="0" cy="0"/>
        </a:xfrm>
      </p:grpSpPr>
      <p:sp>
        <p:nvSpPr>
          <p:cNvPr id="151" name="Google Shape;151;p4"/>
          <p:cNvSpPr txBox="1"/>
          <p:nvPr>
            <p:ph type="title"/>
          </p:nvPr>
        </p:nvSpPr>
        <p:spPr>
          <a:xfrm>
            <a:off x="704429" y="505062"/>
            <a:ext cx="4136400" cy="4131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Clr>
                <a:srgbClr val="000000"/>
              </a:buClr>
              <a:buSzPts val="1400"/>
              <a:buFont typeface="Calibri"/>
              <a:buNone/>
            </a:pPr>
            <a:r>
              <a:rPr lang="en-US">
                <a:solidFill>
                  <a:srgbClr val="000000"/>
                </a:solidFill>
              </a:rPr>
              <a:t>Diversiteit in de klas</a:t>
            </a:r>
            <a:endParaRPr/>
          </a:p>
        </p:txBody>
      </p:sp>
      <p:sp>
        <p:nvSpPr>
          <p:cNvPr id="152" name="Google Shape;152;p4"/>
          <p:cNvSpPr txBox="1"/>
          <p:nvPr/>
        </p:nvSpPr>
        <p:spPr>
          <a:xfrm>
            <a:off x="1075269" y="1258896"/>
            <a:ext cx="7366500" cy="2937300"/>
          </a:xfrm>
          <a:prstGeom prst="rect">
            <a:avLst/>
          </a:prstGeom>
          <a:noFill/>
          <a:ln>
            <a:noFill/>
          </a:ln>
        </p:spPr>
        <p:txBody>
          <a:bodyPr anchorCtr="0" anchor="t" bIns="0" lIns="0" spcFirstLastPara="1" rIns="0" wrap="square" tIns="12700">
            <a:spAutoFit/>
          </a:bodyPr>
          <a:lstStyle/>
          <a:p>
            <a:pPr indent="-342900" lvl="0" marL="354965" marR="5080" rtl="0" algn="l">
              <a:lnSpc>
                <a:spcPct val="100000"/>
              </a:lnSpc>
              <a:spcBef>
                <a:spcPts val="1200"/>
              </a:spcBef>
              <a:spcAft>
                <a:spcPts val="0"/>
              </a:spcAft>
              <a:buClr>
                <a:schemeClr val="dk1"/>
              </a:buClr>
              <a:buSzPts val="1800"/>
              <a:buChar char="•"/>
            </a:pPr>
            <a:r>
              <a:rPr lang="en-US" sz="2000">
                <a:solidFill>
                  <a:schemeClr val="dk1"/>
                </a:solidFill>
                <a:latin typeface="Calibri"/>
                <a:ea typeface="Calibri"/>
                <a:cs typeface="Calibri"/>
                <a:sym typeface="Calibri"/>
              </a:rPr>
              <a:t>Sommige kinderen hebben bepaalde vaardigheden en andere kinderen hebben andere vaardigheden.</a:t>
            </a:r>
            <a:endParaRPr sz="2000">
              <a:solidFill>
                <a:schemeClr val="dk1"/>
              </a:solidFill>
              <a:latin typeface="Calibri"/>
              <a:ea typeface="Calibri"/>
              <a:cs typeface="Calibri"/>
              <a:sym typeface="Calibri"/>
            </a:endParaRPr>
          </a:p>
          <a:p>
            <a:pPr indent="-342900" lvl="0" marL="354965" marR="5080" rtl="0" algn="l">
              <a:lnSpc>
                <a:spcPct val="100000"/>
              </a:lnSpc>
              <a:spcBef>
                <a:spcPts val="1200"/>
              </a:spcBef>
              <a:spcAft>
                <a:spcPts val="0"/>
              </a:spcAft>
              <a:buClr>
                <a:schemeClr val="dk1"/>
              </a:buClr>
              <a:buSzPts val="1800"/>
              <a:buChar char="•"/>
            </a:pPr>
            <a:r>
              <a:rPr lang="en-US" sz="2000">
                <a:solidFill>
                  <a:schemeClr val="dk1"/>
                </a:solidFill>
                <a:latin typeface="Calibri"/>
                <a:ea typeface="Calibri"/>
                <a:cs typeface="Calibri"/>
                <a:sym typeface="Calibri"/>
              </a:rPr>
              <a:t>Sommige van hen zijn meer vaardig dan anderen.</a:t>
            </a:r>
            <a:endParaRPr sz="2000">
              <a:solidFill>
                <a:schemeClr val="dk1"/>
              </a:solidFill>
              <a:latin typeface="Calibri"/>
              <a:ea typeface="Calibri"/>
              <a:cs typeface="Calibri"/>
              <a:sym typeface="Calibri"/>
            </a:endParaRPr>
          </a:p>
          <a:p>
            <a:pPr indent="-342900" lvl="0" marL="354965" marR="5080" rtl="0" algn="l">
              <a:lnSpc>
                <a:spcPct val="100000"/>
              </a:lnSpc>
              <a:spcBef>
                <a:spcPts val="1200"/>
              </a:spcBef>
              <a:spcAft>
                <a:spcPts val="0"/>
              </a:spcAft>
              <a:buClr>
                <a:schemeClr val="dk1"/>
              </a:buClr>
              <a:buSzPts val="1800"/>
              <a:buChar char="•"/>
            </a:pPr>
            <a:r>
              <a:rPr lang="en-US" sz="2000">
                <a:solidFill>
                  <a:schemeClr val="dk1"/>
                </a:solidFill>
                <a:latin typeface="Calibri"/>
                <a:ea typeface="Calibri"/>
                <a:cs typeface="Calibri"/>
                <a:sym typeface="Calibri"/>
              </a:rPr>
              <a:t>Sommige van hen weten wat ze moeten doen en hoe of vragen om hulp als ze dat nodig hebben en anderen weten niet wat ze moeten doen of hoe ze dat moeten doen.</a:t>
            </a:r>
            <a:endParaRPr sz="2000">
              <a:solidFill>
                <a:schemeClr val="dk1"/>
              </a:solidFill>
              <a:latin typeface="Calibri"/>
              <a:ea typeface="Calibri"/>
              <a:cs typeface="Calibri"/>
              <a:sym typeface="Calibri"/>
            </a:endParaRPr>
          </a:p>
          <a:p>
            <a:pPr indent="-342900" lvl="0" marL="354965" marR="5080" rtl="0" algn="l">
              <a:lnSpc>
                <a:spcPct val="100000"/>
              </a:lnSpc>
              <a:spcBef>
                <a:spcPts val="1200"/>
              </a:spcBef>
              <a:spcAft>
                <a:spcPts val="0"/>
              </a:spcAft>
              <a:buClr>
                <a:schemeClr val="dk1"/>
              </a:buClr>
              <a:buSzPts val="1800"/>
              <a:buChar char="•"/>
            </a:pPr>
            <a:r>
              <a:rPr lang="en-US" sz="2000">
                <a:solidFill>
                  <a:schemeClr val="dk1"/>
                </a:solidFill>
                <a:latin typeface="Calibri"/>
                <a:ea typeface="Calibri"/>
                <a:cs typeface="Calibri"/>
                <a:sym typeface="Calibri"/>
              </a:rPr>
              <a:t>Sommige leerlingen hebben leerproblemen, anderen minder en anderen helemaal niet...</a:t>
            </a:r>
            <a:endParaRPr b="0" i="0" sz="1800" u="none" cap="none" strike="noStrike">
              <a:solidFill>
                <a:schemeClr val="dk1"/>
              </a:solidFill>
              <a:latin typeface="Calibri"/>
              <a:ea typeface="Calibri"/>
              <a:cs typeface="Calibri"/>
              <a:sym typeface="Calibri"/>
            </a:endParaRPr>
          </a:p>
        </p:txBody>
      </p:sp>
      <p:sp>
        <p:nvSpPr>
          <p:cNvPr id="153" name="Google Shape;153;p4"/>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FFFFFF"/>
              </a:solidFill>
              <a:latin typeface="Arial"/>
              <a:ea typeface="Arial"/>
              <a:cs typeface="Arial"/>
              <a:sym typeface="Arial"/>
            </a:endParaRPr>
          </a:p>
        </p:txBody>
      </p:sp>
      <p:pic>
        <p:nvPicPr>
          <p:cNvPr descr="Texto&#10;&#10;Descripción generada automáticamente con confianza media" id="154" name="Google Shape;154;p4"/>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155" name="Google Shape;155;p4"/>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en-US"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pic>
        <p:nvPicPr>
          <p:cNvPr id="160" name="Google Shape;160;p25"/>
          <p:cNvPicPr preferRelativeResize="0"/>
          <p:nvPr/>
        </p:nvPicPr>
        <p:blipFill rotWithShape="1">
          <a:blip r:embed="rId3">
            <a:alphaModFix/>
          </a:blip>
          <a:srcRect b="0" l="0" r="0" t="0"/>
          <a:stretch/>
        </p:blipFill>
        <p:spPr>
          <a:xfrm>
            <a:off x="1745156" y="1332589"/>
            <a:ext cx="1670277" cy="2505392"/>
          </a:xfrm>
          <a:prstGeom prst="rect">
            <a:avLst/>
          </a:prstGeom>
          <a:noFill/>
          <a:ln>
            <a:noFill/>
          </a:ln>
        </p:spPr>
      </p:pic>
      <p:sp>
        <p:nvSpPr>
          <p:cNvPr id="161" name="Google Shape;161;p25"/>
          <p:cNvSpPr txBox="1"/>
          <p:nvPr/>
        </p:nvSpPr>
        <p:spPr>
          <a:xfrm>
            <a:off x="2366893" y="3964862"/>
            <a:ext cx="492759" cy="26924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Calibri"/>
                <a:ea typeface="Calibri"/>
                <a:cs typeface="Calibri"/>
                <a:sym typeface="Calibri"/>
              </a:rPr>
              <a:t>Tutor</a:t>
            </a:r>
            <a:endParaRPr b="0" i="0" sz="1600" u="none" cap="none" strike="noStrike">
              <a:solidFill>
                <a:schemeClr val="dk1"/>
              </a:solidFill>
              <a:latin typeface="Calibri"/>
              <a:ea typeface="Calibri"/>
              <a:cs typeface="Calibri"/>
              <a:sym typeface="Calibri"/>
            </a:endParaRPr>
          </a:p>
        </p:txBody>
      </p:sp>
      <p:pic>
        <p:nvPicPr>
          <p:cNvPr id="162" name="Google Shape;162;p25"/>
          <p:cNvPicPr preferRelativeResize="0"/>
          <p:nvPr/>
        </p:nvPicPr>
        <p:blipFill rotWithShape="1">
          <a:blip r:embed="rId4">
            <a:alphaModFix/>
          </a:blip>
          <a:srcRect b="0" l="0" r="0" t="0"/>
          <a:stretch/>
        </p:blipFill>
        <p:spPr>
          <a:xfrm>
            <a:off x="5595759" y="1330303"/>
            <a:ext cx="1870490" cy="2509965"/>
          </a:xfrm>
          <a:prstGeom prst="rect">
            <a:avLst/>
          </a:prstGeom>
          <a:noFill/>
          <a:ln>
            <a:noFill/>
          </a:ln>
        </p:spPr>
      </p:pic>
      <p:sp>
        <p:nvSpPr>
          <p:cNvPr id="163" name="Google Shape;163;p25"/>
          <p:cNvSpPr txBox="1"/>
          <p:nvPr/>
        </p:nvSpPr>
        <p:spPr>
          <a:xfrm>
            <a:off x="6094770" y="3964862"/>
            <a:ext cx="872400" cy="25920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Calibri"/>
                <a:ea typeface="Calibri"/>
                <a:cs typeface="Calibri"/>
                <a:sym typeface="Calibri"/>
              </a:rPr>
              <a:t>Therapeut</a:t>
            </a:r>
            <a:endParaRPr b="0" i="0" sz="1600" u="none" cap="none" strike="noStrike">
              <a:solidFill>
                <a:schemeClr val="dk1"/>
              </a:solidFill>
              <a:latin typeface="Calibri"/>
              <a:ea typeface="Calibri"/>
              <a:cs typeface="Calibri"/>
              <a:sym typeface="Calibri"/>
            </a:endParaRPr>
          </a:p>
        </p:txBody>
      </p:sp>
      <p:pic>
        <p:nvPicPr>
          <p:cNvPr id="164" name="Google Shape;164;p25"/>
          <p:cNvPicPr preferRelativeResize="0"/>
          <p:nvPr/>
        </p:nvPicPr>
        <p:blipFill rotWithShape="1">
          <a:blip r:embed="rId5">
            <a:alphaModFix/>
          </a:blip>
          <a:srcRect b="0" l="0" r="0" t="0"/>
          <a:stretch/>
        </p:blipFill>
        <p:spPr>
          <a:xfrm>
            <a:off x="3696773" y="1333830"/>
            <a:ext cx="1670274" cy="2500520"/>
          </a:xfrm>
          <a:prstGeom prst="rect">
            <a:avLst/>
          </a:prstGeom>
          <a:noFill/>
          <a:ln>
            <a:noFill/>
          </a:ln>
        </p:spPr>
      </p:pic>
      <p:sp>
        <p:nvSpPr>
          <p:cNvPr id="165" name="Google Shape;165;p25"/>
          <p:cNvSpPr txBox="1"/>
          <p:nvPr/>
        </p:nvSpPr>
        <p:spPr>
          <a:xfrm>
            <a:off x="4220084" y="3964862"/>
            <a:ext cx="624300" cy="25920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Calibri"/>
                <a:ea typeface="Calibri"/>
                <a:cs typeface="Calibri"/>
                <a:sym typeface="Calibri"/>
              </a:rPr>
              <a:t>Famil</a:t>
            </a:r>
            <a:r>
              <a:rPr lang="en-US" sz="1600">
                <a:solidFill>
                  <a:schemeClr val="dk1"/>
                </a:solidFill>
                <a:latin typeface="Calibri"/>
                <a:ea typeface="Calibri"/>
                <a:cs typeface="Calibri"/>
                <a:sym typeface="Calibri"/>
              </a:rPr>
              <a:t>ie</a:t>
            </a:r>
            <a:endParaRPr b="0" i="0" sz="1600" u="none" cap="none" strike="noStrike">
              <a:solidFill>
                <a:schemeClr val="dk1"/>
              </a:solidFill>
              <a:latin typeface="Calibri"/>
              <a:ea typeface="Calibri"/>
              <a:cs typeface="Calibri"/>
              <a:sym typeface="Calibri"/>
            </a:endParaRPr>
          </a:p>
        </p:txBody>
      </p:sp>
      <p:sp>
        <p:nvSpPr>
          <p:cNvPr id="166" name="Google Shape;166;p25"/>
          <p:cNvSpPr txBox="1"/>
          <p:nvPr>
            <p:ph type="title"/>
          </p:nvPr>
        </p:nvSpPr>
        <p:spPr>
          <a:xfrm>
            <a:off x="704429" y="505062"/>
            <a:ext cx="2992200" cy="520800"/>
          </a:xfrm>
          <a:prstGeom prst="rect">
            <a:avLst/>
          </a:prstGeom>
          <a:noFill/>
          <a:ln>
            <a:noFill/>
          </a:ln>
        </p:spPr>
        <p:txBody>
          <a:bodyPr anchorCtr="0" anchor="t" bIns="0" lIns="0" spcFirstLastPara="1" rIns="0" wrap="square" tIns="12700">
            <a:spAutoFit/>
          </a:bodyPr>
          <a:lstStyle/>
          <a:p>
            <a:pPr indent="0" lvl="0" marL="12700" rtl="0" algn="l">
              <a:lnSpc>
                <a:spcPct val="100000"/>
              </a:lnSpc>
              <a:spcBef>
                <a:spcPts val="0"/>
              </a:spcBef>
              <a:spcAft>
                <a:spcPts val="0"/>
              </a:spcAft>
              <a:buClr>
                <a:srgbClr val="000000"/>
              </a:buClr>
              <a:buSzPts val="3300"/>
              <a:buFont typeface="Calibri"/>
              <a:buNone/>
            </a:pPr>
            <a:r>
              <a:rPr lang="en-US">
                <a:solidFill>
                  <a:srgbClr val="000000"/>
                </a:solidFill>
              </a:rPr>
              <a:t>Werkgroepen</a:t>
            </a:r>
            <a:endParaRPr/>
          </a:p>
        </p:txBody>
      </p:sp>
      <p:sp>
        <p:nvSpPr>
          <p:cNvPr id="167" name="Google Shape;167;p25"/>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FFFFFF"/>
              </a:solidFill>
              <a:latin typeface="Arial"/>
              <a:ea typeface="Arial"/>
              <a:cs typeface="Arial"/>
              <a:sym typeface="Arial"/>
            </a:endParaRPr>
          </a:p>
        </p:txBody>
      </p:sp>
      <p:pic>
        <p:nvPicPr>
          <p:cNvPr descr="Texto&#10;&#10;Descripción generada automáticamente con confianza media" id="168" name="Google Shape;168;p25"/>
          <p:cNvPicPr preferRelativeResize="0"/>
          <p:nvPr/>
        </p:nvPicPr>
        <p:blipFill rotWithShape="1">
          <a:blip r:embed="rId6">
            <a:alphaModFix/>
          </a:blip>
          <a:srcRect b="0" l="0" r="0" t="0"/>
          <a:stretch/>
        </p:blipFill>
        <p:spPr>
          <a:xfrm>
            <a:off x="7580682" y="4765685"/>
            <a:ext cx="1437591" cy="318695"/>
          </a:xfrm>
          <a:prstGeom prst="rect">
            <a:avLst/>
          </a:prstGeom>
          <a:noFill/>
          <a:ln>
            <a:noFill/>
          </a:ln>
        </p:spPr>
      </p:pic>
      <p:sp>
        <p:nvSpPr>
          <p:cNvPr id="169" name="Google Shape;169;p25"/>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en-US"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6"/>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Casus</a:t>
            </a:r>
            <a:endParaRPr/>
          </a:p>
        </p:txBody>
      </p:sp>
      <p:sp>
        <p:nvSpPr>
          <p:cNvPr id="175" name="Google Shape;175;p26"/>
          <p:cNvSpPr txBox="1"/>
          <p:nvPr>
            <p:ph idx="2" type="body"/>
          </p:nvPr>
        </p:nvSpPr>
        <p:spPr>
          <a:xfrm>
            <a:off x="4770782" y="1369219"/>
            <a:ext cx="3744567" cy="3263504"/>
          </a:xfrm>
          <a:prstGeom prst="rect">
            <a:avLst/>
          </a:prstGeom>
          <a:noFill/>
          <a:ln>
            <a:noFill/>
          </a:ln>
        </p:spPr>
        <p:txBody>
          <a:bodyPr anchorCtr="0" anchor="t" bIns="45700" lIns="91425" spcFirstLastPara="1" rIns="91425" wrap="square" tIns="45700">
            <a:normAutofit/>
          </a:bodyPr>
          <a:lstStyle/>
          <a:p>
            <a:pPr indent="0" lvl="0" marL="12700" marR="7620" rtl="0" algn="just">
              <a:lnSpc>
                <a:spcPct val="104999"/>
              </a:lnSpc>
              <a:spcBef>
                <a:spcPts val="815"/>
              </a:spcBef>
              <a:spcAft>
                <a:spcPts val="0"/>
              </a:spcAft>
              <a:buClr>
                <a:schemeClr val="dk1"/>
              </a:buClr>
              <a:buSzPts val="1100"/>
              <a:buFont typeface="Arial"/>
              <a:buNone/>
            </a:pPr>
            <a:r>
              <a:rPr lang="en-US" sz="1200"/>
              <a:t>Daarnaast </a:t>
            </a:r>
            <a:r>
              <a:rPr lang="en-US" sz="1200"/>
              <a:t>heeft het personeel van de eetzaal gemeld dat er een verandering van conciërges is geweest en dat Alex storend gedrag is gaan vertonen.</a:t>
            </a:r>
            <a:endParaRPr sz="1200"/>
          </a:p>
          <a:p>
            <a:pPr indent="0" lvl="0" marL="12700" marR="7620" rtl="0" algn="just">
              <a:lnSpc>
                <a:spcPct val="104999"/>
              </a:lnSpc>
              <a:spcBef>
                <a:spcPts val="815"/>
              </a:spcBef>
              <a:spcAft>
                <a:spcPts val="0"/>
              </a:spcAft>
              <a:buClr>
                <a:schemeClr val="dk1"/>
              </a:buClr>
              <a:buSzPts val="1100"/>
              <a:buFont typeface="Arial"/>
              <a:buNone/>
            </a:pPr>
            <a:r>
              <a:rPr lang="en-US" sz="1200"/>
              <a:t>Op het schoolplein ziet een leerkracht dat Alex Rubén duwt en aanvalt terwijl ze samen aan het voetballen zijn.</a:t>
            </a:r>
            <a:endParaRPr sz="1200"/>
          </a:p>
          <a:p>
            <a:pPr indent="0" lvl="0" marL="12700" marR="7620" rtl="0" algn="just">
              <a:lnSpc>
                <a:spcPct val="104999"/>
              </a:lnSpc>
              <a:spcBef>
                <a:spcPts val="815"/>
              </a:spcBef>
              <a:spcAft>
                <a:spcPts val="0"/>
              </a:spcAft>
              <a:buClr>
                <a:schemeClr val="dk1"/>
              </a:buClr>
              <a:buSzPts val="1100"/>
              <a:buNone/>
            </a:pPr>
            <a:r>
              <a:rPr lang="en-US" sz="1200"/>
              <a:t>Wanneer de leerkracht hen uit elkaar haalt en vraagt wat er is gebeurd, is Alex sprakeloos en antwoordt hij niet. Een andere klasgenoot zegt dat Rubén een racistische opmerking maakte.</a:t>
            </a:r>
            <a:endParaRPr/>
          </a:p>
        </p:txBody>
      </p:sp>
      <p:sp>
        <p:nvSpPr>
          <p:cNvPr id="176" name="Google Shape;176;p26"/>
          <p:cNvSpPr txBox="1"/>
          <p:nvPr>
            <p:ph idx="1" type="body"/>
          </p:nvPr>
        </p:nvSpPr>
        <p:spPr>
          <a:xfrm>
            <a:off x="628650" y="1369219"/>
            <a:ext cx="3744600" cy="3355200"/>
          </a:xfrm>
          <a:prstGeom prst="rect">
            <a:avLst/>
          </a:prstGeom>
          <a:noFill/>
          <a:ln>
            <a:noFill/>
          </a:ln>
        </p:spPr>
        <p:txBody>
          <a:bodyPr anchorCtr="0" anchor="t" bIns="0" lIns="0" spcFirstLastPara="1" rIns="0" wrap="square" tIns="36825">
            <a:spAutoFit/>
          </a:bodyPr>
          <a:lstStyle/>
          <a:p>
            <a:pPr indent="0" lvl="0" marL="12700" marR="5080" rtl="0" algn="just">
              <a:lnSpc>
                <a:spcPct val="104999"/>
              </a:lnSpc>
              <a:spcBef>
                <a:spcPts val="0"/>
              </a:spcBef>
              <a:spcAft>
                <a:spcPts val="0"/>
              </a:spcAft>
              <a:buClr>
                <a:schemeClr val="dk1"/>
              </a:buClr>
              <a:buSzPts val="1200"/>
              <a:buNone/>
            </a:pPr>
            <a:r>
              <a:rPr lang="en-US" sz="1200"/>
              <a:t>Alex is een 9-jarige jongen die geadopteerd is uit Ethiopië toen hij 3 jaar oud was. </a:t>
            </a:r>
            <a:r>
              <a:rPr lang="en-US" sz="1200"/>
              <a:t>Hij is dit jaar op school gekomen, nadat hij een school had verlaten waar hij sinds de kleuterschool zat.</a:t>
            </a:r>
            <a:endParaRPr sz="1200"/>
          </a:p>
          <a:p>
            <a:pPr indent="0" lvl="0" marL="12700" marR="5080" rtl="0" algn="just">
              <a:lnSpc>
                <a:spcPct val="104999"/>
              </a:lnSpc>
              <a:spcBef>
                <a:spcPts val="815"/>
              </a:spcBef>
              <a:spcAft>
                <a:spcPts val="0"/>
              </a:spcAft>
              <a:buClr>
                <a:schemeClr val="dk1"/>
              </a:buClr>
              <a:buSzPts val="1100"/>
              <a:buNone/>
            </a:pPr>
            <a:r>
              <a:rPr lang="en-US" sz="1200"/>
              <a:t>In een gesprek met de vorige leerkracht van Alex meldde die dat </a:t>
            </a:r>
            <a:r>
              <a:rPr lang="en-US" sz="1200"/>
              <a:t>Alex de laatste tijd wat storend gedrag in de klas vertoonde, en na een gesprek met de familie waren ze van mening dat de familie overbezorgd was.</a:t>
            </a:r>
            <a:endParaRPr sz="1200"/>
          </a:p>
          <a:p>
            <a:pPr indent="0" lvl="0" marL="12700" marR="5080" rtl="0" algn="just">
              <a:lnSpc>
                <a:spcPct val="104999"/>
              </a:lnSpc>
              <a:spcBef>
                <a:spcPts val="815"/>
              </a:spcBef>
              <a:spcAft>
                <a:spcPts val="0"/>
              </a:spcAft>
              <a:buClr>
                <a:schemeClr val="dk1"/>
              </a:buClr>
              <a:buSzPts val="1100"/>
              <a:buNone/>
            </a:pPr>
            <a:r>
              <a:rPr lang="en-US" sz="1200"/>
              <a:t>Aan het begin van het schooljaar informeerde de familie de begeleidingsdienst van de school dat Alex therapie volgde.</a:t>
            </a:r>
            <a:endParaRPr sz="1200"/>
          </a:p>
          <a:p>
            <a:pPr indent="0" lvl="0" marL="12700" marR="5080" rtl="0" algn="just">
              <a:lnSpc>
                <a:spcPct val="104999"/>
              </a:lnSpc>
              <a:spcBef>
                <a:spcPts val="815"/>
              </a:spcBef>
              <a:spcAft>
                <a:spcPts val="0"/>
              </a:spcAft>
              <a:buClr>
                <a:schemeClr val="dk1"/>
              </a:buClr>
              <a:buSzPts val="1100"/>
              <a:buFont typeface="Arial"/>
              <a:buNone/>
            </a:pPr>
            <a:r>
              <a:rPr lang="en-US" sz="1200"/>
              <a:t>We zijn nu aan het einde van het eerste trimester en de huidige leerkracht merkt op dat Alex haar deze week blijft uitdagen. Hij onderbreekt de les, maakt grapjes, staat op van zijn stoel, stoort zijn klasgenoten, enz.</a:t>
            </a:r>
            <a:endParaRPr sz="1200"/>
          </a:p>
          <a:p>
            <a:pPr indent="0" lvl="0" marL="0" marR="5080" rtl="0" algn="just">
              <a:lnSpc>
                <a:spcPct val="104999"/>
              </a:lnSpc>
              <a:spcBef>
                <a:spcPts val="815"/>
              </a:spcBef>
              <a:spcAft>
                <a:spcPts val="0"/>
              </a:spcAft>
              <a:buClr>
                <a:schemeClr val="dk1"/>
              </a:buClr>
              <a:buSzPts val="1200"/>
              <a:buNone/>
            </a:pPr>
            <a:r>
              <a:t/>
            </a:r>
            <a:endParaRPr sz="1200"/>
          </a:p>
        </p:txBody>
      </p:sp>
      <p:sp>
        <p:nvSpPr>
          <p:cNvPr id="177" name="Google Shape;177;p26"/>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FFFFFF"/>
              </a:solidFill>
              <a:latin typeface="Arial"/>
              <a:ea typeface="Arial"/>
              <a:cs typeface="Arial"/>
              <a:sym typeface="Arial"/>
            </a:endParaRPr>
          </a:p>
        </p:txBody>
      </p:sp>
      <p:pic>
        <p:nvPicPr>
          <p:cNvPr descr="Texto&#10;&#10;Descripción generada automáticamente con confianza media" id="178" name="Google Shape;178;p26"/>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179" name="Google Shape;179;p26"/>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en-US"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7"/>
          <p:cNvSpPr txBox="1"/>
          <p:nvPr>
            <p:ph type="title"/>
          </p:nvPr>
        </p:nvSpPr>
        <p:spPr>
          <a:xfrm>
            <a:off x="628650" y="453482"/>
            <a:ext cx="7886700" cy="81453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Vraag 1</a:t>
            </a:r>
            <a:endParaRPr/>
          </a:p>
        </p:txBody>
      </p:sp>
      <p:sp>
        <p:nvSpPr>
          <p:cNvPr id="185" name="Google Shape;185;p27"/>
          <p:cNvSpPr txBox="1"/>
          <p:nvPr>
            <p:ph idx="1" type="body"/>
          </p:nvPr>
        </p:nvSpPr>
        <p:spPr>
          <a:xfrm>
            <a:off x="628650" y="1268015"/>
            <a:ext cx="7886700" cy="3364800"/>
          </a:xfrm>
          <a:prstGeom prst="rect">
            <a:avLst/>
          </a:prstGeom>
          <a:noFill/>
          <a:ln>
            <a:noFill/>
          </a:ln>
        </p:spPr>
        <p:txBody>
          <a:bodyPr anchorCtr="0" anchor="t" bIns="45700" lIns="91425" spcFirstLastPara="1" rIns="91425" wrap="square" tIns="45700">
            <a:noAutofit/>
          </a:bodyPr>
          <a:lstStyle/>
          <a:p>
            <a:pPr indent="-152419" lvl="0" marL="501015" rtl="0" algn="l">
              <a:lnSpc>
                <a:spcPct val="110000"/>
              </a:lnSpc>
              <a:spcBef>
                <a:spcPts val="0"/>
              </a:spcBef>
              <a:spcAft>
                <a:spcPts val="0"/>
              </a:spcAft>
              <a:buClr>
                <a:schemeClr val="dk1"/>
              </a:buClr>
              <a:buSzPts val="1700"/>
              <a:buFont typeface="Arial"/>
              <a:buChar char="•"/>
            </a:pPr>
            <a:r>
              <a:rPr b="1" lang="en-US" sz="1700"/>
              <a:t>Leerkracht</a:t>
            </a:r>
            <a:br>
              <a:rPr lang="en-US" sz="1700"/>
            </a:br>
            <a:r>
              <a:rPr lang="en-US" sz="1700"/>
              <a:t>Wat zou jij als leerkracht doen direct na dit incident en wat voor acties zou je daarna moeten ondernemen (schoolplein)?</a:t>
            </a:r>
            <a:endParaRPr sz="1700"/>
          </a:p>
          <a:p>
            <a:pPr indent="-152419" lvl="0" marL="501015" rtl="0" algn="l">
              <a:lnSpc>
                <a:spcPct val="110000"/>
              </a:lnSpc>
              <a:spcBef>
                <a:spcPts val="615"/>
              </a:spcBef>
              <a:spcAft>
                <a:spcPts val="0"/>
              </a:spcAft>
              <a:buClr>
                <a:schemeClr val="dk1"/>
              </a:buClr>
              <a:buSzPts val="1700"/>
              <a:buFont typeface="Arial"/>
              <a:buChar char="•"/>
            </a:pPr>
            <a:r>
              <a:rPr b="1" lang="en-US" sz="1700"/>
              <a:t>Gezin</a:t>
            </a:r>
            <a:br>
              <a:rPr lang="en-US" sz="1700"/>
            </a:br>
            <a:r>
              <a:rPr lang="en-US" sz="1700"/>
              <a:t>Welke stappen zou je ondernemen en wat voor reactie zou je verwachten van het onderwijzend personeel wanneer je wordt geïnformeerd over het incident op het schoolplein?</a:t>
            </a:r>
            <a:endParaRPr sz="1700"/>
          </a:p>
          <a:p>
            <a:pPr indent="-152419" lvl="0" marL="501015" rtl="0" algn="l">
              <a:lnSpc>
                <a:spcPct val="110000"/>
              </a:lnSpc>
              <a:spcBef>
                <a:spcPts val="615"/>
              </a:spcBef>
              <a:spcAft>
                <a:spcPts val="0"/>
              </a:spcAft>
              <a:buClr>
                <a:schemeClr val="dk1"/>
              </a:buClr>
              <a:buSzPts val="1700"/>
              <a:buFont typeface="Arial"/>
              <a:buChar char="•"/>
            </a:pPr>
            <a:r>
              <a:rPr b="1" lang="en-US" sz="1700"/>
              <a:t>Therapeut</a:t>
            </a:r>
            <a:br>
              <a:rPr lang="en-US" sz="1700"/>
            </a:br>
            <a:r>
              <a:rPr lang="en-US" sz="1700"/>
              <a:t>Welke suggesties zou je doen richting de familie en de school om met vergelijkbare situaties op het </a:t>
            </a:r>
            <a:r>
              <a:rPr lang="en-US" sz="1700"/>
              <a:t>schoolplein</a:t>
            </a:r>
            <a:r>
              <a:rPr lang="en-US" sz="1700"/>
              <a:t> om te gaan in de toekomst?</a:t>
            </a:r>
            <a:endParaRPr sz="1700"/>
          </a:p>
          <a:p>
            <a:pPr indent="-48133" lvl="0" marL="171450" rtl="0" algn="l">
              <a:lnSpc>
                <a:spcPct val="110000"/>
              </a:lnSpc>
              <a:spcBef>
                <a:spcPts val="750"/>
              </a:spcBef>
              <a:spcAft>
                <a:spcPts val="0"/>
              </a:spcAft>
              <a:buClr>
                <a:schemeClr val="dk1"/>
              </a:buClr>
              <a:buSzPts val="2100"/>
              <a:buNone/>
            </a:pPr>
            <a:r>
              <a:t/>
            </a:r>
            <a:endParaRPr sz="1700"/>
          </a:p>
        </p:txBody>
      </p:sp>
      <p:sp>
        <p:nvSpPr>
          <p:cNvPr id="186" name="Google Shape;186;p27"/>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FFFFFF"/>
              </a:solidFill>
              <a:latin typeface="Arial"/>
              <a:ea typeface="Arial"/>
              <a:cs typeface="Arial"/>
              <a:sym typeface="Arial"/>
            </a:endParaRPr>
          </a:p>
        </p:txBody>
      </p:sp>
      <p:pic>
        <p:nvPicPr>
          <p:cNvPr descr="Texto&#10;&#10;Descripción generada automáticamente con confianza media" id="187" name="Google Shape;187;p27"/>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188" name="Google Shape;188;p27"/>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en-US"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8"/>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0000"/>
              </a:buClr>
              <a:buSzPts val="3300"/>
              <a:buFont typeface="Calibri"/>
              <a:buNone/>
            </a:pPr>
            <a:r>
              <a:rPr lang="en-US">
                <a:solidFill>
                  <a:srgbClr val="000000"/>
                </a:solidFill>
              </a:rPr>
              <a:t>Wat zou jij doen: suggesties</a:t>
            </a:r>
            <a:endParaRPr/>
          </a:p>
        </p:txBody>
      </p:sp>
      <p:sp>
        <p:nvSpPr>
          <p:cNvPr id="194" name="Google Shape;194;p28"/>
          <p:cNvSpPr txBox="1"/>
          <p:nvPr>
            <p:ph idx="1" type="body"/>
          </p:nvPr>
        </p:nvSpPr>
        <p:spPr>
          <a:xfrm>
            <a:off x="628650" y="1195482"/>
            <a:ext cx="3886200" cy="3607105"/>
          </a:xfrm>
          <a:prstGeom prst="rect">
            <a:avLst/>
          </a:prstGeom>
          <a:noFill/>
          <a:ln>
            <a:noFill/>
          </a:ln>
        </p:spPr>
        <p:txBody>
          <a:bodyPr anchorCtr="0" anchor="t" bIns="45700" lIns="91425" spcFirstLastPara="1" rIns="91425" wrap="square" tIns="45700">
            <a:normAutofit/>
          </a:bodyPr>
          <a:lstStyle/>
          <a:p>
            <a:pPr indent="-167640" lvl="0" marL="192405" marR="5080" rtl="0" algn="l">
              <a:lnSpc>
                <a:spcPct val="100000"/>
              </a:lnSpc>
              <a:spcBef>
                <a:spcPts val="0"/>
              </a:spcBef>
              <a:spcAft>
                <a:spcPts val="0"/>
              </a:spcAft>
              <a:buClr>
                <a:schemeClr val="dk1"/>
              </a:buClr>
              <a:buSzPts val="1000"/>
              <a:buFont typeface="Calibri"/>
              <a:buChar char="•"/>
            </a:pPr>
            <a:r>
              <a:rPr lang="en-US" sz="1100">
                <a:latin typeface="Calibri"/>
                <a:ea typeface="Calibri"/>
                <a:cs typeface="Calibri"/>
                <a:sym typeface="Calibri"/>
              </a:rPr>
              <a:t>Breng degenen die betrokken waren in het gevecht bij elkaar en probeer de situatie te </a:t>
            </a:r>
            <a:r>
              <a:rPr lang="en-US" sz="1100"/>
              <a:t>verduidelijken</a:t>
            </a:r>
            <a:r>
              <a:rPr lang="en-US" sz="1100">
                <a:latin typeface="Calibri"/>
                <a:ea typeface="Calibri"/>
                <a:cs typeface="Calibri"/>
                <a:sym typeface="Calibri"/>
              </a:rPr>
              <a:t>.</a:t>
            </a:r>
            <a:endParaRPr sz="1900"/>
          </a:p>
          <a:p>
            <a:pPr indent="-173989" lvl="1" marL="372110" rtl="0" algn="l">
              <a:lnSpc>
                <a:spcPct val="100000"/>
              </a:lnSpc>
              <a:spcBef>
                <a:spcPts val="0"/>
              </a:spcBef>
              <a:spcAft>
                <a:spcPts val="0"/>
              </a:spcAft>
              <a:buClr>
                <a:schemeClr val="dk1"/>
              </a:buClr>
              <a:buSzPts val="1100"/>
              <a:buFont typeface="Arial"/>
              <a:buChar char="-"/>
            </a:pPr>
            <a:r>
              <a:rPr lang="en-US" sz="1000">
                <a:latin typeface="Calibri"/>
                <a:ea typeface="Calibri"/>
                <a:cs typeface="Calibri"/>
                <a:sym typeface="Calibri"/>
              </a:rPr>
              <a:t>“Wie heeft iets </a:t>
            </a:r>
            <a:r>
              <a:rPr lang="en-US" sz="1000"/>
              <a:t>fout gedaan</a:t>
            </a:r>
            <a:r>
              <a:rPr lang="en-US" sz="1000">
                <a:latin typeface="Calibri"/>
                <a:ea typeface="Calibri"/>
                <a:cs typeface="Calibri"/>
                <a:sym typeface="Calibri"/>
              </a:rPr>
              <a:t>?”</a:t>
            </a:r>
            <a:endParaRPr sz="1700"/>
          </a:p>
          <a:p>
            <a:pPr indent="-167640" lvl="0" marL="192405" marR="5080" rtl="0" algn="l">
              <a:lnSpc>
                <a:spcPct val="100000"/>
              </a:lnSpc>
              <a:spcBef>
                <a:spcPts val="600"/>
              </a:spcBef>
              <a:spcAft>
                <a:spcPts val="0"/>
              </a:spcAft>
              <a:buClr>
                <a:schemeClr val="dk1"/>
              </a:buClr>
              <a:buSzPts val="1000"/>
              <a:buFont typeface="Calibri"/>
              <a:buChar char="•"/>
            </a:pPr>
            <a:r>
              <a:rPr lang="en-US" sz="1100"/>
              <a:t>Ben begripsvol richting het slachtoffer van racisme, begrijp hun boosheid en biedt hem/haar een alternatieve en passendere manier van reageren</a:t>
            </a:r>
            <a:r>
              <a:rPr lang="en-US" sz="1100">
                <a:latin typeface="Calibri"/>
                <a:ea typeface="Calibri"/>
                <a:cs typeface="Calibri"/>
                <a:sym typeface="Calibri"/>
              </a:rPr>
              <a:t>:</a:t>
            </a:r>
            <a:endParaRPr sz="1900"/>
          </a:p>
          <a:p>
            <a:pPr indent="-173988" lvl="1" marL="372110" rtl="0" algn="l">
              <a:lnSpc>
                <a:spcPct val="100000"/>
              </a:lnSpc>
              <a:spcBef>
                <a:spcPts val="0"/>
              </a:spcBef>
              <a:spcAft>
                <a:spcPts val="0"/>
              </a:spcAft>
              <a:buClr>
                <a:schemeClr val="dk1"/>
              </a:buClr>
              <a:buSzPts val="1100"/>
              <a:buFont typeface="Arial"/>
              <a:buChar char="-"/>
            </a:pPr>
            <a:r>
              <a:rPr lang="en-US" sz="1000">
                <a:latin typeface="Calibri"/>
                <a:ea typeface="Calibri"/>
                <a:cs typeface="Calibri"/>
                <a:sym typeface="Calibri"/>
              </a:rPr>
              <a:t>"Ik </a:t>
            </a:r>
            <a:r>
              <a:rPr lang="en-US" sz="1000"/>
              <a:t>snap dat je boos bent, je hebt ook alle recht om boos te zijn, maar je kunt niet aanvallen</a:t>
            </a:r>
            <a:r>
              <a:rPr lang="en-US" sz="1000">
                <a:latin typeface="Calibri"/>
                <a:ea typeface="Calibri"/>
                <a:cs typeface="Calibri"/>
                <a:sym typeface="Calibri"/>
              </a:rPr>
              <a:t>.".</a:t>
            </a:r>
            <a:endParaRPr sz="1700"/>
          </a:p>
          <a:p>
            <a:pPr indent="-173990" lvl="0" marL="192405" marR="5080" rtl="0" algn="l">
              <a:lnSpc>
                <a:spcPct val="100000"/>
              </a:lnSpc>
              <a:spcBef>
                <a:spcPts val="595"/>
              </a:spcBef>
              <a:spcAft>
                <a:spcPts val="0"/>
              </a:spcAft>
              <a:buClr>
                <a:schemeClr val="dk1"/>
              </a:buClr>
              <a:buSzPts val="1100"/>
              <a:buFont typeface="Calibri"/>
              <a:buChar char="•"/>
            </a:pPr>
            <a:r>
              <a:rPr lang="en-US" sz="1100"/>
              <a:t>Besluit voor dat moment wat de straf gaat zijn. Het moet een constructieve straf zijn met een positieve impact als doel. </a:t>
            </a:r>
            <a:endParaRPr sz="1100"/>
          </a:p>
          <a:p>
            <a:pPr indent="-173990" lvl="0" marL="192405" marR="5080" rtl="0" algn="l">
              <a:lnSpc>
                <a:spcPct val="100000"/>
              </a:lnSpc>
              <a:spcBef>
                <a:spcPts val="595"/>
              </a:spcBef>
              <a:spcAft>
                <a:spcPts val="0"/>
              </a:spcAft>
              <a:buClr>
                <a:schemeClr val="dk1"/>
              </a:buClr>
              <a:buSzPts val="1100"/>
              <a:buFont typeface="Calibri"/>
              <a:buChar char="•"/>
            </a:pPr>
            <a:r>
              <a:rPr lang="en-US" sz="1100"/>
              <a:t>Het is belangrijk dat de leerkracht duidelijk maakt dat het slachtoffer van </a:t>
            </a:r>
            <a:r>
              <a:rPr lang="en-US" sz="1100"/>
              <a:t>racisme</a:t>
            </a:r>
            <a:r>
              <a:rPr lang="en-US" sz="1100"/>
              <a:t> niet schuldig of verantwoordelijk is, maar een slachtoffer.</a:t>
            </a:r>
            <a:endParaRPr sz="1100">
              <a:latin typeface="Calibri"/>
              <a:ea typeface="Calibri"/>
              <a:cs typeface="Calibri"/>
              <a:sym typeface="Calibri"/>
            </a:endParaRPr>
          </a:p>
        </p:txBody>
      </p:sp>
      <p:sp>
        <p:nvSpPr>
          <p:cNvPr id="195" name="Google Shape;195;p28"/>
          <p:cNvSpPr txBox="1"/>
          <p:nvPr>
            <p:ph idx="2" type="body"/>
          </p:nvPr>
        </p:nvSpPr>
        <p:spPr>
          <a:xfrm>
            <a:off x="4629150" y="1195483"/>
            <a:ext cx="3886200" cy="3263504"/>
          </a:xfrm>
          <a:prstGeom prst="rect">
            <a:avLst/>
          </a:prstGeom>
          <a:noFill/>
          <a:ln>
            <a:noFill/>
          </a:ln>
        </p:spPr>
        <p:txBody>
          <a:bodyPr anchorCtr="0" anchor="t" bIns="45700" lIns="91425" spcFirstLastPara="1" rIns="91425" wrap="square" tIns="45700">
            <a:normAutofit/>
          </a:bodyPr>
          <a:lstStyle/>
          <a:p>
            <a:pPr indent="-173990" lvl="0" marL="192405" marR="5080" rtl="0" algn="just">
              <a:lnSpc>
                <a:spcPct val="110000"/>
              </a:lnSpc>
              <a:spcBef>
                <a:spcPts val="0"/>
              </a:spcBef>
              <a:spcAft>
                <a:spcPts val="0"/>
              </a:spcAft>
              <a:buClr>
                <a:schemeClr val="dk1"/>
              </a:buClr>
              <a:buSzPts val="1100"/>
              <a:buFont typeface="Calibri"/>
              <a:buChar char="•"/>
            </a:pPr>
            <a:r>
              <a:rPr lang="en-US" sz="1100"/>
              <a:t>Deze kinderen ervaren dergelijke situaties vaker dan we ons realiseren</a:t>
            </a:r>
            <a:r>
              <a:rPr lang="en-US" sz="1100">
                <a:solidFill>
                  <a:schemeClr val="dk1"/>
                </a:solidFill>
                <a:latin typeface="Calibri"/>
                <a:ea typeface="Calibri"/>
                <a:cs typeface="Calibri"/>
                <a:sym typeface="Calibri"/>
              </a:rPr>
              <a:t>. Vaak zeggen ze niets</a:t>
            </a:r>
            <a:r>
              <a:rPr lang="en-US" sz="1100"/>
              <a:t>, omdat ze zich schamen of schuldig voelen</a:t>
            </a:r>
            <a:r>
              <a:rPr lang="en-US" sz="1100">
                <a:solidFill>
                  <a:schemeClr val="dk1"/>
                </a:solidFill>
                <a:latin typeface="Calibri"/>
                <a:ea typeface="Calibri"/>
                <a:cs typeface="Calibri"/>
                <a:sym typeface="Calibri"/>
              </a:rPr>
              <a:t>.</a:t>
            </a:r>
            <a:endParaRPr sz="1100"/>
          </a:p>
          <a:p>
            <a:pPr indent="-173990" lvl="0" marL="192405" marR="5080" rtl="0" algn="just">
              <a:lnSpc>
                <a:spcPct val="110000"/>
              </a:lnSpc>
              <a:spcBef>
                <a:spcPts val="590"/>
              </a:spcBef>
              <a:spcAft>
                <a:spcPts val="0"/>
              </a:spcAft>
              <a:buClr>
                <a:schemeClr val="dk1"/>
              </a:buClr>
              <a:buSzPts val="1100"/>
              <a:buFont typeface="Calibri"/>
              <a:buChar char="•"/>
            </a:pPr>
            <a:r>
              <a:rPr lang="en-US" sz="1100"/>
              <a:t>Stimuleer activiteiten die werken aan respect voor diversiteit</a:t>
            </a:r>
            <a:r>
              <a:rPr lang="en-US" sz="1100">
                <a:solidFill>
                  <a:schemeClr val="dk1"/>
                </a:solidFill>
                <a:latin typeface="Calibri"/>
                <a:ea typeface="Calibri"/>
                <a:cs typeface="Calibri"/>
                <a:sym typeface="Calibri"/>
              </a:rPr>
              <a:t>:</a:t>
            </a:r>
            <a:endParaRPr sz="1100"/>
          </a:p>
          <a:p>
            <a:pPr indent="-173989" lvl="1" marL="372110" marR="0" rtl="0" algn="just">
              <a:lnSpc>
                <a:spcPct val="110000"/>
              </a:lnSpc>
              <a:spcBef>
                <a:spcPts val="0"/>
              </a:spcBef>
              <a:spcAft>
                <a:spcPts val="0"/>
              </a:spcAft>
              <a:buClr>
                <a:schemeClr val="dk1"/>
              </a:buClr>
              <a:buSzPts val="1100"/>
              <a:buFont typeface="Arial"/>
              <a:buChar char="-"/>
            </a:pPr>
            <a:r>
              <a:rPr lang="en-US" sz="1100"/>
              <a:t>Nodig sprekers uit van andere etnische groepen en afkomsten om als positieve referentie te dienen</a:t>
            </a:r>
            <a:r>
              <a:rPr lang="en-US" sz="1100">
                <a:solidFill>
                  <a:schemeClr val="dk1"/>
                </a:solidFill>
                <a:latin typeface="Calibri"/>
                <a:ea typeface="Calibri"/>
                <a:cs typeface="Calibri"/>
                <a:sym typeface="Calibri"/>
              </a:rPr>
              <a:t>.</a:t>
            </a:r>
            <a:endParaRPr sz="1100"/>
          </a:p>
          <a:p>
            <a:pPr indent="-173989" lvl="1" marL="372110" marR="0" rtl="0" algn="just">
              <a:lnSpc>
                <a:spcPct val="110000"/>
              </a:lnSpc>
              <a:spcBef>
                <a:spcPts val="0"/>
              </a:spcBef>
              <a:spcAft>
                <a:spcPts val="0"/>
              </a:spcAft>
              <a:buClr>
                <a:schemeClr val="dk1"/>
              </a:buClr>
              <a:buSzPts val="1100"/>
              <a:buFont typeface="Arial"/>
              <a:buChar char="-"/>
            </a:pPr>
            <a:r>
              <a:rPr lang="en-US" sz="1100"/>
              <a:t>Zoek naar positieve rolmodellen op sociale media</a:t>
            </a:r>
            <a:r>
              <a:rPr b="0" i="0" lang="en-US" sz="1100" u="none" cap="none" strike="noStrike">
                <a:solidFill>
                  <a:schemeClr val="dk1"/>
                </a:solidFill>
                <a:latin typeface="Calibri"/>
                <a:ea typeface="Calibri"/>
                <a:cs typeface="Calibri"/>
                <a:sym typeface="Calibri"/>
              </a:rPr>
              <a:t>.</a:t>
            </a:r>
            <a:endParaRPr sz="1100"/>
          </a:p>
          <a:p>
            <a:pPr indent="-173989" lvl="1" marL="372110" marR="5080" rtl="0" algn="just">
              <a:lnSpc>
                <a:spcPct val="110000"/>
              </a:lnSpc>
              <a:spcBef>
                <a:spcPts val="120"/>
              </a:spcBef>
              <a:spcAft>
                <a:spcPts val="0"/>
              </a:spcAft>
              <a:buClr>
                <a:schemeClr val="dk1"/>
              </a:buClr>
              <a:buSzPts val="1100"/>
              <a:buFont typeface="Arial"/>
              <a:buChar char="-"/>
            </a:pPr>
            <a:r>
              <a:rPr lang="en-US" sz="1100"/>
              <a:t>Neem leesmateriaal en activiteiten op in de lesstof waarin diversiteit wordt gerepresenteerd</a:t>
            </a:r>
            <a:r>
              <a:rPr b="0" i="0" lang="en-US" sz="1100" u="none" cap="none" strike="noStrike">
                <a:solidFill>
                  <a:schemeClr val="dk1"/>
                </a:solidFill>
                <a:latin typeface="Calibri"/>
                <a:ea typeface="Calibri"/>
                <a:cs typeface="Calibri"/>
                <a:sym typeface="Calibri"/>
              </a:rPr>
              <a:t>.</a:t>
            </a:r>
            <a:endParaRPr sz="1100"/>
          </a:p>
          <a:p>
            <a:pPr indent="0" lvl="0" marL="0" rtl="0" algn="l">
              <a:lnSpc>
                <a:spcPct val="110000"/>
              </a:lnSpc>
              <a:spcBef>
                <a:spcPts val="750"/>
              </a:spcBef>
              <a:spcAft>
                <a:spcPts val="0"/>
              </a:spcAft>
              <a:buClr>
                <a:schemeClr val="dk1"/>
              </a:buClr>
              <a:buSzPts val="1200"/>
              <a:buNone/>
            </a:pPr>
            <a:r>
              <a:t/>
            </a:r>
            <a:endParaRPr sz="1100"/>
          </a:p>
        </p:txBody>
      </p:sp>
      <p:sp>
        <p:nvSpPr>
          <p:cNvPr id="196" name="Google Shape;196;p28"/>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FFFFFF"/>
              </a:solidFill>
              <a:latin typeface="Arial"/>
              <a:ea typeface="Arial"/>
              <a:cs typeface="Arial"/>
              <a:sym typeface="Arial"/>
            </a:endParaRPr>
          </a:p>
        </p:txBody>
      </p:sp>
      <p:pic>
        <p:nvPicPr>
          <p:cNvPr descr="Texto&#10;&#10;Descripción generada automáticamente con confianza media" id="197" name="Google Shape;197;p28"/>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198" name="Google Shape;198;p28"/>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en-US"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29"/>
          <p:cNvSpPr txBox="1"/>
          <p:nvPr>
            <p:ph type="title"/>
          </p:nvPr>
        </p:nvSpPr>
        <p:spPr>
          <a:xfrm>
            <a:off x="628650" y="453482"/>
            <a:ext cx="7886700" cy="81453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300"/>
              <a:buFont typeface="Calibri"/>
              <a:buNone/>
            </a:pPr>
            <a:r>
              <a:rPr lang="en-US"/>
              <a:t>Vraag 2</a:t>
            </a:r>
            <a:endParaRPr/>
          </a:p>
        </p:txBody>
      </p:sp>
      <p:sp>
        <p:nvSpPr>
          <p:cNvPr id="204" name="Google Shape;204;p29"/>
          <p:cNvSpPr txBox="1"/>
          <p:nvPr>
            <p:ph idx="1" type="body"/>
          </p:nvPr>
        </p:nvSpPr>
        <p:spPr>
          <a:xfrm>
            <a:off x="628650" y="1268015"/>
            <a:ext cx="7886700" cy="3364708"/>
          </a:xfrm>
          <a:prstGeom prst="rect">
            <a:avLst/>
          </a:prstGeom>
          <a:noFill/>
          <a:ln>
            <a:noFill/>
          </a:ln>
        </p:spPr>
        <p:txBody>
          <a:bodyPr anchorCtr="0" anchor="t" bIns="45700" lIns="91425" spcFirstLastPara="1" rIns="91425" wrap="square" tIns="45700">
            <a:noAutofit/>
          </a:bodyPr>
          <a:lstStyle/>
          <a:p>
            <a:pPr indent="-152419" lvl="0" marL="501015" marR="0" rtl="0" algn="l">
              <a:lnSpc>
                <a:spcPct val="110000"/>
              </a:lnSpc>
              <a:spcBef>
                <a:spcPts val="0"/>
              </a:spcBef>
              <a:spcAft>
                <a:spcPts val="0"/>
              </a:spcAft>
              <a:buSzPts val="1700"/>
              <a:buChar char="•"/>
            </a:pPr>
            <a:r>
              <a:rPr b="1" lang="en-US" sz="1700"/>
              <a:t>Leerkracht</a:t>
            </a:r>
            <a:br>
              <a:rPr lang="en-US" sz="1700"/>
            </a:br>
            <a:r>
              <a:rPr lang="en-US" sz="1700"/>
              <a:t>Wat zou je reactie zijn n.a.v. het gedrag van de leerling in de klas (hij onderbreekt de les, maakt grapjes, staat op van zijn stoel, stoort zijn klasgenoten…)?</a:t>
            </a:r>
            <a:endParaRPr sz="1700"/>
          </a:p>
          <a:p>
            <a:pPr indent="-152419" lvl="0" marL="501015" marR="0" rtl="0" algn="l">
              <a:lnSpc>
                <a:spcPct val="110000"/>
              </a:lnSpc>
              <a:spcBef>
                <a:spcPts val="0"/>
              </a:spcBef>
              <a:spcAft>
                <a:spcPts val="0"/>
              </a:spcAft>
              <a:buSzPts val="1700"/>
              <a:buChar char="•"/>
            </a:pPr>
            <a:r>
              <a:rPr b="1" lang="en-US" sz="1700"/>
              <a:t>Gezin</a:t>
            </a:r>
            <a:br>
              <a:rPr lang="en-US" sz="1700"/>
            </a:br>
            <a:r>
              <a:rPr lang="en-US" sz="1700"/>
              <a:t>Je bent je bewust van de kwetsbare tijd waar je kind doorheen gaat. Wat zou de reactie van de school moeten zijn richting de emotionele behoeften van je kind?</a:t>
            </a:r>
            <a:endParaRPr sz="1700"/>
          </a:p>
          <a:p>
            <a:pPr indent="-152419" lvl="0" marL="501015" marR="0" rtl="0" algn="l">
              <a:lnSpc>
                <a:spcPct val="110000"/>
              </a:lnSpc>
              <a:spcBef>
                <a:spcPts val="0"/>
              </a:spcBef>
              <a:spcAft>
                <a:spcPts val="0"/>
              </a:spcAft>
              <a:buSzPts val="1700"/>
              <a:buChar char="•"/>
            </a:pPr>
            <a:r>
              <a:rPr b="1" lang="en-US" sz="1700"/>
              <a:t>Therapeut</a:t>
            </a:r>
            <a:br>
              <a:rPr lang="en-US" sz="1700"/>
            </a:br>
            <a:r>
              <a:rPr lang="en-US" sz="1700"/>
              <a:t>Je bent je bewust van de kwetsbare tijd waar dit kind doorheen gaat. Wat zou de reactie van de school moeten zijn richting de emotionele behoeften van dit kind?</a:t>
            </a:r>
            <a:endParaRPr sz="1700"/>
          </a:p>
          <a:p>
            <a:pPr indent="-48133" lvl="0" marL="171450" rtl="0" algn="l">
              <a:lnSpc>
                <a:spcPct val="110000"/>
              </a:lnSpc>
              <a:spcBef>
                <a:spcPts val="750"/>
              </a:spcBef>
              <a:spcAft>
                <a:spcPts val="0"/>
              </a:spcAft>
              <a:buClr>
                <a:schemeClr val="dk1"/>
              </a:buClr>
              <a:buSzPts val="2100"/>
              <a:buNone/>
            </a:pPr>
            <a:r>
              <a:t/>
            </a:r>
            <a:endParaRPr sz="1700"/>
          </a:p>
        </p:txBody>
      </p:sp>
      <p:sp>
        <p:nvSpPr>
          <p:cNvPr id="205" name="Google Shape;205;p29"/>
          <p:cNvSpPr/>
          <p:nvPr/>
        </p:nvSpPr>
        <p:spPr>
          <a:xfrm>
            <a:off x="0" y="4713889"/>
            <a:ext cx="9144000" cy="429600"/>
          </a:xfrm>
          <a:prstGeom prst="rect">
            <a:avLst/>
          </a:prstGeom>
          <a:solidFill>
            <a:srgbClr val="10AD9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FFFFFF"/>
              </a:solidFill>
              <a:latin typeface="Arial"/>
              <a:ea typeface="Arial"/>
              <a:cs typeface="Arial"/>
              <a:sym typeface="Arial"/>
            </a:endParaRPr>
          </a:p>
        </p:txBody>
      </p:sp>
      <p:pic>
        <p:nvPicPr>
          <p:cNvPr descr="Texto&#10;&#10;Descripción generada automáticamente con confianza media" id="206" name="Google Shape;206;p29"/>
          <p:cNvPicPr preferRelativeResize="0"/>
          <p:nvPr/>
        </p:nvPicPr>
        <p:blipFill rotWithShape="1">
          <a:blip r:embed="rId3">
            <a:alphaModFix/>
          </a:blip>
          <a:srcRect b="0" l="0" r="0" t="0"/>
          <a:stretch/>
        </p:blipFill>
        <p:spPr>
          <a:xfrm>
            <a:off x="7580682" y="4765685"/>
            <a:ext cx="1437591" cy="318695"/>
          </a:xfrm>
          <a:prstGeom prst="rect">
            <a:avLst/>
          </a:prstGeom>
          <a:noFill/>
          <a:ln>
            <a:noFill/>
          </a:ln>
        </p:spPr>
      </p:pic>
      <p:sp>
        <p:nvSpPr>
          <p:cNvPr id="207" name="Google Shape;207;p29"/>
          <p:cNvSpPr txBox="1"/>
          <p:nvPr/>
        </p:nvSpPr>
        <p:spPr>
          <a:xfrm>
            <a:off x="231050" y="4717125"/>
            <a:ext cx="6335400" cy="384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1"/>
              <a:buFont typeface="Arial"/>
              <a:buNone/>
            </a:pPr>
            <a:r>
              <a:rPr lang="en-US" sz="950">
                <a:solidFill>
                  <a:srgbClr val="FFFFFF"/>
                </a:solidFill>
                <a:latin typeface="Calibri"/>
                <a:ea typeface="Calibri"/>
                <a:cs typeface="Calibri"/>
                <a:sym typeface="Calibri"/>
              </a:rPr>
              <a:t>Het BRIGHTER FUTURE project is gefinancierd met steun van de Europese Commissie. Dit materiaal geeft alleen de visie van de auteurs weer. De Commissie kan niet verantwoordelijk worden gehouden voor de inhoud.</a:t>
            </a:r>
            <a:endParaRPr b="0" i="0" sz="95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Diseño personalizado">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2022-10-14T19:33:40Z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2022-08-29T00:00:00Z</vt:filetime>
  </property>
  <property fmtid="{D5CDD505-2E9C-101B-9397-08002B2CF9AE}" pid="3" name="Creator">
    <vt:lpwstr>Keynote</vt:lpwstr>
  </property>
  <property fmtid="{D5CDD505-2E9C-101B-9397-08002B2CF9AE}" pid="4" name="LastSaved">
    <vt:filetime>2022-10-14T00:00:00Z</vt:filetime>
  </property>
</Properties>
</file>