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12192000"/>
  <p:notesSz cx="6858000" cy="9144000"/>
  <p:embeddedFontLst>
    <p:embeddedFont>
      <p:font typeface="Helvetica Neue"/>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9" roundtripDataSignature="AMtx7mj2cVHKF9r/1Ue4kZhCesT8fcEgI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HelveticaNeue-bold.fntdata"/><Relationship Id="rId25" Type="http://schemas.openxmlformats.org/officeDocument/2006/relationships/font" Target="fonts/HelveticaNeue-regular.fntdata"/><Relationship Id="rId28" Type="http://schemas.openxmlformats.org/officeDocument/2006/relationships/font" Target="fonts/HelveticaNeue-boldItalic.fntdata"/><Relationship Id="rId27" Type="http://schemas.openxmlformats.org/officeDocument/2006/relationships/font" Target="fonts/HelveticaNeue-italic.fntdata"/><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m_6rQk7jlrc"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evelopingchild.harvard.edu/science/key-concepts/serve-and-return/"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evelopingchild.harvard.edu/science/key-concepts/toxic-stress/" TargetMode="External"/><Relationship Id="rId3" Type="http://schemas.openxmlformats.org/officeDocument/2006/relationships/hyperlink" Target="https://developingchild.harvard.edu/science/key-concepts/serve-and-return/"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 name="Google Shape;9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s-ES"/>
              <a:t>Watch this video. The video represents four styles of attachment as explained by Ainsworth:</a:t>
            </a:r>
            <a:endParaRPr/>
          </a:p>
          <a:p>
            <a:pPr indent="-228600" lvl="0" marL="457200" marR="0" rtl="0" algn="l">
              <a:lnSpc>
                <a:spcPct val="100000"/>
              </a:lnSpc>
              <a:spcBef>
                <a:spcPts val="0"/>
              </a:spcBef>
              <a:spcAft>
                <a:spcPts val="0"/>
              </a:spcAft>
              <a:buClr>
                <a:srgbClr val="000000"/>
              </a:buClr>
              <a:buSzPts val="1400"/>
              <a:buFont typeface="Arial"/>
              <a:buNone/>
            </a:pPr>
            <a:r>
              <a:rPr lang="es-ES" u="sng">
                <a:solidFill>
                  <a:schemeClr val="hlink"/>
                </a:solidFill>
                <a:hlinkClick r:id="rId2"/>
              </a:rPr>
              <a:t>The Strange Situation (Ainsworth, 1969)</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s-ES">
                <a:solidFill>
                  <a:srgbClr val="333333"/>
                </a:solidFill>
                <a:highlight>
                  <a:srgbClr val="FFFFFF"/>
                </a:highlight>
              </a:rPr>
              <a:t>Ainsworth and her colleagues (1978) identified 3 patterns of </a:t>
            </a:r>
            <a:r>
              <a:rPr b="1" lang="es-ES" u="sng">
                <a:solidFill>
                  <a:srgbClr val="333333"/>
                </a:solidFill>
                <a:highlight>
                  <a:srgbClr val="FFFFFF"/>
                </a:highlight>
              </a:rPr>
              <a:t>attachment behaviour</a:t>
            </a:r>
            <a:r>
              <a:rPr lang="es-ES">
                <a:solidFill>
                  <a:srgbClr val="333333"/>
                </a:solidFill>
                <a:highlight>
                  <a:srgbClr val="FFFFFF"/>
                </a:highlight>
              </a:rPr>
              <a:t>:</a:t>
            </a:r>
            <a:endParaRPr>
              <a:solidFill>
                <a:srgbClr val="333333"/>
              </a:solidFill>
              <a:highlight>
                <a:srgbClr val="FFFFFF"/>
              </a:highlight>
            </a:endParaRPr>
          </a:p>
          <a:p>
            <a:pPr indent="-304800" lvl="0" marL="457200" rtl="0" algn="l">
              <a:lnSpc>
                <a:spcPct val="115000"/>
              </a:lnSpc>
              <a:spcBef>
                <a:spcPts val="0"/>
              </a:spcBef>
              <a:spcAft>
                <a:spcPts val="0"/>
              </a:spcAft>
              <a:buClr>
                <a:srgbClr val="333333"/>
              </a:buClr>
              <a:buSzPts val="1200"/>
              <a:buFont typeface="Calibri"/>
              <a:buChar char="●"/>
            </a:pPr>
            <a:r>
              <a:rPr b="1" lang="es-ES">
                <a:solidFill>
                  <a:srgbClr val="333333"/>
                </a:solidFill>
                <a:highlight>
                  <a:srgbClr val="FFFFFF"/>
                </a:highlight>
              </a:rPr>
              <a:t>Secure attachment</a:t>
            </a:r>
            <a:r>
              <a:rPr lang="es-ES">
                <a:solidFill>
                  <a:srgbClr val="333333"/>
                </a:solidFill>
                <a:highlight>
                  <a:srgbClr val="FFFFFF"/>
                </a:highlight>
              </a:rPr>
              <a:t> is most often fostered by consistently sensitive and responsive caregiving. Securely attached children are able to regulate their distress and know they can show their needs and feelings and won’t be rejected. They are attached to their parent or caregiver and enjoy being with them, but are secure enough to explore the world.</a:t>
            </a:r>
            <a:endParaRPr>
              <a:solidFill>
                <a:srgbClr val="333333"/>
              </a:solidFill>
              <a:highlight>
                <a:srgbClr val="FFFFFF"/>
              </a:highlight>
            </a:endParaRPr>
          </a:p>
          <a:p>
            <a:pPr indent="-304800" lvl="0" marL="457200" rtl="0" algn="l">
              <a:lnSpc>
                <a:spcPct val="115000"/>
              </a:lnSpc>
              <a:spcBef>
                <a:spcPts val="0"/>
              </a:spcBef>
              <a:spcAft>
                <a:spcPts val="0"/>
              </a:spcAft>
              <a:buClr>
                <a:srgbClr val="333333"/>
              </a:buClr>
              <a:buSzPts val="1200"/>
              <a:buChar char="●"/>
            </a:pPr>
            <a:r>
              <a:rPr b="1" lang="es-ES">
                <a:solidFill>
                  <a:srgbClr val="333333"/>
                </a:solidFill>
                <a:highlight>
                  <a:srgbClr val="FFFFFF"/>
                </a:highlight>
              </a:rPr>
              <a:t>Insecure avoidant attachment</a:t>
            </a:r>
            <a:r>
              <a:rPr lang="es-ES">
                <a:solidFill>
                  <a:srgbClr val="333333"/>
                </a:solidFill>
                <a:highlight>
                  <a:srgbClr val="FFFFFF"/>
                </a:highlight>
              </a:rPr>
              <a:t> tends to occur when the caregiver finds it difficult to accept or respond sensitively to the infant’s needs, and caregiving fluctuates between responsive and rejecting. Children come to see themselves as neither loved nor loveable. Anxiety that any show of need or emotion may drive their caregiver away leads them to shut down their feelings and stop seeking closeness or expressing emotion. </a:t>
            </a:r>
            <a:endParaRPr>
              <a:solidFill>
                <a:srgbClr val="333333"/>
              </a:solidFill>
              <a:highlight>
                <a:srgbClr val="FFFFFF"/>
              </a:highlight>
            </a:endParaRPr>
          </a:p>
          <a:p>
            <a:pPr indent="-304800" lvl="0" marL="457200" rtl="0" algn="l">
              <a:lnSpc>
                <a:spcPct val="115000"/>
              </a:lnSpc>
              <a:spcBef>
                <a:spcPts val="0"/>
              </a:spcBef>
              <a:spcAft>
                <a:spcPts val="0"/>
              </a:spcAft>
              <a:buClr>
                <a:srgbClr val="333333"/>
              </a:buClr>
              <a:buSzPts val="1200"/>
              <a:buFont typeface="Calibri"/>
              <a:buChar char="●"/>
            </a:pPr>
            <a:r>
              <a:rPr b="1" lang="es-ES">
                <a:solidFill>
                  <a:srgbClr val="333333"/>
                </a:solidFill>
                <a:highlight>
                  <a:srgbClr val="FFFFFF"/>
                </a:highlight>
              </a:rPr>
              <a:t>Insecure ambivalent attachment</a:t>
            </a:r>
            <a:r>
              <a:rPr lang="es-ES">
                <a:solidFill>
                  <a:srgbClr val="333333"/>
                </a:solidFill>
                <a:highlight>
                  <a:srgbClr val="FFFFFF"/>
                </a:highlight>
              </a:rPr>
              <a:t> is linked to inconsistent caregiving that fluctuates between responsive and rejecting, and where love and affection are inconsistently given, based on factors the child does not understand. This generates high levels of anxiety and insecurity in the child. Children with this attachment style may seem clingy, and more frequently seek the attention of their parent or caregiver, yet may reject that attention when it is offered.</a:t>
            </a:r>
            <a:endParaRPr>
              <a:solidFill>
                <a:srgbClr val="333333"/>
              </a:solidFill>
              <a:highlight>
                <a:srgbClr val="FFFFFF"/>
              </a:highlight>
            </a:endParaRPr>
          </a:p>
          <a:p>
            <a:pPr indent="-304800" lvl="0" marL="457200" rtl="0" algn="l">
              <a:lnSpc>
                <a:spcPct val="115000"/>
              </a:lnSpc>
              <a:spcBef>
                <a:spcPts val="0"/>
              </a:spcBef>
              <a:spcAft>
                <a:spcPts val="0"/>
              </a:spcAft>
              <a:buClr>
                <a:srgbClr val="333333"/>
              </a:buClr>
              <a:buSzPts val="1200"/>
              <a:buFont typeface="Calibri"/>
              <a:buChar char="●"/>
            </a:pPr>
            <a:r>
              <a:rPr lang="es-ES">
                <a:solidFill>
                  <a:srgbClr val="333333"/>
                </a:solidFill>
                <a:highlight>
                  <a:srgbClr val="FFFFFF"/>
                </a:highlight>
              </a:rPr>
              <a:t>A fourth style of attachment was added later to the list: the</a:t>
            </a:r>
            <a:r>
              <a:rPr b="1" lang="es-ES">
                <a:solidFill>
                  <a:srgbClr val="333333"/>
                </a:solidFill>
                <a:highlight>
                  <a:srgbClr val="FFFFFF"/>
                </a:highlight>
              </a:rPr>
              <a:t> disorganised attachment.</a:t>
            </a:r>
            <a:r>
              <a:rPr lang="es-ES">
                <a:solidFill>
                  <a:srgbClr val="333333"/>
                </a:solidFill>
                <a:highlight>
                  <a:srgbClr val="FFFFFF"/>
                </a:highlight>
              </a:rPr>
              <a:t> This form of attachment is attributed to atypical caregiver behaviours that often exhibit contrasting and unpredictable reactions. It usually comes from situations where caregivers are mentally ill or erratic, and is linked to verbal, physical, or sexual abuse. The child is emotionally and physically dependent on someone who is also a source of distress or fears. The child then acts conflicted towards their caregiver. They may at first run to them, but then seem to change their mind and either run away or act out against their caregivers.</a:t>
            </a:r>
            <a:endParaRPr>
              <a:solidFill>
                <a:srgbClr val="333333"/>
              </a:solidFill>
              <a:highlight>
                <a:srgbClr val="FFFFFF"/>
              </a:highlight>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87" name="Google Shape;18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942fafcc44_1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g1942fafcc44_1_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1" i="0" lang="es-ES" sz="1200" u="none" cap="none" strike="noStrike">
                <a:solidFill>
                  <a:schemeClr val="dk1"/>
                </a:solidFill>
                <a:latin typeface="Calibri"/>
                <a:ea typeface="Calibri"/>
                <a:cs typeface="Calibri"/>
                <a:sym typeface="Calibri"/>
              </a:rPr>
              <a:t>Criticism of Attachment Theory</a:t>
            </a:r>
            <a:endParaRPr b="0"/>
          </a:p>
          <a:p>
            <a:pPr indent="-228600" lvl="0" marL="457200" rtl="0" algn="l">
              <a:lnSpc>
                <a:spcPct val="100000"/>
              </a:lnSpc>
              <a:spcBef>
                <a:spcPts val="0"/>
              </a:spcBef>
              <a:spcAft>
                <a:spcPts val="0"/>
              </a:spcAft>
              <a:buSzPts val="1400"/>
              <a:buNone/>
            </a:pPr>
            <a:r>
              <a:t/>
            </a:r>
            <a:endParaRPr b="0"/>
          </a:p>
          <a:p>
            <a:pPr indent="-228600" lvl="0" marL="457200" marR="0" rtl="0" algn="l">
              <a:lnSpc>
                <a:spcPct val="100000"/>
              </a:lnSpc>
              <a:spcBef>
                <a:spcPts val="0"/>
              </a:spcBef>
              <a:spcAft>
                <a:spcPts val="0"/>
              </a:spcAft>
              <a:buClr>
                <a:srgbClr val="000000"/>
              </a:buClr>
              <a:buSzPts val="1400"/>
              <a:buFont typeface="Arial"/>
              <a:buNone/>
            </a:pPr>
            <a:r>
              <a:rPr b="1" i="0" lang="es-ES" sz="1200" u="none" cap="none" strike="noStrike">
                <a:solidFill>
                  <a:schemeClr val="dk1"/>
                </a:solidFill>
                <a:latin typeface="Calibri"/>
                <a:ea typeface="Calibri"/>
                <a:cs typeface="Calibri"/>
                <a:sym typeface="Calibri"/>
              </a:rPr>
              <a:t>Monocausality</a:t>
            </a:r>
            <a:r>
              <a:rPr b="0" i="0" lang="es-ES" sz="1200" u="none" cap="none" strike="noStrike">
                <a:solidFill>
                  <a:schemeClr val="dk1"/>
                </a:solidFill>
                <a:latin typeface="Calibri"/>
                <a:ea typeface="Calibri"/>
                <a:cs typeface="Calibri"/>
                <a:sym typeface="Calibri"/>
              </a:rPr>
              <a:t>: </a:t>
            </a:r>
            <a:r>
              <a:rPr lang="es-ES"/>
              <a:t>Reduce</a:t>
            </a:r>
            <a:r>
              <a:rPr b="0" i="0" lang="es-ES" sz="1200" u="none" cap="none" strike="noStrike">
                <a:solidFill>
                  <a:schemeClr val="dk1"/>
                </a:solidFill>
                <a:latin typeface="Calibri"/>
                <a:ea typeface="Calibri"/>
                <a:cs typeface="Calibri"/>
                <a:sym typeface="Calibri"/>
              </a:rPr>
              <a:t> the parent-child relationship to one dimension, that also is connected to a casual relation with specific psychiatric pathologies. The child’s attachment to the caregiver (the caregiver as a “secure base” who provides safety and security) is only one specific component of the caregiver-child relationship. This can  overshadow or dismiss other aspects of the parent-child relationship such as the child’s temperament and biological constitution, the cognitive stimulation she/he has been provided, the caregiver’s modelling of emotion regulation and impulse control, disciplinary techniques they use, etc. In addition, it fails to recognise the influences of other factors, such as </a:t>
            </a:r>
            <a:r>
              <a:rPr b="1" i="0" lang="es-ES" sz="1200" u="none" cap="none" strike="noStrike">
                <a:solidFill>
                  <a:schemeClr val="dk1"/>
                </a:solidFill>
                <a:latin typeface="Calibri"/>
                <a:ea typeface="Calibri"/>
                <a:cs typeface="Calibri"/>
                <a:sym typeface="Calibri"/>
              </a:rPr>
              <a:t>social class, gender, ethnicity, and culture on personality development.</a:t>
            </a:r>
            <a:r>
              <a:rPr b="1" lang="es-ES"/>
              <a:t> </a:t>
            </a:r>
            <a:endParaRPr/>
          </a:p>
          <a:p>
            <a:pPr indent="-228600" lvl="0" marL="457200" marR="0" rtl="0" algn="l">
              <a:lnSpc>
                <a:spcPct val="100000"/>
              </a:lnSpc>
              <a:spcBef>
                <a:spcPts val="0"/>
              </a:spcBef>
              <a:spcAft>
                <a:spcPts val="0"/>
              </a:spcAft>
              <a:buClr>
                <a:srgbClr val="000000"/>
              </a:buClr>
              <a:buSzPts val="1400"/>
              <a:buFont typeface="Arial"/>
              <a:buNone/>
            </a:pPr>
            <a:r>
              <a:t/>
            </a:r>
            <a:endParaRPr b="1"/>
          </a:p>
          <a:p>
            <a:pPr indent="-228600" lvl="0" marL="457200" marR="0" rtl="0" algn="l">
              <a:lnSpc>
                <a:spcPct val="100000"/>
              </a:lnSpc>
              <a:spcBef>
                <a:spcPts val="0"/>
              </a:spcBef>
              <a:spcAft>
                <a:spcPts val="0"/>
              </a:spcAft>
              <a:buClr>
                <a:srgbClr val="000000"/>
              </a:buClr>
              <a:buSzPts val="1400"/>
              <a:buFont typeface="Arial"/>
              <a:buNone/>
            </a:pPr>
            <a:r>
              <a:rPr b="1" i="0" lang="es-ES" sz="1200" u="none" cap="none" strike="noStrike">
                <a:solidFill>
                  <a:schemeClr val="dk1"/>
                </a:solidFill>
                <a:latin typeface="Calibri"/>
                <a:ea typeface="Calibri"/>
                <a:cs typeface="Calibri"/>
                <a:sym typeface="Calibri"/>
              </a:rPr>
              <a:t>Determinism</a:t>
            </a:r>
            <a:r>
              <a:rPr b="0" i="0" lang="es-ES" sz="1200" u="none" cap="none" strike="noStrike">
                <a:solidFill>
                  <a:schemeClr val="dk1"/>
                </a:solidFill>
                <a:latin typeface="Calibri"/>
                <a:ea typeface="Calibri"/>
                <a:cs typeface="Calibri"/>
                <a:sym typeface="Calibri"/>
              </a:rPr>
              <a:t>: The theory reproduces an essentialism based on the idea that something that happened to us, often when we were very young, can have such a profound effect on our later personality and behaviour. Some studies have shifted the focus from the cause-effect relationship in the maternal bond to how the latter has been symbolically constructed by the subject in adulthood (Korstanje, 2008; Waters et al, 2002).</a:t>
            </a:r>
            <a:endParaRPr/>
          </a:p>
          <a:p>
            <a:pPr indent="-228600" lvl="0" marL="457200" rtl="0" algn="l">
              <a:lnSpc>
                <a:spcPct val="100000"/>
              </a:lnSpc>
              <a:spcBef>
                <a:spcPts val="0"/>
              </a:spcBef>
              <a:spcAft>
                <a:spcPts val="0"/>
              </a:spcAft>
              <a:buSzPts val="1400"/>
              <a:buNone/>
            </a:pPr>
            <a:r>
              <a:rPr b="0" i="0" lang="es-ES" sz="1200" u="none" cap="none" strike="noStrike">
                <a:solidFill>
                  <a:schemeClr val="dk1"/>
                </a:solidFill>
                <a:latin typeface="Calibri"/>
                <a:ea typeface="Calibri"/>
                <a:cs typeface="Calibri"/>
                <a:sym typeface="Calibri"/>
              </a:rPr>
              <a:t> </a:t>
            </a:r>
            <a:endParaRPr/>
          </a:p>
          <a:p>
            <a:pPr indent="-228600" lvl="0" marL="457200" rtl="0" algn="l">
              <a:lnSpc>
                <a:spcPct val="100000"/>
              </a:lnSpc>
              <a:spcBef>
                <a:spcPts val="0"/>
              </a:spcBef>
              <a:spcAft>
                <a:spcPts val="0"/>
              </a:spcAft>
              <a:buSzPts val="1400"/>
              <a:buNone/>
            </a:pPr>
            <a:r>
              <a:rPr b="1" i="0" lang="es-ES" sz="1200" u="none" cap="none" strike="noStrike">
                <a:solidFill>
                  <a:schemeClr val="dk1"/>
                </a:solidFill>
                <a:latin typeface="Calibri"/>
                <a:ea typeface="Calibri"/>
                <a:cs typeface="Calibri"/>
                <a:sym typeface="Calibri"/>
              </a:rPr>
              <a:t>Multiplicity of attachments</a:t>
            </a:r>
            <a:r>
              <a:rPr b="0" i="0" lang="es-ES" sz="1200" u="none" cap="none" strike="noStrike">
                <a:solidFill>
                  <a:schemeClr val="dk1"/>
                </a:solidFill>
                <a:latin typeface="Calibri"/>
                <a:ea typeface="Calibri"/>
                <a:cs typeface="Calibri"/>
                <a:sym typeface="Calibri"/>
              </a:rPr>
              <a:t>: Attachment  theory usually refers to the primary attachment figure, usually the mother. However, children have attachments and interact with other people other than their mothers, and these relationships have an important impact on the children’s lives as they get older (Saunders et al., 2015).</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rtl="0" algn="l">
              <a:lnSpc>
                <a:spcPct val="100000"/>
              </a:lnSpc>
              <a:spcBef>
                <a:spcPts val="0"/>
              </a:spcBef>
              <a:spcAft>
                <a:spcPts val="0"/>
              </a:spcAft>
              <a:buSzPts val="1400"/>
              <a:buNone/>
            </a:pPr>
            <a:r>
              <a:rPr b="1" i="0" lang="es-ES" sz="1200" u="none" cap="none" strike="noStrike">
                <a:solidFill>
                  <a:schemeClr val="dk1"/>
                </a:solidFill>
                <a:latin typeface="Calibri"/>
                <a:ea typeface="Calibri"/>
                <a:cs typeface="Calibri"/>
                <a:sym typeface="Calibri"/>
              </a:rPr>
              <a:t>Dynamism</a:t>
            </a:r>
            <a:r>
              <a:rPr b="0" i="0" lang="es-ES" sz="1200" u="none" cap="none" strike="noStrike">
                <a:solidFill>
                  <a:schemeClr val="dk1"/>
                </a:solidFill>
                <a:latin typeface="Calibri"/>
                <a:ea typeface="Calibri"/>
                <a:cs typeface="Calibri"/>
                <a:sym typeface="Calibri"/>
              </a:rPr>
              <a:t>: Attachment and the styles resulting from it are not fixed, but are constantly developing with </a:t>
            </a:r>
            <a:r>
              <a:rPr b="1" i="0" lang="es-ES" sz="1200" u="none" cap="none" strike="noStrike">
                <a:solidFill>
                  <a:schemeClr val="dk1"/>
                </a:solidFill>
                <a:latin typeface="Calibri"/>
                <a:ea typeface="Calibri"/>
                <a:cs typeface="Calibri"/>
                <a:sym typeface="Calibri"/>
              </a:rPr>
              <a:t>time and experience (Mercer, 2006). </a:t>
            </a:r>
            <a:r>
              <a:rPr b="0" i="0" lang="es-ES" sz="1200" u="none" cap="none" strike="noStrike">
                <a:solidFill>
                  <a:schemeClr val="dk1"/>
                </a:solidFill>
                <a:latin typeface="Calibri"/>
                <a:ea typeface="Calibri"/>
                <a:cs typeface="Calibri"/>
                <a:sym typeface="Calibri"/>
              </a:rPr>
              <a:t>It was assumed that an individual’s attachment style remains stable across the lifespan, however, there is </a:t>
            </a:r>
            <a:r>
              <a:rPr b="1" i="0" lang="es-ES" sz="1200" u="none" cap="none" strike="noStrike">
                <a:solidFill>
                  <a:schemeClr val="dk1"/>
                </a:solidFill>
                <a:latin typeface="Calibri"/>
                <a:ea typeface="Calibri"/>
                <a:cs typeface="Calibri"/>
                <a:sym typeface="Calibri"/>
              </a:rPr>
              <a:t>no evidence of continuity from infant attachment classification to adult attachment classification </a:t>
            </a:r>
            <a:r>
              <a:rPr b="0" i="0" lang="es-ES" sz="1200" u="none" cap="none" strike="noStrike">
                <a:solidFill>
                  <a:schemeClr val="dk1"/>
                </a:solidFill>
                <a:latin typeface="Calibri"/>
                <a:ea typeface="Calibri"/>
                <a:cs typeface="Calibri"/>
                <a:sym typeface="Calibri"/>
              </a:rPr>
              <a:t>(Groh et al., 2014). Most of the studies have focused on children under 6 or 7 years.</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b="1" i="0" lang="es-ES" sz="1200" u="none" cap="none" strike="noStrike">
                <a:solidFill>
                  <a:schemeClr val="dk1"/>
                </a:solidFill>
                <a:latin typeface="Calibri"/>
                <a:ea typeface="Calibri"/>
                <a:cs typeface="Calibri"/>
                <a:sym typeface="Calibri"/>
              </a:rPr>
              <a:t>Cultural differences and attachment behaviour</a:t>
            </a:r>
            <a:r>
              <a:rPr b="0" i="0" lang="es-ES" sz="1200" u="none" cap="none" strike="noStrike">
                <a:solidFill>
                  <a:schemeClr val="dk1"/>
                </a:solidFill>
                <a:latin typeface="Calibri"/>
                <a:ea typeface="Calibri"/>
                <a:cs typeface="Calibri"/>
                <a:sym typeface="Calibri"/>
              </a:rPr>
              <a:t>: It is necessary to bear in mind that attachment types vary substantially between societies. In recent years, although many researchers around the world have applied these scales in their societies, the results were quite contrary to those reached by both Ainsworth and Bowlby.</a:t>
            </a:r>
            <a:r>
              <a:rPr lang="es-ES"/>
              <a:t> </a:t>
            </a:r>
            <a:endParaRPr/>
          </a:p>
        </p:txBody>
      </p:sp>
      <p:sp>
        <p:nvSpPr>
          <p:cNvPr id="200" name="Google Shape;200;g1942fafcc44_1_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228600" rtl="0" algn="l">
              <a:lnSpc>
                <a:spcPct val="100000"/>
              </a:lnSpc>
              <a:spcBef>
                <a:spcPts val="0"/>
              </a:spcBef>
              <a:spcAft>
                <a:spcPts val="0"/>
              </a:spcAft>
              <a:buSzPts val="1400"/>
              <a:buNone/>
            </a:pPr>
            <a:r>
              <a:rPr b="1" lang="es-ES" sz="1600">
                <a:latin typeface="Arial"/>
                <a:ea typeface="Arial"/>
                <a:cs typeface="Arial"/>
                <a:sym typeface="Arial"/>
              </a:rPr>
              <a:t>Neuroscience approach</a:t>
            </a:r>
            <a:endParaRPr b="1" sz="1600">
              <a:latin typeface="Arial"/>
              <a:ea typeface="Arial"/>
              <a:cs typeface="Arial"/>
              <a:sym typeface="Arial"/>
            </a:endParaRPr>
          </a:p>
          <a:p>
            <a:pPr indent="-228600" lvl="0" marL="45720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Clr>
                <a:srgbClr val="000000"/>
              </a:buClr>
              <a:buSzPts val="1400"/>
              <a:buFont typeface="Arial"/>
              <a:buNone/>
            </a:pPr>
            <a:r>
              <a:rPr b="0" i="0" lang="es-ES" u="none" cap="none" strike="noStrike">
                <a:solidFill>
                  <a:schemeClr val="dk1"/>
                </a:solidFill>
                <a:latin typeface="Calibri"/>
                <a:ea typeface="Calibri"/>
                <a:cs typeface="Calibri"/>
                <a:sym typeface="Calibri"/>
              </a:rPr>
              <a:t>Neuroscientists use another approach to explain how children exposed to ACEs early in life are at increased risk for developmental difficulties, affecting both cognitive and emotional adjustment.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rtl="0" algn="l">
              <a:lnSpc>
                <a:spcPct val="100000"/>
              </a:lnSpc>
              <a:spcBef>
                <a:spcPts val="0"/>
              </a:spcBef>
              <a:spcAft>
                <a:spcPts val="0"/>
              </a:spcAft>
              <a:buSzPts val="1400"/>
              <a:buNone/>
            </a:pPr>
            <a:r>
              <a:rPr b="0" i="0" lang="es-ES" u="none" cap="none" strike="noStrike">
                <a:solidFill>
                  <a:schemeClr val="dk1"/>
                </a:solidFill>
                <a:latin typeface="Calibri"/>
                <a:ea typeface="Calibri"/>
                <a:cs typeface="Calibri"/>
                <a:sym typeface="Calibri"/>
              </a:rPr>
              <a:t>Neuroscientists consider there is clear evidence that ACEs are associated with enduring effects on the structure and function of neural stress-regulatory circuits such as the hippocampus or the amygdala and alter stress sensitivity and emotion regulation in later life.</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rtl="0" algn="l">
              <a:lnSpc>
                <a:spcPct val="100000"/>
              </a:lnSpc>
              <a:spcBef>
                <a:spcPts val="0"/>
              </a:spcBef>
              <a:spcAft>
                <a:spcPts val="0"/>
              </a:spcAft>
              <a:buSzPts val="1400"/>
              <a:buNone/>
            </a:pPr>
            <a:r>
              <a:rPr b="0" i="0" lang="es-ES" u="none" cap="none" strike="noStrike">
                <a:solidFill>
                  <a:schemeClr val="dk1"/>
                </a:solidFill>
                <a:latin typeface="Calibri"/>
                <a:ea typeface="Calibri"/>
                <a:cs typeface="Calibri"/>
                <a:sym typeface="Calibri"/>
              </a:rPr>
              <a:t>When a child’s stress response systems are activated within an environment of supportive relationships with adults, these physiological effects are softened and brought back down to baseline. The result is the development of healthy stress response systems. However, if the stress response is extreme and long-lasting, and softening relationships are unavailable to the child, the result can be damaged, weakened systems and brain, with long-term repercussions.</a:t>
            </a:r>
            <a:endParaRPr/>
          </a:p>
          <a:p>
            <a:pPr indent="-228600" lvl="0" marL="457200" rtl="0" algn="l">
              <a:lnSpc>
                <a:spcPct val="100000"/>
              </a:lnSpc>
              <a:spcBef>
                <a:spcPts val="0"/>
              </a:spcBef>
              <a:spcAft>
                <a:spcPts val="0"/>
              </a:spcAft>
              <a:buSzPts val="1400"/>
              <a:buNone/>
            </a:pPr>
            <a:r>
              <a:t/>
            </a:r>
            <a:endParaRPr b="0" i="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lang="es-ES"/>
              <a:t>When a child experiences strong, frequent, and/or prolonged adversity—such as physical or emotional abuse, chronic neglect, caregiver substance abuse or mental illness, exposure to violence, and/or the accumulated burdens of family economic hardship—without adequate adult support. This kind of prolonged stress can harm the body and brain, and cause lifelong health problems.</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s-ES"/>
              <a:t>When toxic stress response occurs continuously, it can impact on the growth, development and physical and mental health. The more adverse experiences in childhood, the greater the likelihood of developmental delays and later health problems. Research also indicates that </a:t>
            </a:r>
            <a:r>
              <a:rPr lang="es-ES">
                <a:solidFill>
                  <a:schemeClr val="hlink"/>
                </a:solidFill>
                <a:uFill>
                  <a:noFill/>
                </a:uFill>
                <a:hlinkClick r:id="rId2"/>
              </a:rPr>
              <a:t>supportive, responsive relationships</a:t>
            </a:r>
            <a:r>
              <a:rPr lang="es-ES"/>
              <a:t> with caring adults as early in life as possible can prevent or reverse the harmful effects of toxic stress response.</a:t>
            </a:r>
            <a:br>
              <a:rPr lang="es-ES"/>
            </a:br>
            <a:endParaRPr b="0"/>
          </a:p>
        </p:txBody>
      </p:sp>
      <p:sp>
        <p:nvSpPr>
          <p:cNvPr id="210" name="Google Shape;21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160f0d20da_0_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100"/>
              <a:buFont typeface="Arial"/>
              <a:buNone/>
            </a:pPr>
            <a:r>
              <a:rPr lang="es-ES">
                <a:solidFill>
                  <a:srgbClr val="202122"/>
                </a:solidFill>
                <a:highlight>
                  <a:srgbClr val="FFFFFF"/>
                </a:highlight>
              </a:rPr>
              <a:t>Watch this video: </a:t>
            </a:r>
            <a:r>
              <a:rPr lang="es-ES" u="sng">
                <a:solidFill>
                  <a:schemeClr val="hlink"/>
                </a:solidFill>
                <a:hlinkClick r:id="rId2"/>
              </a:rPr>
              <a:t>https://developingchild.harvard.edu/science/key-concepts/toxic-stress/</a:t>
            </a:r>
            <a:endParaRPr/>
          </a:p>
          <a:p>
            <a:pPr indent="0" lvl="0" marL="0" rtl="0" algn="just">
              <a:lnSpc>
                <a:spcPct val="100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s-ES"/>
              <a:t>We can distinguish three kinds of responses to stress: positive, tolerable, and toxic (see figure).</a:t>
            </a:r>
            <a:endParaRPr/>
          </a:p>
          <a:p>
            <a:pPr indent="0" lvl="0" marL="0" rtl="0" algn="l">
              <a:lnSpc>
                <a:spcPct val="115000"/>
              </a:lnSpc>
              <a:spcBef>
                <a:spcPts val="0"/>
              </a:spcBef>
              <a:spcAft>
                <a:spcPts val="0"/>
              </a:spcAft>
              <a:buClr>
                <a:schemeClr val="dk1"/>
              </a:buClr>
              <a:buSzPts val="1100"/>
              <a:buFont typeface="Arial"/>
              <a:buNone/>
            </a:pPr>
            <a:r>
              <a:t/>
            </a:r>
            <a:endParaRPr/>
          </a:p>
          <a:p>
            <a:pPr indent="-304800" lvl="0" marL="457200" rtl="0" algn="l">
              <a:lnSpc>
                <a:spcPct val="115000"/>
              </a:lnSpc>
              <a:spcBef>
                <a:spcPts val="0"/>
              </a:spcBef>
              <a:spcAft>
                <a:spcPts val="0"/>
              </a:spcAft>
              <a:buClr>
                <a:schemeClr val="dk1"/>
              </a:buClr>
              <a:buSzPts val="1200"/>
              <a:buFont typeface="Calibri"/>
              <a:buChar char="●"/>
            </a:pPr>
            <a:r>
              <a:rPr b="1" lang="es-ES"/>
              <a:t>Positive stress</a:t>
            </a:r>
            <a:r>
              <a:rPr lang="es-ES"/>
              <a:t> response is the body’s response to temporary stress. For example, the first day with a new caregiver or receiving an injected immunization might lead to this kind of response.</a:t>
            </a:r>
            <a:endParaRPr/>
          </a:p>
          <a:p>
            <a:pPr indent="-304800" lvl="0" marL="457200" rtl="0" algn="l">
              <a:lnSpc>
                <a:spcPct val="115000"/>
              </a:lnSpc>
              <a:spcBef>
                <a:spcPts val="0"/>
              </a:spcBef>
              <a:spcAft>
                <a:spcPts val="0"/>
              </a:spcAft>
              <a:buClr>
                <a:schemeClr val="dk1"/>
              </a:buClr>
              <a:buSzPts val="1200"/>
              <a:buFont typeface="Calibri"/>
              <a:buChar char="●"/>
            </a:pPr>
            <a:r>
              <a:rPr b="1" lang="es-ES"/>
              <a:t>Tolerable stress</a:t>
            </a:r>
            <a:r>
              <a:rPr lang="es-ES"/>
              <a:t> response activates the body’s alert systems to a longer and more serious stress, such as the loss of a figure of reference. When there is support to, the body can return to the normal state more easily.</a:t>
            </a:r>
            <a:endParaRPr/>
          </a:p>
          <a:p>
            <a:pPr indent="-304800" lvl="0" marL="457200" rtl="0" algn="l">
              <a:lnSpc>
                <a:spcPct val="115000"/>
              </a:lnSpc>
              <a:spcBef>
                <a:spcPts val="0"/>
              </a:spcBef>
              <a:spcAft>
                <a:spcPts val="0"/>
              </a:spcAft>
              <a:buClr>
                <a:schemeClr val="dk1"/>
              </a:buClr>
              <a:buSzPts val="1200"/>
              <a:buFont typeface="Calibri"/>
              <a:buChar char="●"/>
            </a:pPr>
            <a:r>
              <a:rPr b="1" lang="es-ES"/>
              <a:t>Toxic stress</a:t>
            </a:r>
            <a:r>
              <a:rPr lang="es-ES"/>
              <a:t> response can occur when a child experiences strong, frequent, and/or prolonged adversity—such as physical or emotional abuse, chronic neglect, caregiver substance abuse or mental illness, exposure to violence, and/or the accumulated burdens of family economic hardship—without adequate adult support. This kind of prolonged stress can harm the body and brain, and cause lifelong health problems.</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s-ES"/>
              <a:t>When toxic stress response occurs continuously, it can impact on the growth, development and physical and mental health. The more adverse experiences in childhood, the greater the likelihood of developmental delays and later health problems. Research also indicates that </a:t>
            </a:r>
            <a:r>
              <a:rPr lang="es-ES">
                <a:solidFill>
                  <a:schemeClr val="hlink"/>
                </a:solidFill>
                <a:uFill>
                  <a:noFill/>
                </a:uFill>
                <a:hlinkClick r:id="rId3"/>
              </a:rPr>
              <a:t>supportive, responsive relationships</a:t>
            </a:r>
            <a:r>
              <a:rPr lang="es-ES"/>
              <a:t> with caring adults as early in life as possible can prevent or reverse the harmful effects of toxic stress response.</a:t>
            </a:r>
            <a:endParaRPr>
              <a:solidFill>
                <a:srgbClr val="3A3A3A"/>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s-ES"/>
              <a:t> </a:t>
            </a:r>
            <a:endParaRPr/>
          </a:p>
          <a:p>
            <a:pPr indent="0" lvl="0" marL="0" rtl="0" algn="just">
              <a:lnSpc>
                <a:spcPct val="100000"/>
              </a:lnSpc>
              <a:spcBef>
                <a:spcPts val="0"/>
              </a:spcBef>
              <a:spcAft>
                <a:spcPts val="0"/>
              </a:spcAft>
              <a:buClr>
                <a:schemeClr val="dk1"/>
              </a:buClr>
              <a:buSzPts val="1100"/>
              <a:buFont typeface="Arial"/>
              <a:buNone/>
            </a:pPr>
            <a:r>
              <a:t/>
            </a:r>
            <a:endParaRPr sz="850">
              <a:latin typeface="Calibri"/>
              <a:ea typeface="Calibri"/>
              <a:cs typeface="Calibri"/>
              <a:sym typeface="Calibri"/>
            </a:endParaRPr>
          </a:p>
        </p:txBody>
      </p:sp>
      <p:sp>
        <p:nvSpPr>
          <p:cNvPr id="230" name="Google Shape;230;g1160f0d20da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942fafcc44_1_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g1942fafcc44_1_8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es-ES" sz="1200" u="none" cap="none" strike="noStrike">
                <a:solidFill>
                  <a:schemeClr val="dk1"/>
                </a:solidFill>
                <a:latin typeface="Calibri"/>
                <a:ea typeface="Calibri"/>
                <a:cs typeface="Calibri"/>
                <a:sym typeface="Calibri"/>
              </a:rPr>
              <a:t>The social ecology models provide a wider frame both to assess the impact of early adversity and the ways to address it. The classical ecological theory developed by Bronfenbrenner (1979) allows consideration of factors that impact on development and the life course, positively or negatively, beyond the family unit. Bronfenbrenner's model depicts four systems:</a:t>
            </a:r>
            <a:endParaRPr b="0"/>
          </a:p>
          <a:p>
            <a:pPr indent="-228600" lvl="0" marL="457200" rtl="0" algn="l">
              <a:lnSpc>
                <a:spcPct val="100000"/>
              </a:lnSpc>
              <a:spcBef>
                <a:spcPts val="0"/>
              </a:spcBef>
              <a:spcAft>
                <a:spcPts val="0"/>
              </a:spcAft>
              <a:buSzPts val="1400"/>
              <a:buNone/>
            </a:pPr>
            <a:r>
              <a:rPr b="1" i="0" lang="es-ES" sz="1200" u="none" cap="none" strike="noStrike">
                <a:solidFill>
                  <a:schemeClr val="dk1"/>
                </a:solidFill>
                <a:latin typeface="Calibri"/>
                <a:ea typeface="Calibri"/>
                <a:cs typeface="Calibri"/>
                <a:sym typeface="Calibri"/>
              </a:rPr>
              <a:t>the microsystem: </a:t>
            </a:r>
            <a:r>
              <a:rPr b="0" i="0" lang="es-ES" sz="1200" u="none" cap="none" strike="noStrike">
                <a:solidFill>
                  <a:schemeClr val="dk1"/>
                </a:solidFill>
                <a:latin typeface="Calibri"/>
                <a:ea typeface="Calibri"/>
                <a:cs typeface="Calibri"/>
                <a:sym typeface="Calibri"/>
              </a:rPr>
              <a:t>comprises the interactions and relationships within the household, day-care centres or playgrounds. </a:t>
            </a:r>
            <a:endParaRPr/>
          </a:p>
          <a:p>
            <a:pPr indent="-228600" lvl="0" marL="457200" rtl="0" algn="l">
              <a:lnSpc>
                <a:spcPct val="100000"/>
              </a:lnSpc>
              <a:spcBef>
                <a:spcPts val="0"/>
              </a:spcBef>
              <a:spcAft>
                <a:spcPts val="0"/>
              </a:spcAft>
              <a:buSzPts val="1400"/>
              <a:buNone/>
            </a:pPr>
            <a:r>
              <a:rPr b="1" i="0" lang="es-ES" sz="1200" u="none" cap="none" strike="noStrike">
                <a:solidFill>
                  <a:schemeClr val="dk1"/>
                </a:solidFill>
                <a:latin typeface="Calibri"/>
                <a:ea typeface="Calibri"/>
                <a:cs typeface="Calibri"/>
                <a:sym typeface="Calibri"/>
              </a:rPr>
              <a:t>the mesosystem:</a:t>
            </a:r>
            <a:r>
              <a:rPr b="0" i="0" lang="es-ES" sz="1200" u="none" cap="none" strike="noStrike">
                <a:solidFill>
                  <a:schemeClr val="dk1"/>
                </a:solidFill>
                <a:latin typeface="Calibri"/>
                <a:ea typeface="Calibri"/>
                <a:cs typeface="Calibri"/>
                <a:sym typeface="Calibri"/>
              </a:rPr>
              <a:t> is the interlinked system of microsystems in which a person participates—for example, linkages between family and school.</a:t>
            </a:r>
            <a:endParaRPr/>
          </a:p>
          <a:p>
            <a:pPr indent="-228600" lvl="0" marL="457200" rtl="0" algn="l">
              <a:lnSpc>
                <a:spcPct val="100000"/>
              </a:lnSpc>
              <a:spcBef>
                <a:spcPts val="0"/>
              </a:spcBef>
              <a:spcAft>
                <a:spcPts val="0"/>
              </a:spcAft>
              <a:buSzPts val="1400"/>
              <a:buNone/>
            </a:pPr>
            <a:r>
              <a:rPr b="1" i="0" lang="es-ES" sz="1200" u="none" cap="none" strike="noStrike">
                <a:solidFill>
                  <a:schemeClr val="dk1"/>
                </a:solidFill>
                <a:latin typeface="Calibri"/>
                <a:ea typeface="Calibri"/>
                <a:cs typeface="Calibri"/>
                <a:sym typeface="Calibri"/>
              </a:rPr>
              <a:t>the exosystem: </a:t>
            </a:r>
            <a:r>
              <a:rPr b="0" i="0" lang="es-ES" sz="1200" u="none" cap="none" strike="noStrike">
                <a:solidFill>
                  <a:schemeClr val="dk1"/>
                </a:solidFill>
                <a:latin typeface="Calibri"/>
                <a:ea typeface="Calibri"/>
                <a:cs typeface="Calibri"/>
                <a:sym typeface="Calibri"/>
              </a:rPr>
              <a:t>refers to other environments that affect the child indirectly (where the child is not an active participant), like the parents’ work environments, sibling’s school, or local government.</a:t>
            </a:r>
            <a:endParaRPr/>
          </a:p>
          <a:p>
            <a:pPr indent="-228600" lvl="0" marL="457200" rtl="0" algn="l">
              <a:lnSpc>
                <a:spcPct val="100000"/>
              </a:lnSpc>
              <a:spcBef>
                <a:spcPts val="0"/>
              </a:spcBef>
              <a:spcAft>
                <a:spcPts val="0"/>
              </a:spcAft>
              <a:buSzPts val="1400"/>
              <a:buNone/>
            </a:pPr>
            <a:r>
              <a:rPr b="1" i="0" lang="es-ES" sz="1200" u="none" cap="none" strike="noStrike">
                <a:solidFill>
                  <a:schemeClr val="dk1"/>
                </a:solidFill>
                <a:latin typeface="Calibri"/>
                <a:ea typeface="Calibri"/>
                <a:cs typeface="Calibri"/>
                <a:sym typeface="Calibri"/>
              </a:rPr>
              <a:t> the macrosystem: </a:t>
            </a:r>
            <a:r>
              <a:rPr b="0" i="0" lang="es-ES" sz="1200" u="none" cap="none" strike="noStrike">
                <a:solidFill>
                  <a:schemeClr val="dk1"/>
                </a:solidFill>
                <a:latin typeface="Calibri"/>
                <a:ea typeface="Calibri"/>
                <a:cs typeface="Calibri"/>
                <a:sym typeface="Calibri"/>
              </a:rPr>
              <a:t>encompasses broader social characteristics, including norms, customs, beliefs and political structures.</a:t>
            </a:r>
            <a:endParaRPr/>
          </a:p>
          <a:p>
            <a:pPr indent="-228600" lvl="0" marL="457200" rtl="0" algn="l">
              <a:lnSpc>
                <a:spcPct val="100000"/>
              </a:lnSpc>
              <a:spcBef>
                <a:spcPts val="0"/>
              </a:spcBef>
              <a:spcAft>
                <a:spcPts val="0"/>
              </a:spcAft>
              <a:buSzPts val="1400"/>
              <a:buNone/>
            </a:pPr>
            <a:br>
              <a:rPr b="0" lang="es-ES"/>
            </a:br>
            <a:r>
              <a:rPr b="0" i="0" lang="es-ES" sz="1200" u="none" cap="none" strike="noStrike">
                <a:solidFill>
                  <a:schemeClr val="dk1"/>
                </a:solidFill>
                <a:latin typeface="Calibri"/>
                <a:ea typeface="Calibri"/>
                <a:cs typeface="Calibri"/>
                <a:sym typeface="Calibri"/>
              </a:rPr>
              <a:t>Ecological theory allows us to understand how children's development and wellbeing depends on </a:t>
            </a:r>
            <a:r>
              <a:rPr b="1" i="0" lang="es-ES" sz="1200" u="none" cap="none" strike="noStrike">
                <a:solidFill>
                  <a:schemeClr val="dk1"/>
                </a:solidFill>
                <a:latin typeface="Calibri"/>
                <a:ea typeface="Calibri"/>
                <a:cs typeface="Calibri"/>
                <a:sym typeface="Calibri"/>
              </a:rPr>
              <a:t>multiple factors, some of them outside the spaces they inhabit. </a:t>
            </a:r>
            <a:r>
              <a:rPr b="0" i="0" lang="es-ES" sz="1200" u="none" cap="none" strike="noStrike">
                <a:solidFill>
                  <a:schemeClr val="dk1"/>
                </a:solidFill>
                <a:latin typeface="Calibri"/>
                <a:ea typeface="Calibri"/>
                <a:cs typeface="Calibri"/>
                <a:sym typeface="Calibri"/>
              </a:rPr>
              <a:t>It also helps to conceptualise early adversity </a:t>
            </a:r>
            <a:r>
              <a:rPr b="1" i="0" lang="es-ES" sz="1200" u="none" cap="none" strike="noStrike">
                <a:solidFill>
                  <a:schemeClr val="dk1"/>
                </a:solidFill>
                <a:latin typeface="Calibri"/>
                <a:ea typeface="Calibri"/>
                <a:cs typeface="Calibri"/>
                <a:sym typeface="Calibri"/>
              </a:rPr>
              <a:t>not as something definitive and irreparable, but as part of a universe that can be repaired or integrated by the rest of the elements of the system. </a:t>
            </a:r>
            <a:r>
              <a:rPr b="0" i="0" lang="es-ES" sz="1200" u="none" cap="none" strike="noStrike">
                <a:solidFill>
                  <a:schemeClr val="dk1"/>
                </a:solidFill>
                <a:latin typeface="Calibri"/>
                <a:ea typeface="Calibri"/>
                <a:cs typeface="Calibri"/>
                <a:sym typeface="Calibri"/>
              </a:rPr>
              <a:t>Thus, for example, suffering experiences of early adversity in the family unit (microsystem) is different when there are or when there are no public or educational policies (exosystem) that facilitate the repair and overcoming of its possible effects. </a:t>
            </a:r>
            <a:endParaRPr b="0"/>
          </a:p>
          <a:p>
            <a:pPr indent="-228600" lvl="0" marL="457200" marR="0" rtl="0" algn="l">
              <a:lnSpc>
                <a:spcPct val="100000"/>
              </a:lnSpc>
              <a:spcBef>
                <a:spcPts val="0"/>
              </a:spcBef>
              <a:spcAft>
                <a:spcPts val="0"/>
              </a:spcAft>
              <a:buClr>
                <a:srgbClr val="000000"/>
              </a:buClr>
              <a:buSzPts val="1400"/>
              <a:buFont typeface="Arial"/>
              <a:buNone/>
            </a:pPr>
            <a:br>
              <a:rPr lang="es-ES"/>
            </a:br>
            <a:endParaRPr/>
          </a:p>
        </p:txBody>
      </p:sp>
      <p:sp>
        <p:nvSpPr>
          <p:cNvPr id="239" name="Google Shape;239;g1942fafcc44_1_8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15a5fc89bb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1100"/>
              <a:buFont typeface="Arial"/>
              <a:buNone/>
            </a:pPr>
            <a:r>
              <a:rPr lang="es-ES" sz="1100">
                <a:latin typeface="Calibri"/>
                <a:ea typeface="Calibri"/>
                <a:cs typeface="Calibri"/>
                <a:sym typeface="Calibri"/>
              </a:rPr>
              <a:t>Watch the TED talk by Chimamanda Ngozi Adichie and in group answer the questions below:</a:t>
            </a:r>
            <a:endParaRPr sz="1100">
              <a:latin typeface="Calibri"/>
              <a:ea typeface="Calibri"/>
              <a:cs typeface="Calibri"/>
              <a:sym typeface="Calibri"/>
            </a:endParaRPr>
          </a:p>
          <a:p>
            <a:pPr indent="-165100" lvl="0" marL="165100" rtl="0" algn="just">
              <a:lnSpc>
                <a:spcPct val="115000"/>
              </a:lnSpc>
              <a:spcBef>
                <a:spcPts val="1200"/>
              </a:spcBef>
              <a:spcAft>
                <a:spcPts val="0"/>
              </a:spcAft>
              <a:buClr>
                <a:schemeClr val="dk1"/>
              </a:buClr>
              <a:buSzPts val="1100"/>
              <a:buFont typeface="Arial"/>
              <a:buNone/>
            </a:pPr>
            <a:r>
              <a:rPr lang="es-ES" sz="1100">
                <a:latin typeface="Calibri"/>
                <a:ea typeface="Calibri"/>
                <a:cs typeface="Calibri"/>
                <a:sym typeface="Calibri"/>
              </a:rPr>
              <a:t>·</a:t>
            </a:r>
            <a:r>
              <a:rPr lang="es-ES" sz="700">
                <a:latin typeface="Calibri"/>
                <a:ea typeface="Calibri"/>
                <a:cs typeface="Calibri"/>
                <a:sym typeface="Calibri"/>
              </a:rPr>
              <a:t> 	</a:t>
            </a:r>
            <a:r>
              <a:rPr lang="es-ES" sz="1100">
                <a:latin typeface="Calibri"/>
                <a:ea typeface="Calibri"/>
                <a:cs typeface="Calibri"/>
                <a:sym typeface="Calibri"/>
              </a:rPr>
              <a:t>What are the "single stories" you grew up with?</a:t>
            </a:r>
            <a:endParaRPr sz="1100">
              <a:latin typeface="Calibri"/>
              <a:ea typeface="Calibri"/>
              <a:cs typeface="Calibri"/>
              <a:sym typeface="Calibri"/>
            </a:endParaRPr>
          </a:p>
          <a:p>
            <a:pPr indent="-165100" lvl="0" marL="165100" rtl="0" algn="just">
              <a:lnSpc>
                <a:spcPct val="115000"/>
              </a:lnSpc>
              <a:spcBef>
                <a:spcPts val="1200"/>
              </a:spcBef>
              <a:spcAft>
                <a:spcPts val="0"/>
              </a:spcAft>
              <a:buClr>
                <a:schemeClr val="dk1"/>
              </a:buClr>
              <a:buSzPts val="1100"/>
              <a:buFont typeface="Arial"/>
              <a:buNone/>
            </a:pPr>
            <a:r>
              <a:rPr lang="es-ES" sz="1100">
                <a:latin typeface="Calibri"/>
                <a:ea typeface="Calibri"/>
                <a:cs typeface="Calibri"/>
                <a:sym typeface="Calibri"/>
              </a:rPr>
              <a:t>·</a:t>
            </a:r>
            <a:r>
              <a:rPr lang="es-ES" sz="700">
                <a:latin typeface="Calibri"/>
                <a:ea typeface="Calibri"/>
                <a:cs typeface="Calibri"/>
                <a:sym typeface="Calibri"/>
              </a:rPr>
              <a:t> 	</a:t>
            </a:r>
            <a:r>
              <a:rPr lang="es-ES" sz="1100">
                <a:latin typeface="Calibri"/>
                <a:ea typeface="Calibri"/>
                <a:cs typeface="Calibri"/>
                <a:sym typeface="Calibri"/>
              </a:rPr>
              <a:t>Has anyone ever used unique stories about you?</a:t>
            </a:r>
            <a:endParaRPr sz="1100">
              <a:latin typeface="Calibri"/>
              <a:ea typeface="Calibri"/>
              <a:cs typeface="Calibri"/>
              <a:sym typeface="Calibri"/>
            </a:endParaRPr>
          </a:p>
          <a:p>
            <a:pPr indent="-165100" lvl="0" marL="165100" rtl="0" algn="just">
              <a:lnSpc>
                <a:spcPct val="115000"/>
              </a:lnSpc>
              <a:spcBef>
                <a:spcPts val="1200"/>
              </a:spcBef>
              <a:spcAft>
                <a:spcPts val="0"/>
              </a:spcAft>
              <a:buClr>
                <a:schemeClr val="dk1"/>
              </a:buClr>
              <a:buSzPts val="1100"/>
              <a:buFont typeface="Arial"/>
              <a:buNone/>
            </a:pPr>
            <a:r>
              <a:rPr lang="es-ES" sz="1100">
                <a:latin typeface="Calibri"/>
                <a:ea typeface="Calibri"/>
                <a:cs typeface="Calibri"/>
                <a:sym typeface="Calibri"/>
              </a:rPr>
              <a:t>·</a:t>
            </a:r>
            <a:r>
              <a:rPr lang="es-ES" sz="700">
                <a:latin typeface="Calibri"/>
                <a:ea typeface="Calibri"/>
                <a:cs typeface="Calibri"/>
                <a:sym typeface="Calibri"/>
              </a:rPr>
              <a:t> 	</a:t>
            </a:r>
            <a:r>
              <a:rPr lang="es-ES" sz="1100">
                <a:latin typeface="Calibri"/>
                <a:ea typeface="Calibri"/>
                <a:cs typeface="Calibri"/>
                <a:sym typeface="Calibri"/>
              </a:rPr>
              <a:t>How has this thing shifted your relationship to yourself, to people around you, and to the world you live in?</a:t>
            </a:r>
            <a:endParaRPr sz="1100">
              <a:latin typeface="Calibri"/>
              <a:ea typeface="Calibri"/>
              <a:cs typeface="Calibri"/>
              <a:sym typeface="Calibri"/>
            </a:endParaRPr>
          </a:p>
          <a:p>
            <a:pPr indent="-165100" lvl="0" marL="165100" rtl="0" algn="just">
              <a:lnSpc>
                <a:spcPct val="115000"/>
              </a:lnSpc>
              <a:spcBef>
                <a:spcPts val="1200"/>
              </a:spcBef>
              <a:spcAft>
                <a:spcPts val="0"/>
              </a:spcAft>
              <a:buClr>
                <a:schemeClr val="dk1"/>
              </a:buClr>
              <a:buSzPts val="1100"/>
              <a:buFont typeface="Arial"/>
              <a:buNone/>
            </a:pPr>
            <a:r>
              <a:rPr lang="es-ES" sz="1100">
                <a:latin typeface="Calibri"/>
                <a:ea typeface="Calibri"/>
                <a:cs typeface="Calibri"/>
                <a:sym typeface="Calibri"/>
              </a:rPr>
              <a:t>·</a:t>
            </a:r>
            <a:r>
              <a:rPr lang="es-ES" sz="700">
                <a:latin typeface="Calibri"/>
                <a:ea typeface="Calibri"/>
                <a:cs typeface="Calibri"/>
                <a:sym typeface="Calibri"/>
              </a:rPr>
              <a:t> 	</a:t>
            </a:r>
            <a:r>
              <a:rPr lang="es-ES" sz="1100">
                <a:latin typeface="Calibri"/>
                <a:ea typeface="Calibri"/>
                <a:cs typeface="Calibri"/>
                <a:sym typeface="Calibri"/>
              </a:rPr>
              <a:t>Do you have ever used unique stories?</a:t>
            </a:r>
            <a:endParaRPr sz="1100">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s-ES" sz="1100">
                <a:latin typeface="Calibri"/>
                <a:ea typeface="Calibri"/>
                <a:cs typeface="Calibri"/>
                <a:sym typeface="Calibri"/>
              </a:rPr>
              <a:t>The group reflects on the use and effects of unique stories and appreciate human diversity in all its richness and complexity.</a:t>
            </a:r>
            <a:endParaRPr sz="1100">
              <a:latin typeface="Calibri"/>
              <a:ea typeface="Calibri"/>
              <a:cs typeface="Calibri"/>
              <a:sym typeface="Calibri"/>
            </a:endParaRPr>
          </a:p>
          <a:p>
            <a:pPr indent="0" lvl="0" marL="0" rtl="0" algn="l">
              <a:lnSpc>
                <a:spcPct val="115000"/>
              </a:lnSpc>
              <a:spcBef>
                <a:spcPts val="1200"/>
              </a:spcBef>
              <a:spcAft>
                <a:spcPts val="1200"/>
              </a:spcAft>
              <a:buSzPts val="1100"/>
              <a:buNone/>
            </a:pPr>
            <a:r>
              <a:rPr lang="es-ES" sz="1100">
                <a:latin typeface="Calibri"/>
                <a:ea typeface="Calibri"/>
                <a:cs typeface="Calibri"/>
                <a:sym typeface="Calibri"/>
              </a:rPr>
              <a:t>Tools: </a:t>
            </a:r>
            <a:r>
              <a:rPr lang="es-ES" sz="1100" u="sng">
                <a:solidFill>
                  <a:srgbClr val="0066FF"/>
                </a:solidFill>
                <a:latin typeface="Calibri"/>
                <a:ea typeface="Calibri"/>
                <a:cs typeface="Calibri"/>
                <a:sym typeface="Calibri"/>
              </a:rPr>
              <a:t>https://www.ted.com/talks/chimamanda_ngozi_adichie_the_danger_of_a_single_story</a:t>
            </a:r>
            <a:endParaRPr sz="1400"/>
          </a:p>
        </p:txBody>
      </p:sp>
      <p:sp>
        <p:nvSpPr>
          <p:cNvPr id="251" name="Google Shape;251;g115a5fc89bb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3c1a0a1fb5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SzPts val="1100"/>
              <a:buNone/>
            </a:pPr>
            <a:r>
              <a:t/>
            </a:r>
            <a:endParaRPr sz="1400"/>
          </a:p>
        </p:txBody>
      </p:sp>
      <p:sp>
        <p:nvSpPr>
          <p:cNvPr id="257" name="Google Shape;257;g13c1a0a1fb5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3bc78ca0c0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g13bc78ca0c0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g13bc78ca0c0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15a5fc89bb_1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sz="1400"/>
              <a:t>Work in small groups:</a:t>
            </a:r>
            <a:endParaRPr b="0" i="0" sz="1200" u="none" cap="none" strike="noStrike">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b="0" i="0" lang="es-ES" sz="1200" u="none" cap="none" strike="noStrike">
                <a:solidFill>
                  <a:schemeClr val="dk1"/>
                </a:solidFill>
                <a:latin typeface="Calibri"/>
                <a:ea typeface="Calibri"/>
                <a:cs typeface="Calibri"/>
                <a:sym typeface="Calibri"/>
              </a:rPr>
              <a:t>Discuss and list different forms of ACE</a:t>
            </a:r>
            <a:endParaRPr/>
          </a:p>
          <a:p>
            <a:pPr indent="-171450" lvl="0" marL="171450" rtl="0" algn="l">
              <a:lnSpc>
                <a:spcPct val="100000"/>
              </a:lnSpc>
              <a:spcBef>
                <a:spcPts val="0"/>
              </a:spcBef>
              <a:spcAft>
                <a:spcPts val="0"/>
              </a:spcAft>
              <a:buSzPts val="1400"/>
              <a:buFont typeface="Arial"/>
              <a:buChar char="•"/>
            </a:pPr>
            <a:r>
              <a:rPr lang="es-ES" sz="1200"/>
              <a:t>It is quite possible that at first students will only mention individual or family unit aspects. To broaden the view, questions such as "Do you think that living in an area where there is war or having to leave the country for this reason could be added to the list?", "What about being bullied?" can be used.</a:t>
            </a:r>
            <a:endParaRPr/>
          </a:p>
          <a:p>
            <a:pPr indent="0" lvl="0" marL="457200" rtl="0" algn="just">
              <a:lnSpc>
                <a:spcPct val="100000"/>
              </a:lnSpc>
              <a:spcBef>
                <a:spcPts val="0"/>
              </a:spcBef>
              <a:spcAft>
                <a:spcPts val="0"/>
              </a:spcAft>
              <a:buSzPts val="1800"/>
              <a:buNone/>
            </a:pPr>
            <a:r>
              <a:t/>
            </a:r>
            <a:endParaRPr sz="1200"/>
          </a:p>
          <a:p>
            <a:pPr indent="-228600" lvl="0" marL="457200" marR="0" rtl="0" algn="l">
              <a:lnSpc>
                <a:spcPct val="100000"/>
              </a:lnSpc>
              <a:spcBef>
                <a:spcPts val="0"/>
              </a:spcBef>
              <a:spcAft>
                <a:spcPts val="0"/>
              </a:spcAft>
              <a:buClr>
                <a:srgbClr val="000000"/>
              </a:buClr>
              <a:buSzPts val="1400"/>
              <a:buFont typeface="Arial"/>
              <a:buNone/>
            </a:pPr>
            <a:br>
              <a:rPr lang="es-ES"/>
            </a:br>
            <a:endParaRPr sz="1200"/>
          </a:p>
          <a:p>
            <a:pPr indent="-228600" lvl="0" marL="45720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b="0" sz="1400"/>
          </a:p>
          <a:p>
            <a:pPr indent="-228600" lvl="0" marL="457200" marR="0" rtl="0" algn="l">
              <a:lnSpc>
                <a:spcPct val="100000"/>
              </a:lnSpc>
              <a:spcBef>
                <a:spcPts val="0"/>
              </a:spcBef>
              <a:spcAft>
                <a:spcPts val="0"/>
              </a:spcAft>
              <a:buClr>
                <a:srgbClr val="000000"/>
              </a:buClr>
              <a:buSzPts val="1400"/>
              <a:buFont typeface="Arial"/>
              <a:buNone/>
            </a:pPr>
            <a:br>
              <a:rPr lang="es-ES" sz="1400"/>
            </a:br>
            <a:endParaRPr sz="1400"/>
          </a:p>
        </p:txBody>
      </p:sp>
      <p:sp>
        <p:nvSpPr>
          <p:cNvPr id="113" name="Google Shape;113;g115a5fc89bb_1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s-ES"/>
              <a:t>The idea that traumatic experiences in childhood can have lasting consequences on people's health, social adjustment and well-being is widespread. Film and television fiction, for example, are full of examples of socially maladjusted people who experienced difficult situations in early life.</a:t>
            </a:r>
            <a:endParaRPr/>
          </a:p>
          <a:p>
            <a:pPr indent="0" lvl="0" marL="0" rtl="0" algn="l">
              <a:lnSpc>
                <a:spcPct val="115000"/>
              </a:lnSpc>
              <a:spcBef>
                <a:spcPts val="0"/>
              </a:spcBef>
              <a:spcAft>
                <a:spcPts val="0"/>
              </a:spcAft>
              <a:buClr>
                <a:schemeClr val="dk1"/>
              </a:buClr>
              <a:buSzPts val="1100"/>
              <a:buFont typeface="Arial"/>
              <a:buNone/>
            </a:pPr>
            <a:r>
              <a:rPr lang="es-ES"/>
              <a:t>Starting in 1994, a large study conducted in the United States with a sample of more than 17,000 individuals found a clear association between the accumulation of experiences of adversity before the age of 18 and negative outcomes in terms of physical and mental health in adulthood (Felitti et al., 1998). </a:t>
            </a:r>
            <a:endParaRPr sz="2400"/>
          </a:p>
          <a:p>
            <a:pPr indent="0" lvl="0" marL="457200" marR="0" rtl="0" algn="just">
              <a:lnSpc>
                <a:spcPct val="100000"/>
              </a:lnSpc>
              <a:spcBef>
                <a:spcPts val="0"/>
              </a:spcBef>
              <a:spcAft>
                <a:spcPts val="0"/>
              </a:spcAft>
              <a:buClr>
                <a:srgbClr val="000000"/>
              </a:buClr>
              <a:buSzPts val="1400"/>
              <a:buFont typeface="Arial"/>
              <a:buNone/>
            </a:pPr>
            <a:r>
              <a:t/>
            </a:r>
            <a:endParaRPr sz="2400"/>
          </a:p>
          <a:p>
            <a:pPr indent="0" lvl="0" marL="457200" marR="0" rtl="0" algn="just">
              <a:lnSpc>
                <a:spcPct val="100000"/>
              </a:lnSpc>
              <a:spcBef>
                <a:spcPts val="0"/>
              </a:spcBef>
              <a:spcAft>
                <a:spcPts val="0"/>
              </a:spcAft>
              <a:buClr>
                <a:srgbClr val="000000"/>
              </a:buClr>
              <a:buSzPts val="1400"/>
              <a:buFont typeface="Arial"/>
              <a:buNone/>
            </a:pPr>
            <a:r>
              <a:t/>
            </a:r>
            <a:endParaRPr sz="2400"/>
          </a:p>
          <a:p>
            <a:pPr indent="0" lvl="0" marL="457200" marR="0" rtl="0" algn="just">
              <a:lnSpc>
                <a:spcPct val="100000"/>
              </a:lnSpc>
              <a:spcBef>
                <a:spcPts val="0"/>
              </a:spcBef>
              <a:spcAft>
                <a:spcPts val="0"/>
              </a:spcAft>
              <a:buClr>
                <a:srgbClr val="000000"/>
              </a:buClr>
              <a:buSzPts val="1400"/>
              <a:buFont typeface="Arial"/>
              <a:buNone/>
            </a:pPr>
            <a:r>
              <a:t/>
            </a:r>
            <a:endParaRPr sz="2400"/>
          </a:p>
          <a:p>
            <a:pPr indent="0" lvl="0" marL="457200" marR="0" rtl="0" algn="just">
              <a:lnSpc>
                <a:spcPct val="100000"/>
              </a:lnSpc>
              <a:spcBef>
                <a:spcPts val="0"/>
              </a:spcBef>
              <a:spcAft>
                <a:spcPts val="0"/>
              </a:spcAft>
              <a:buClr>
                <a:srgbClr val="000000"/>
              </a:buClr>
              <a:buSzPts val="1400"/>
              <a:buFont typeface="Arial"/>
              <a:buNone/>
            </a:pPr>
            <a:r>
              <a:t/>
            </a:r>
            <a:endParaRPr sz="2400"/>
          </a:p>
          <a:p>
            <a:pPr indent="0" lvl="0" marL="457200" marR="0" rtl="0" algn="just">
              <a:lnSpc>
                <a:spcPct val="100000"/>
              </a:lnSpc>
              <a:spcBef>
                <a:spcPts val="0"/>
              </a:spcBef>
              <a:spcAft>
                <a:spcPts val="0"/>
              </a:spcAft>
              <a:buClr>
                <a:srgbClr val="000000"/>
              </a:buClr>
              <a:buSzPts val="1400"/>
              <a:buFont typeface="Arial"/>
              <a:buNone/>
            </a:pPr>
            <a:r>
              <a:t/>
            </a:r>
            <a:endParaRPr sz="2400"/>
          </a:p>
        </p:txBody>
      </p:sp>
      <p:sp>
        <p:nvSpPr>
          <p:cNvPr id="119" name="Google Shape;11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15a5fc89bb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s-ES"/>
              <a:t>The term ACEs was coined to identify those experiences that could have a negative impact on people's development and thus on their health and well-being throughout life. Initially, ACEs were classified into 10 categories grouped along three axes (Anda &amp; Felitti, 2010):</a:t>
            </a:r>
            <a:endParaRPr/>
          </a:p>
          <a:p>
            <a:pPr indent="-304800" lvl="0" marL="457200" rtl="0" algn="l">
              <a:lnSpc>
                <a:spcPct val="115000"/>
              </a:lnSpc>
              <a:spcBef>
                <a:spcPts val="0"/>
              </a:spcBef>
              <a:spcAft>
                <a:spcPts val="0"/>
              </a:spcAft>
              <a:buClr>
                <a:schemeClr val="dk1"/>
              </a:buClr>
              <a:buSzPts val="1200"/>
              <a:buFont typeface="Calibri"/>
              <a:buChar char="●"/>
            </a:pPr>
            <a:r>
              <a:rPr lang="es-ES"/>
              <a:t>Abuse</a:t>
            </a:r>
            <a:endParaRPr/>
          </a:p>
          <a:p>
            <a:pPr indent="-304800" lvl="1" marL="914400" rtl="0" algn="l">
              <a:lnSpc>
                <a:spcPct val="115000"/>
              </a:lnSpc>
              <a:spcBef>
                <a:spcPts val="0"/>
              </a:spcBef>
              <a:spcAft>
                <a:spcPts val="0"/>
              </a:spcAft>
              <a:buClr>
                <a:schemeClr val="dk1"/>
              </a:buClr>
              <a:buSzPts val="1200"/>
              <a:buFont typeface="Calibri"/>
              <a:buChar char="○"/>
            </a:pPr>
            <a:r>
              <a:rPr lang="es-ES"/>
              <a:t>Emotional abuse</a:t>
            </a:r>
            <a:endParaRPr/>
          </a:p>
          <a:p>
            <a:pPr indent="-304800" lvl="1" marL="914400" rtl="0" algn="l">
              <a:lnSpc>
                <a:spcPct val="115000"/>
              </a:lnSpc>
              <a:spcBef>
                <a:spcPts val="0"/>
              </a:spcBef>
              <a:spcAft>
                <a:spcPts val="0"/>
              </a:spcAft>
              <a:buClr>
                <a:schemeClr val="dk1"/>
              </a:buClr>
              <a:buSzPts val="1200"/>
              <a:buFont typeface="Calibri"/>
              <a:buChar char="○"/>
            </a:pPr>
            <a:r>
              <a:rPr lang="es-ES"/>
              <a:t>Physical abuse</a:t>
            </a:r>
            <a:endParaRPr/>
          </a:p>
          <a:p>
            <a:pPr indent="-304800" lvl="1" marL="914400" rtl="0" algn="l">
              <a:lnSpc>
                <a:spcPct val="115000"/>
              </a:lnSpc>
              <a:spcBef>
                <a:spcPts val="0"/>
              </a:spcBef>
              <a:spcAft>
                <a:spcPts val="0"/>
              </a:spcAft>
              <a:buClr>
                <a:schemeClr val="dk1"/>
              </a:buClr>
              <a:buSzPts val="1200"/>
              <a:buFont typeface="Calibri"/>
              <a:buChar char="○"/>
            </a:pPr>
            <a:r>
              <a:rPr lang="es-ES"/>
              <a:t>Sexual abuse</a:t>
            </a:r>
            <a:endParaRPr/>
          </a:p>
          <a:p>
            <a:pPr indent="-304800" lvl="0" marL="457200" rtl="0" algn="l">
              <a:lnSpc>
                <a:spcPct val="115000"/>
              </a:lnSpc>
              <a:spcBef>
                <a:spcPts val="0"/>
              </a:spcBef>
              <a:spcAft>
                <a:spcPts val="0"/>
              </a:spcAft>
              <a:buClr>
                <a:schemeClr val="dk1"/>
              </a:buClr>
              <a:buSzPts val="1200"/>
              <a:buFont typeface="Calibri"/>
              <a:buChar char="●"/>
            </a:pPr>
            <a:r>
              <a:rPr lang="es-ES"/>
              <a:t>Household Challenges</a:t>
            </a:r>
            <a:endParaRPr/>
          </a:p>
          <a:p>
            <a:pPr indent="-304800" lvl="1" marL="914400" rtl="0" algn="l">
              <a:lnSpc>
                <a:spcPct val="115000"/>
              </a:lnSpc>
              <a:spcBef>
                <a:spcPts val="0"/>
              </a:spcBef>
              <a:spcAft>
                <a:spcPts val="0"/>
              </a:spcAft>
              <a:buClr>
                <a:schemeClr val="dk1"/>
              </a:buClr>
              <a:buSzPts val="1200"/>
              <a:buFont typeface="Calibri"/>
              <a:buChar char="○"/>
            </a:pPr>
            <a:r>
              <a:rPr lang="es-ES"/>
              <a:t>Mother treated violently </a:t>
            </a:r>
            <a:endParaRPr/>
          </a:p>
          <a:p>
            <a:pPr indent="-304800" lvl="1" marL="914400" rtl="0" algn="l">
              <a:lnSpc>
                <a:spcPct val="115000"/>
              </a:lnSpc>
              <a:spcBef>
                <a:spcPts val="0"/>
              </a:spcBef>
              <a:spcAft>
                <a:spcPts val="0"/>
              </a:spcAft>
              <a:buClr>
                <a:schemeClr val="dk1"/>
              </a:buClr>
              <a:buSzPts val="1200"/>
              <a:buFont typeface="Calibri"/>
              <a:buChar char="○"/>
            </a:pPr>
            <a:r>
              <a:rPr lang="es-ES"/>
              <a:t> Household member was an alcoholic or drug user </a:t>
            </a:r>
            <a:endParaRPr/>
          </a:p>
          <a:p>
            <a:pPr indent="-304800" lvl="1" marL="914400" rtl="0" algn="l">
              <a:lnSpc>
                <a:spcPct val="115000"/>
              </a:lnSpc>
              <a:spcBef>
                <a:spcPts val="0"/>
              </a:spcBef>
              <a:spcAft>
                <a:spcPts val="0"/>
              </a:spcAft>
              <a:buClr>
                <a:schemeClr val="dk1"/>
              </a:buClr>
              <a:buSzPts val="1200"/>
              <a:buFont typeface="Calibri"/>
              <a:buChar char="○"/>
            </a:pPr>
            <a:r>
              <a:rPr lang="es-ES"/>
              <a:t> Household member was imprisoned</a:t>
            </a:r>
            <a:endParaRPr/>
          </a:p>
          <a:p>
            <a:pPr indent="-304800" lvl="1" marL="914400" rtl="0" algn="l">
              <a:lnSpc>
                <a:spcPct val="115000"/>
              </a:lnSpc>
              <a:spcBef>
                <a:spcPts val="0"/>
              </a:spcBef>
              <a:spcAft>
                <a:spcPts val="0"/>
              </a:spcAft>
              <a:buClr>
                <a:schemeClr val="dk1"/>
              </a:buClr>
              <a:buSzPts val="1200"/>
              <a:buFont typeface="Calibri"/>
              <a:buChar char="○"/>
            </a:pPr>
            <a:r>
              <a:rPr lang="es-ES"/>
              <a:t>Household member was chronically depressed, suicidal, mentally ill, in a psychiatric hospital  </a:t>
            </a:r>
            <a:endParaRPr/>
          </a:p>
          <a:p>
            <a:pPr indent="-304800" lvl="1" marL="914400" rtl="0" algn="l">
              <a:lnSpc>
                <a:spcPct val="115000"/>
              </a:lnSpc>
              <a:spcBef>
                <a:spcPts val="0"/>
              </a:spcBef>
              <a:spcAft>
                <a:spcPts val="0"/>
              </a:spcAft>
              <a:buClr>
                <a:schemeClr val="dk1"/>
              </a:buClr>
              <a:buSzPts val="1200"/>
              <a:buFont typeface="Calibri"/>
              <a:buChar char="○"/>
            </a:pPr>
            <a:r>
              <a:rPr lang="es-ES"/>
              <a:t>Not raised by both biological parents</a:t>
            </a:r>
            <a:endParaRPr/>
          </a:p>
          <a:p>
            <a:pPr indent="-304800" lvl="0" marL="457200" rtl="0" algn="l">
              <a:lnSpc>
                <a:spcPct val="115000"/>
              </a:lnSpc>
              <a:spcBef>
                <a:spcPts val="0"/>
              </a:spcBef>
              <a:spcAft>
                <a:spcPts val="0"/>
              </a:spcAft>
              <a:buClr>
                <a:schemeClr val="dk1"/>
              </a:buClr>
              <a:buSzPts val="1200"/>
              <a:buFont typeface="Calibri"/>
              <a:buChar char="●"/>
            </a:pPr>
            <a:r>
              <a:rPr lang="es-ES"/>
              <a:t>Neglect</a:t>
            </a:r>
            <a:endParaRPr/>
          </a:p>
          <a:p>
            <a:pPr indent="-304800" lvl="1" marL="914400" rtl="0" algn="l">
              <a:lnSpc>
                <a:spcPct val="115000"/>
              </a:lnSpc>
              <a:spcBef>
                <a:spcPts val="0"/>
              </a:spcBef>
              <a:spcAft>
                <a:spcPts val="0"/>
              </a:spcAft>
              <a:buClr>
                <a:schemeClr val="dk1"/>
              </a:buClr>
              <a:buSzPts val="1200"/>
              <a:buFont typeface="Calibri"/>
              <a:buChar char="○"/>
            </a:pPr>
            <a:r>
              <a:rPr lang="es-ES"/>
              <a:t>Emotional neglect</a:t>
            </a:r>
            <a:endParaRPr/>
          </a:p>
          <a:p>
            <a:pPr indent="-304800" lvl="1" marL="914400" rtl="0" algn="l">
              <a:lnSpc>
                <a:spcPct val="115000"/>
              </a:lnSpc>
              <a:spcBef>
                <a:spcPts val="0"/>
              </a:spcBef>
              <a:spcAft>
                <a:spcPts val="0"/>
              </a:spcAft>
              <a:buClr>
                <a:schemeClr val="dk1"/>
              </a:buClr>
              <a:buSzPts val="1200"/>
              <a:buFont typeface="Calibri"/>
              <a:buChar char="○"/>
            </a:pPr>
            <a:r>
              <a:rPr lang="es-ES"/>
              <a:t>Physical neglect</a:t>
            </a:r>
            <a:endParaRPr/>
          </a:p>
          <a:p>
            <a:pPr indent="0" lvl="0" marL="0" rtl="0" algn="l">
              <a:lnSpc>
                <a:spcPct val="115000"/>
              </a:lnSpc>
              <a:spcBef>
                <a:spcPts val="1200"/>
              </a:spcBef>
              <a:spcAft>
                <a:spcPts val="1200"/>
              </a:spcAft>
              <a:buSzPts val="1400"/>
              <a:buNone/>
            </a:pPr>
            <a:r>
              <a:t/>
            </a:r>
            <a:endParaRPr/>
          </a:p>
        </p:txBody>
      </p:sp>
      <p:sp>
        <p:nvSpPr>
          <p:cNvPr id="125" name="Google Shape;125;g115a5fc89bb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lang="es-ES"/>
              <a:t>Some authors consider that the term ACEs needs to be expanded </a:t>
            </a:r>
            <a:r>
              <a:rPr i="0" lang="es-ES"/>
              <a:t>to include other factors such as </a:t>
            </a:r>
            <a:r>
              <a:rPr i="0" lang="es-ES">
                <a:latin typeface="Helvetica Neue"/>
                <a:ea typeface="Helvetica Neue"/>
                <a:cs typeface="Helvetica Neue"/>
                <a:sym typeface="Helvetica Neue"/>
              </a:rPr>
              <a:t>neighborhood violence, homelessness, foster care, bullying, and racism.</a:t>
            </a:r>
            <a:endParaRPr/>
          </a:p>
          <a:p>
            <a:pPr indent="0" lvl="0" marL="0" rtl="0" algn="l">
              <a:lnSpc>
                <a:spcPct val="115000"/>
              </a:lnSpc>
              <a:spcBef>
                <a:spcPts val="0"/>
              </a:spcBef>
              <a:spcAft>
                <a:spcPts val="0"/>
              </a:spcAft>
              <a:buClr>
                <a:schemeClr val="dk1"/>
              </a:buClr>
              <a:buSzPts val="11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s-ES" sz="1800">
                <a:latin typeface="Calibri"/>
                <a:ea typeface="Calibri"/>
                <a:cs typeface="Calibri"/>
                <a:sym typeface="Calibri"/>
              </a:rPr>
              <a:t>Research on the prevalence and impact of ACEs has highlighted:</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400"/>
              <a:buFont typeface="Calibri"/>
              <a:buChar char="-"/>
            </a:pPr>
            <a:r>
              <a:rPr lang="es-ES" sz="1800">
                <a:latin typeface="Calibri"/>
                <a:ea typeface="Calibri"/>
                <a:cs typeface="Calibri"/>
                <a:sym typeface="Calibri"/>
              </a:rPr>
              <a:t>the high prevalence of ACEs in the general population: in the initial study, with a sample of over 17,000 individuals, 67% had experienced at least one ACE; 12.6%, one in eight, had four or more;</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400"/>
              <a:buFont typeface="Calibri"/>
              <a:buChar char="-"/>
            </a:pPr>
            <a:r>
              <a:rPr lang="es-ES" sz="1800">
                <a:latin typeface="Calibri"/>
                <a:ea typeface="Calibri"/>
                <a:cs typeface="Calibri"/>
                <a:sym typeface="Calibri"/>
              </a:rPr>
              <a:t>that the accumulation of ACEs during childhood is a strong predictor of physical and mental health problems in adulthood: the higher the number of ACEs, the greater the likelihood of experiencing chronic depression, suicide attempts, risky behaviours, incarceration, premature death. </a:t>
            </a:r>
            <a:endParaRPr sz="18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lang="es-ES" sz="1800">
                <a:latin typeface="Calibri"/>
                <a:ea typeface="Calibri"/>
                <a:cs typeface="Calibri"/>
                <a:sym typeface="Calibri"/>
              </a:rPr>
              <a:t>This is why in many countries the concept of ACEs has informed public policy. However, it is important to note that two children who experience the same type of adversity may respond in distinct ways: one may recover quickly without significant distress, whereas another may develop posttraumatic stress disorder or have their wellbeing seriously affected in the long term.</a:t>
            </a:r>
            <a:endParaRPr sz="1800">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1200"/>
              </a:spcBef>
              <a:spcAft>
                <a:spcPts val="1200"/>
              </a:spcAft>
              <a:buSzPts val="1400"/>
              <a:buNone/>
            </a:pPr>
            <a:r>
              <a:t/>
            </a:r>
            <a:endParaRPr/>
          </a:p>
        </p:txBody>
      </p:sp>
      <p:sp>
        <p:nvSpPr>
          <p:cNvPr id="133" name="Google Shape;133;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3c9b78aff7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g13c9b78aff7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lang="es-ES"/>
              <a:t>While the very concept of ACEs has contributed greatly to identifying and making visible early experiences of adversity and their possible effects, there are also a growing number of critical voices. There are two main axes of criticism:</a:t>
            </a:r>
            <a:endParaRPr/>
          </a:p>
          <a:p>
            <a:pPr indent="-304800" lvl="0" marL="457200" rtl="0" algn="l">
              <a:lnSpc>
                <a:spcPct val="115000"/>
              </a:lnSpc>
              <a:spcBef>
                <a:spcPts val="0"/>
              </a:spcBef>
              <a:spcAft>
                <a:spcPts val="0"/>
              </a:spcAft>
              <a:buClr>
                <a:schemeClr val="dk1"/>
              </a:buClr>
              <a:buSzPts val="1200"/>
              <a:buFont typeface="Calibri"/>
              <a:buAutoNum type="arabicPeriod"/>
            </a:pPr>
            <a:r>
              <a:rPr lang="es-ES"/>
              <a:t>The assessment and identification of ACEs focuses on individual and household aspects. While it is true that the incorporation of other social factors in what we have called the expanded concept of ACEs opens the focus to structural, social and cultural aspects, in practice, household-centred questionnaires are still mostly used for assessment.</a:t>
            </a:r>
            <a:endParaRPr/>
          </a:p>
          <a:p>
            <a:pPr indent="-304800" lvl="0" marL="457200" rtl="0" algn="l">
              <a:lnSpc>
                <a:spcPct val="115000"/>
              </a:lnSpc>
              <a:spcBef>
                <a:spcPts val="0"/>
              </a:spcBef>
              <a:spcAft>
                <a:spcPts val="0"/>
              </a:spcAft>
              <a:buClr>
                <a:schemeClr val="dk1"/>
              </a:buClr>
              <a:buSzPts val="1200"/>
              <a:buFont typeface="Calibri"/>
              <a:buAutoNum type="arabicPeriod"/>
            </a:pPr>
            <a:r>
              <a:rPr lang="es-ES"/>
              <a:t>Identifying the relationship between early adversity and certain situations in adulthood often leads to a deterministic and fatalistic view of people, which ignores their capacities, potential and agency.</a:t>
            </a:r>
            <a:endParaRPr/>
          </a:p>
        </p:txBody>
      </p:sp>
      <p:sp>
        <p:nvSpPr>
          <p:cNvPr id="142" name="Google Shape;142;g13c9b78aff7_0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s-ES">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100"/>
              <a:buFont typeface="Arial"/>
              <a:buNone/>
            </a:pPr>
            <a:r>
              <a:rPr b="0" i="0" lang="es-ES" sz="1400" u="none" cap="none" strike="noStrike">
                <a:solidFill>
                  <a:schemeClr val="dk1"/>
                </a:solidFill>
                <a:latin typeface="Calibri"/>
                <a:ea typeface="Calibri"/>
                <a:cs typeface="Calibri"/>
                <a:sym typeface="Calibri"/>
              </a:rPr>
              <a:t>Quantitative studies measuring the prevalence of ACEs in the population and their correlation with difficulties in adulthood do not provide an explanation of how ACEs influence people's development and adult experience. In the following, we will look at the main approaches that try to answer what are the mechanisms by which ACEs influence development at different levels.</a:t>
            </a:r>
            <a:br>
              <a:rPr lang="es-ES" sz="2800"/>
            </a:br>
            <a:endParaRPr sz="2800"/>
          </a:p>
          <a:p>
            <a:pPr indent="-228600" lvl="0" marL="457200" marR="0" rtl="0" algn="l">
              <a:lnSpc>
                <a:spcPct val="100000"/>
              </a:lnSpc>
              <a:spcBef>
                <a:spcPts val="0"/>
              </a:spcBef>
              <a:spcAft>
                <a:spcPts val="0"/>
              </a:spcAft>
              <a:buClr>
                <a:srgbClr val="000000"/>
              </a:buClr>
              <a:buSzPts val="1400"/>
              <a:buFont typeface="Arial"/>
              <a:buNone/>
            </a:pPr>
            <a:r>
              <a:t/>
            </a:r>
            <a:endParaRPr b="0" sz="2800"/>
          </a:p>
        </p:txBody>
      </p:sp>
      <p:sp>
        <p:nvSpPr>
          <p:cNvPr id="158" name="Google Shape;15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15a5fc89bb_1_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800"/>
              </a:spcBef>
              <a:spcAft>
                <a:spcPts val="0"/>
              </a:spcAft>
              <a:buClr>
                <a:schemeClr val="dk1"/>
              </a:buClr>
              <a:buSzPts val="1100"/>
              <a:buFont typeface="Arial"/>
              <a:buNone/>
            </a:pPr>
            <a:r>
              <a:rPr lang="es-ES" sz="1600">
                <a:latin typeface="Calibri"/>
                <a:ea typeface="Calibri"/>
                <a:cs typeface="Calibri"/>
                <a:sym typeface="Calibri"/>
              </a:rPr>
              <a:t>Attachment Theory</a:t>
            </a:r>
            <a:endParaRPr sz="1400"/>
          </a:p>
          <a:p>
            <a:pPr indent="-228600" lvl="0" marL="457200" rtl="0" algn="l">
              <a:lnSpc>
                <a:spcPct val="100000"/>
              </a:lnSpc>
              <a:spcBef>
                <a:spcPts val="600"/>
              </a:spcBef>
              <a:spcAft>
                <a:spcPts val="0"/>
              </a:spcAft>
              <a:buSzPts val="1400"/>
              <a:buNone/>
            </a:pPr>
            <a:r>
              <a:rPr b="0" i="0" lang="es-ES" sz="1200" u="none" cap="none" strike="noStrike">
                <a:solidFill>
                  <a:schemeClr val="dk1"/>
                </a:solidFill>
                <a:latin typeface="Calibri"/>
                <a:ea typeface="Calibri"/>
                <a:cs typeface="Calibri"/>
                <a:sym typeface="Calibri"/>
              </a:rPr>
              <a:t>Attachment theory was first formulated by John Bowlby (1969) and has been one of the most important, guiding, persuasive theories of the 20th century until today. Attachment theory has shaped child psychiatry, psychology, child care and the understanding of various problems of children and adolescents.</a:t>
            </a:r>
            <a:endParaRPr b="0" sz="2800"/>
          </a:p>
          <a:p>
            <a:pPr indent="-228600" lvl="0" marL="457200" rtl="0" algn="l">
              <a:lnSpc>
                <a:spcPct val="100000"/>
              </a:lnSpc>
              <a:spcBef>
                <a:spcPts val="0"/>
              </a:spcBef>
              <a:spcAft>
                <a:spcPts val="0"/>
              </a:spcAft>
              <a:buSzPts val="1400"/>
              <a:buNone/>
            </a:pPr>
            <a:r>
              <a:rPr b="0" i="0" lang="es-ES" sz="1200" u="none" cap="none" strike="noStrike">
                <a:solidFill>
                  <a:schemeClr val="dk1"/>
                </a:solidFill>
                <a:latin typeface="Calibri"/>
                <a:ea typeface="Calibri"/>
                <a:cs typeface="Calibri"/>
                <a:sym typeface="Calibri"/>
              </a:rPr>
              <a:t>The central idea of the theory is that primary caregivers who are available and responsive to an infant's needs enable the child to develop a sense of security. According to Bowlby, it is based on the establishment of affective bonds, of early relationships between infants and their caregivers that allow for a good psychological and healthy well-being, which will affect the person’s development in infancy, childhood and adult life.</a:t>
            </a:r>
            <a:endParaRPr b="0" sz="2800"/>
          </a:p>
          <a:p>
            <a:pPr indent="-228600" lvl="0" marL="457200" rtl="0" algn="l">
              <a:lnSpc>
                <a:spcPct val="100000"/>
              </a:lnSpc>
              <a:spcBef>
                <a:spcPts val="0"/>
              </a:spcBef>
              <a:spcAft>
                <a:spcPts val="0"/>
              </a:spcAft>
              <a:buSzPts val="1400"/>
              <a:buNone/>
            </a:pPr>
            <a:r>
              <a:rPr b="0" i="0" lang="es-ES" sz="1200" u="none" cap="none" strike="noStrike">
                <a:solidFill>
                  <a:schemeClr val="dk1"/>
                </a:solidFill>
                <a:latin typeface="Calibri"/>
                <a:ea typeface="Calibri"/>
                <a:cs typeface="Calibri"/>
                <a:sym typeface="Calibri"/>
              </a:rPr>
              <a:t>The theory proposes that during the first year of a person's life, the attachment between the baby and his or her caregiver is established, which enables the child to feel secure. The attachment bond is defined as permanent and allows for the establishment of a relationship of closeness between the people involved. The following graphic shows how the attachment cycle works during the first months of life [GRAPHIC].</a:t>
            </a:r>
            <a:endParaRPr/>
          </a:p>
          <a:p>
            <a:pPr indent="-228600" lvl="0" marL="45720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rPr b="0" i="0" lang="es-ES" sz="1200" u="none" cap="none" strike="noStrike">
                <a:solidFill>
                  <a:schemeClr val="dk1"/>
                </a:solidFill>
                <a:latin typeface="Calibri"/>
                <a:ea typeface="Calibri"/>
                <a:cs typeface="Calibri"/>
                <a:sym typeface="Calibri"/>
              </a:rPr>
              <a:t>Attachment theory emphasizes the impact of primary caregivers and children relationships on psychological functioning. It states that it is through this relationship that children form an idea of themselves (as competent and worthy of love or as incompetent and defective) and of others (as potential supporters or threats), as they develop an ‘internal working model’ (or template) for subsequent relationships. Children then automatically implement these models when engaging in everyday circumstances.</a:t>
            </a:r>
            <a:endParaRPr b="0" sz="2800"/>
          </a:p>
          <a:p>
            <a:pPr indent="-228600" lvl="0" marL="457200" marR="0" rtl="0" algn="l">
              <a:lnSpc>
                <a:spcPct val="100000"/>
              </a:lnSpc>
              <a:spcBef>
                <a:spcPts val="0"/>
              </a:spcBef>
              <a:spcAft>
                <a:spcPts val="0"/>
              </a:spcAft>
              <a:buClr>
                <a:srgbClr val="000000"/>
              </a:buClr>
              <a:buSzPts val="1400"/>
              <a:buFont typeface="Arial"/>
              <a:buNone/>
            </a:pPr>
            <a:br>
              <a:rPr lang="es-ES" sz="2800"/>
            </a:br>
            <a:endParaRPr sz="2800"/>
          </a:p>
          <a:p>
            <a:pPr indent="-228600" lvl="0" marL="457200" marR="0" rtl="0" algn="l">
              <a:lnSpc>
                <a:spcPct val="100000"/>
              </a:lnSpc>
              <a:spcBef>
                <a:spcPts val="0"/>
              </a:spcBef>
              <a:spcAft>
                <a:spcPts val="0"/>
              </a:spcAft>
              <a:buClr>
                <a:srgbClr val="000000"/>
              </a:buClr>
              <a:buSzPts val="1400"/>
              <a:buFont typeface="Arial"/>
              <a:buNone/>
            </a:pPr>
            <a:r>
              <a:t/>
            </a:r>
            <a:endParaRPr b="0" sz="2800"/>
          </a:p>
        </p:txBody>
      </p:sp>
      <p:sp>
        <p:nvSpPr>
          <p:cNvPr id="175" name="Google Shape;175;g115a5fc89bb_1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9" name="Shape 19"/>
        <p:cNvGrpSpPr/>
        <p:nvPr/>
      </p:nvGrpSpPr>
      <p:grpSpPr>
        <a:xfrm>
          <a:off x="0" y="0"/>
          <a:ext cx="0" cy="0"/>
          <a:chOff x="0" y="0"/>
          <a:chExt cx="0" cy="0"/>
        </a:xfrm>
      </p:grpSpPr>
      <p:sp>
        <p:nvSpPr>
          <p:cNvPr id="20" name="Google Shape;20;p3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pic>
        <p:nvPicPr>
          <p:cNvPr id="25" name="Google Shape;25;p31"/>
          <p:cNvPicPr preferRelativeResize="0"/>
          <p:nvPr/>
        </p:nvPicPr>
        <p:blipFill rotWithShape="1">
          <a:blip r:embed="rId2">
            <a:alphaModFix/>
          </a:blip>
          <a:srcRect b="0" l="0" r="0" t="0"/>
          <a:stretch/>
        </p:blipFill>
        <p:spPr>
          <a:xfrm>
            <a:off x="0" y="-22907"/>
            <a:ext cx="12192000" cy="30543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85" name="Shape 85"/>
        <p:cNvGrpSpPr/>
        <p:nvPr/>
      </p:nvGrpSpPr>
      <p:grpSpPr>
        <a:xfrm>
          <a:off x="0" y="0"/>
          <a:ext cx="0" cy="0"/>
          <a:chOff x="0" y="0"/>
          <a:chExt cx="0" cy="0"/>
        </a:xfrm>
      </p:grpSpPr>
      <p:sp>
        <p:nvSpPr>
          <p:cNvPr id="86" name="Google Shape;86;p4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4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6" name="Shape 26"/>
        <p:cNvGrpSpPr/>
        <p:nvPr/>
      </p:nvGrpSpPr>
      <p:grpSpPr>
        <a:xfrm>
          <a:off x="0" y="0"/>
          <a:ext cx="0" cy="0"/>
          <a:chOff x="0" y="0"/>
          <a:chExt cx="0" cy="0"/>
        </a:xfrm>
      </p:grpSpPr>
      <p:sp>
        <p:nvSpPr>
          <p:cNvPr id="27" name="Google Shape;27;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pic>
        <p:nvPicPr>
          <p:cNvPr id="32" name="Google Shape;32;p32"/>
          <p:cNvPicPr preferRelativeResize="0"/>
          <p:nvPr/>
        </p:nvPicPr>
        <p:blipFill rotWithShape="1">
          <a:blip r:embed="rId2">
            <a:alphaModFix/>
          </a:blip>
          <a:srcRect b="0" l="0" r="0" t="0"/>
          <a:stretch/>
        </p:blipFill>
        <p:spPr>
          <a:xfrm>
            <a:off x="0" y="-22907"/>
            <a:ext cx="12192000" cy="30543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33" name="Shape 33"/>
        <p:cNvGrpSpPr/>
        <p:nvPr/>
      </p:nvGrpSpPr>
      <p:grpSpPr>
        <a:xfrm>
          <a:off x="0" y="0"/>
          <a:ext cx="0" cy="0"/>
          <a:chOff x="0" y="0"/>
          <a:chExt cx="0" cy="0"/>
        </a:xfrm>
      </p:grpSpPr>
      <p:sp>
        <p:nvSpPr>
          <p:cNvPr id="34" name="Google Shape;34;p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p:nvPr>
            <p:ph idx="2" type="pic"/>
          </p:nvPr>
        </p:nvSpPr>
        <p:spPr>
          <a:xfrm>
            <a:off x="5183188" y="987425"/>
            <a:ext cx="6172200" cy="4873625"/>
          </a:xfrm>
          <a:prstGeom prst="rect">
            <a:avLst/>
          </a:prstGeom>
          <a:noFill/>
          <a:ln>
            <a:noFill/>
          </a:ln>
        </p:spPr>
      </p:sp>
      <p:sp>
        <p:nvSpPr>
          <p:cNvPr id="36" name="Google Shape;36;p3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pic>
        <p:nvPicPr>
          <p:cNvPr id="40" name="Google Shape;40;p39"/>
          <p:cNvPicPr preferRelativeResize="0"/>
          <p:nvPr/>
        </p:nvPicPr>
        <p:blipFill rotWithShape="1">
          <a:blip r:embed="rId2">
            <a:alphaModFix/>
          </a:blip>
          <a:srcRect b="0" l="0" r="0" t="0"/>
          <a:stretch/>
        </p:blipFill>
        <p:spPr>
          <a:xfrm>
            <a:off x="0" y="-22907"/>
            <a:ext cx="12192000" cy="30543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1" name="Shape 41"/>
        <p:cNvGrpSpPr/>
        <p:nvPr/>
      </p:nvGrpSpPr>
      <p:grpSpPr>
        <a:xfrm>
          <a:off x="0" y="0"/>
          <a:ext cx="0" cy="0"/>
          <a:chOff x="0" y="0"/>
          <a:chExt cx="0" cy="0"/>
        </a:xfrm>
      </p:grpSpPr>
      <p:sp>
        <p:nvSpPr>
          <p:cNvPr id="42" name="Google Shape;42;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pic>
        <p:nvPicPr>
          <p:cNvPr id="46" name="Google Shape;46;p36"/>
          <p:cNvPicPr preferRelativeResize="0"/>
          <p:nvPr/>
        </p:nvPicPr>
        <p:blipFill rotWithShape="1">
          <a:blip r:embed="rId2">
            <a:alphaModFix/>
          </a:blip>
          <a:srcRect b="0" l="0" r="0" t="0"/>
          <a:stretch/>
        </p:blipFill>
        <p:spPr>
          <a:xfrm>
            <a:off x="0" y="-22907"/>
            <a:ext cx="12192000" cy="30543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47" name="Shape 47"/>
        <p:cNvGrpSpPr/>
        <p:nvPr/>
      </p:nvGrpSpPr>
      <p:grpSpPr>
        <a:xfrm>
          <a:off x="0" y="0"/>
          <a:ext cx="0" cy="0"/>
          <a:chOff x="0" y="0"/>
          <a:chExt cx="0" cy="0"/>
        </a:xfrm>
      </p:grpSpPr>
      <p:sp>
        <p:nvSpPr>
          <p:cNvPr id="48" name="Google Shape;48;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0" name="Google Shape;50;p3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1" name="Google Shape;51;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54" name="Shape 54"/>
        <p:cNvGrpSpPr/>
        <p:nvPr/>
      </p:nvGrpSpPr>
      <p:grpSpPr>
        <a:xfrm>
          <a:off x="0" y="0"/>
          <a:ext cx="0" cy="0"/>
          <a:chOff x="0" y="0"/>
          <a:chExt cx="0" cy="0"/>
        </a:xfrm>
      </p:grpSpPr>
      <p:sp>
        <p:nvSpPr>
          <p:cNvPr id="55" name="Google Shape;55;p3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7" name="Google Shape;57;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pic>
        <p:nvPicPr>
          <p:cNvPr id="60" name="Google Shape;60;p33"/>
          <p:cNvPicPr preferRelativeResize="0"/>
          <p:nvPr/>
        </p:nvPicPr>
        <p:blipFill rotWithShape="1">
          <a:blip r:embed="rId2">
            <a:alphaModFix/>
          </a:blip>
          <a:srcRect b="0" l="0" r="0" t="0"/>
          <a:stretch/>
        </p:blipFill>
        <p:spPr>
          <a:xfrm>
            <a:off x="0" y="-22907"/>
            <a:ext cx="12192000" cy="30543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61" name="Shape 61"/>
        <p:cNvGrpSpPr/>
        <p:nvPr/>
      </p:nvGrpSpPr>
      <p:grpSpPr>
        <a:xfrm>
          <a:off x="0" y="0"/>
          <a:ext cx="0" cy="0"/>
          <a:chOff x="0" y="0"/>
          <a:chExt cx="0" cy="0"/>
        </a:xfrm>
      </p:grpSpPr>
      <p:sp>
        <p:nvSpPr>
          <p:cNvPr id="62" name="Google Shape;62;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3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pic>
        <p:nvPicPr>
          <p:cNvPr id="68" name="Google Shape;68;p34"/>
          <p:cNvPicPr preferRelativeResize="0"/>
          <p:nvPr/>
        </p:nvPicPr>
        <p:blipFill rotWithShape="1">
          <a:blip r:embed="rId2">
            <a:alphaModFix/>
          </a:blip>
          <a:srcRect b="0" l="0" r="0" t="0"/>
          <a:stretch/>
        </p:blipFill>
        <p:spPr>
          <a:xfrm>
            <a:off x="0" y="-22907"/>
            <a:ext cx="12192000" cy="30543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69" name="Shape 69"/>
        <p:cNvGrpSpPr/>
        <p:nvPr/>
      </p:nvGrpSpPr>
      <p:grpSpPr>
        <a:xfrm>
          <a:off x="0" y="0"/>
          <a:ext cx="0" cy="0"/>
          <a:chOff x="0" y="0"/>
          <a:chExt cx="0" cy="0"/>
        </a:xfrm>
      </p:grpSpPr>
      <p:sp>
        <p:nvSpPr>
          <p:cNvPr id="70" name="Google Shape;70;p3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2" name="Google Shape;72;p3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3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4" name="Google Shape;74;p3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pic>
        <p:nvPicPr>
          <p:cNvPr id="78" name="Google Shape;78;p35"/>
          <p:cNvPicPr preferRelativeResize="0"/>
          <p:nvPr/>
        </p:nvPicPr>
        <p:blipFill rotWithShape="1">
          <a:blip r:embed="rId2">
            <a:alphaModFix/>
          </a:blip>
          <a:srcRect b="0" l="0" r="0" t="0"/>
          <a:stretch/>
        </p:blipFill>
        <p:spPr>
          <a:xfrm>
            <a:off x="0" y="-22907"/>
            <a:ext cx="12192000" cy="30543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9" name="Shape 79"/>
        <p:cNvGrpSpPr/>
        <p:nvPr/>
      </p:nvGrpSpPr>
      <p:grpSpPr>
        <a:xfrm>
          <a:off x="0" y="0"/>
          <a:ext cx="0" cy="0"/>
          <a:chOff x="0" y="0"/>
          <a:chExt cx="0" cy="0"/>
        </a:xfrm>
      </p:grpSpPr>
      <p:sp>
        <p:nvSpPr>
          <p:cNvPr id="80" name="Google Shape;80;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4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 name="Google Shape;1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
        <p:nvSpPr>
          <p:cNvPr id="15" name="Google Shape;15;p30"/>
          <p:cNvSpPr txBox="1"/>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s-ES" sz="1333" u="none" cap="none" strike="noStrike">
                <a:solidFill>
                  <a:schemeClr val="dk2"/>
                </a:solidFill>
                <a:latin typeface="Calibri"/>
                <a:ea typeface="Calibri"/>
                <a:cs typeface="Calibri"/>
                <a:sym typeface="Calibri"/>
              </a:rPr>
              <a:t>‹#›</a:t>
            </a:fld>
            <a:endParaRPr b="0" i="0" sz="1333" u="none" cap="none" strike="noStrike">
              <a:solidFill>
                <a:schemeClr val="dk2"/>
              </a:solidFill>
              <a:latin typeface="Calibri"/>
              <a:ea typeface="Calibri"/>
              <a:cs typeface="Calibri"/>
              <a:sym typeface="Calibri"/>
            </a:endParaRPr>
          </a:p>
        </p:txBody>
      </p:sp>
      <p:sp>
        <p:nvSpPr>
          <p:cNvPr id="16" name="Google Shape;16;p30"/>
          <p:cNvSpPr/>
          <p:nvPr/>
        </p:nvSpPr>
        <p:spPr>
          <a:xfrm>
            <a:off x="0" y="6285186"/>
            <a:ext cx="12192000" cy="572815"/>
          </a:xfrm>
          <a:prstGeom prst="rect">
            <a:avLst/>
          </a:prstGeom>
          <a:solidFill>
            <a:srgbClr val="10AD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 name="Google Shape;17;p30"/>
          <p:cNvSpPr txBox="1"/>
          <p:nvPr/>
        </p:nvSpPr>
        <p:spPr>
          <a:xfrm>
            <a:off x="381000" y="6363846"/>
            <a:ext cx="9148291" cy="4157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1"/>
              <a:buFont typeface="Arial"/>
              <a:buNone/>
            </a:pPr>
            <a:r>
              <a:rPr b="0" i="0" lang="es-ES" sz="1051" u="none" cap="none" strike="noStrike">
                <a:solidFill>
                  <a:schemeClr val="lt1"/>
                </a:solidFill>
                <a:latin typeface="Calibri"/>
                <a:ea typeface="Calibri"/>
                <a:cs typeface="Calibri"/>
                <a:sym typeface="Calibri"/>
              </a:rPr>
              <a:t>The BRIGHTER FUTURE project has been funded with support from the European Commission. This material reflects the views only of the authors, </a:t>
            </a:r>
            <a:br>
              <a:rPr b="0" i="0" lang="es-ES" sz="1051" u="none" cap="none" strike="noStrike">
                <a:solidFill>
                  <a:schemeClr val="lt1"/>
                </a:solidFill>
                <a:latin typeface="Calibri"/>
                <a:ea typeface="Calibri"/>
                <a:cs typeface="Calibri"/>
                <a:sym typeface="Calibri"/>
              </a:rPr>
            </a:br>
            <a:r>
              <a:rPr b="0" i="0" lang="es-ES" sz="1051" u="none" cap="none" strike="noStrike">
                <a:solidFill>
                  <a:schemeClr val="lt1"/>
                </a:solidFill>
                <a:latin typeface="Calibri"/>
                <a:ea typeface="Calibri"/>
                <a:cs typeface="Calibri"/>
                <a:sym typeface="Calibri"/>
              </a:rPr>
              <a:t>and the Commission cannot be held responsible for any use which may be made of the information contained therein.</a:t>
            </a:r>
            <a:endParaRPr b="0" i="0" sz="1400" u="none" cap="none" strike="noStrike">
              <a:solidFill>
                <a:srgbClr val="000000"/>
              </a:solidFill>
              <a:latin typeface="Arial"/>
              <a:ea typeface="Arial"/>
              <a:cs typeface="Arial"/>
              <a:sym typeface="Arial"/>
            </a:endParaRPr>
          </a:p>
        </p:txBody>
      </p:sp>
      <p:pic>
        <p:nvPicPr>
          <p:cNvPr descr="Texto&#10;&#10;Descripción generada automáticamente con confianza media" id="18" name="Google Shape;18;p30"/>
          <p:cNvPicPr preferRelativeResize="0"/>
          <p:nvPr/>
        </p:nvPicPr>
        <p:blipFill rotWithShape="1">
          <a:blip r:embed="rId1">
            <a:alphaModFix/>
          </a:blip>
          <a:srcRect b="0" l="0" r="0" t="0"/>
          <a:stretch/>
        </p:blipFill>
        <p:spPr>
          <a:xfrm>
            <a:off x="10107577" y="6354247"/>
            <a:ext cx="1916785" cy="42492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4.jpg"/><Relationship Id="rId5"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www.youtube.com/watch?v=m_6rQk7jlrc" TargetMode="Externa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developingchild.harvard.edu/science/key-concepts/toxic-stress/" TargetMode="Externa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ted.com/talks/chimamanda_ngozi_adichie_the_danger_of_a_single_story"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books.google.com/books?id=xfSVcBL7CSMC&amp;q=neuroscience+multidisciplinary&amp;pg=PA59" TargetMode="External"/><Relationship Id="rId4" Type="http://schemas.openxmlformats.org/officeDocument/2006/relationships/hyperlink" Target="https://doi.org/10.1080/02667360701507285" TargetMode="External"/><Relationship Id="rId5" Type="http://schemas.openxmlformats.org/officeDocument/2006/relationships/hyperlink" Target="https://doi.org/10.1080/14616730210154216"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https://developingchild.harvard.edu/science/key-concepts/serve-and-retur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hyperlink" Target="https://developingchild.harvard.edu/science/key-concepts/toxic-stress/" TargetMode="External"/><Relationship Id="rId4" Type="http://schemas.openxmlformats.org/officeDocument/2006/relationships/hyperlink" Target="https://developingchild.harvard.edu/science/key-concepts/serve-and-retur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hyperlink" Target="https://www.npr.org/sections/health-shots/2015/03/02/387007941/take-the-ace-quiz-and-learn-what-it-does-and-doesnt-mean?t=1642362317770&amp;t=1645177706692"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8"/>
          <p:cNvSpPr txBox="1"/>
          <p:nvPr>
            <p:ph idx="1" type="subTitle"/>
          </p:nvPr>
        </p:nvSpPr>
        <p:spPr>
          <a:xfrm>
            <a:off x="1563827" y="2592181"/>
            <a:ext cx="9144000" cy="1673638"/>
          </a:xfrm>
          <a:prstGeom prst="rect">
            <a:avLst/>
          </a:prstGeom>
          <a:noFill/>
          <a:ln>
            <a:noFill/>
          </a:ln>
        </p:spPr>
        <p:txBody>
          <a:bodyPr anchorCtr="0" anchor="t" bIns="45700" lIns="91425" spcFirstLastPara="1" rIns="91425" wrap="square" tIns="45700">
            <a:normAutofit fontScale="55000" lnSpcReduction="10000"/>
          </a:bodyPr>
          <a:lstStyle/>
          <a:p>
            <a:pPr indent="-406400" lvl="0" marL="457200" rtl="0" algn="ctr">
              <a:lnSpc>
                <a:spcPct val="100000"/>
              </a:lnSpc>
              <a:spcBef>
                <a:spcPts val="1000"/>
              </a:spcBef>
              <a:spcAft>
                <a:spcPts val="0"/>
              </a:spcAft>
              <a:buSzPct val="45453"/>
              <a:buNone/>
            </a:pPr>
            <a:r>
              <a:rPr lang="es-ES" sz="9600"/>
              <a:t>Negatieve </a:t>
            </a:r>
            <a:endParaRPr sz="9600"/>
          </a:p>
          <a:p>
            <a:pPr indent="-406400" lvl="0" marL="457200" rtl="0" algn="ctr">
              <a:lnSpc>
                <a:spcPct val="100000"/>
              </a:lnSpc>
              <a:spcBef>
                <a:spcPts val="1000"/>
              </a:spcBef>
              <a:spcAft>
                <a:spcPts val="0"/>
              </a:spcAft>
              <a:buSzPct val="45454"/>
              <a:buNone/>
            </a:pPr>
            <a:r>
              <a:rPr lang="es-ES" sz="9600"/>
              <a:t>Jeugdervaringen (ACE)</a:t>
            </a:r>
            <a:endParaRPr sz="4800">
              <a:latin typeface="Calibri"/>
              <a:ea typeface="Calibri"/>
              <a:cs typeface="Calibri"/>
              <a:sym typeface="Calibri"/>
            </a:endParaRPr>
          </a:p>
        </p:txBody>
      </p:sp>
      <p:pic>
        <p:nvPicPr>
          <p:cNvPr id="96" name="Google Shape;96;p8"/>
          <p:cNvPicPr preferRelativeResize="0"/>
          <p:nvPr/>
        </p:nvPicPr>
        <p:blipFill rotWithShape="1">
          <a:blip r:embed="rId3">
            <a:alphaModFix/>
          </a:blip>
          <a:srcRect b="0" l="0" r="0" t="0"/>
          <a:stretch/>
        </p:blipFill>
        <p:spPr>
          <a:xfrm>
            <a:off x="8556812" y="416127"/>
            <a:ext cx="2909887" cy="704365"/>
          </a:xfrm>
          <a:prstGeom prst="rect">
            <a:avLst/>
          </a:prstGeom>
          <a:solidFill>
            <a:schemeClr val="lt1"/>
          </a:solidFill>
          <a:ln>
            <a:noFill/>
          </a:ln>
        </p:spPr>
      </p:pic>
      <p:sp>
        <p:nvSpPr>
          <p:cNvPr id="97" name="Google Shape;97;p8"/>
          <p:cNvSpPr/>
          <p:nvPr/>
        </p:nvSpPr>
        <p:spPr>
          <a:xfrm>
            <a:off x="0" y="6285186"/>
            <a:ext cx="12192000" cy="572814"/>
          </a:xfrm>
          <a:prstGeom prst="rect">
            <a:avLst/>
          </a:prstGeom>
          <a:solidFill>
            <a:srgbClr val="10AD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Imagen que contiene Interfaz de usuario gráfica&#10;&#10;Descripción generada automáticamente" id="98" name="Google Shape;98;p8"/>
          <p:cNvPicPr preferRelativeResize="0"/>
          <p:nvPr/>
        </p:nvPicPr>
        <p:blipFill rotWithShape="1">
          <a:blip r:embed="rId4">
            <a:alphaModFix/>
          </a:blip>
          <a:srcRect b="0" l="0" r="0" t="0"/>
          <a:stretch/>
        </p:blipFill>
        <p:spPr>
          <a:xfrm>
            <a:off x="886174" y="7713857"/>
            <a:ext cx="886482" cy="443241"/>
          </a:xfrm>
          <a:prstGeom prst="rect">
            <a:avLst/>
          </a:prstGeom>
          <a:noFill/>
          <a:ln>
            <a:noFill/>
          </a:ln>
        </p:spPr>
      </p:pic>
      <p:sp>
        <p:nvSpPr>
          <p:cNvPr id="99" name="Google Shape;99;p8"/>
          <p:cNvSpPr txBox="1"/>
          <p:nvPr/>
        </p:nvSpPr>
        <p:spPr>
          <a:xfrm>
            <a:off x="381000" y="6363844"/>
            <a:ext cx="9148290"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s-ES" sz="1050" u="none" cap="none" strike="noStrike">
                <a:solidFill>
                  <a:schemeClr val="lt1"/>
                </a:solidFill>
                <a:latin typeface="Calibri"/>
                <a:ea typeface="Calibri"/>
                <a:cs typeface="Calibri"/>
                <a:sym typeface="Calibri"/>
              </a:rPr>
              <a:t>The BRIGHTER FUTURE project has been funded with support from the European Commission. This material reflects the views only of the authors, </a:t>
            </a:r>
            <a:br>
              <a:rPr b="0" i="0" lang="es-ES" sz="1050" u="none" cap="none" strike="noStrike">
                <a:solidFill>
                  <a:schemeClr val="lt1"/>
                </a:solidFill>
                <a:latin typeface="Calibri"/>
                <a:ea typeface="Calibri"/>
                <a:cs typeface="Calibri"/>
                <a:sym typeface="Calibri"/>
              </a:rPr>
            </a:br>
            <a:r>
              <a:rPr b="0" i="0" lang="es-ES" sz="1050" u="none" cap="none" strike="noStrike">
                <a:solidFill>
                  <a:schemeClr val="lt1"/>
                </a:solidFill>
                <a:latin typeface="Calibri"/>
                <a:ea typeface="Calibri"/>
                <a:cs typeface="Calibri"/>
                <a:sym typeface="Calibri"/>
              </a:rPr>
              <a:t>and the Commission cannot be held responsible for any use which may be made of the information contained therein.</a:t>
            </a:r>
            <a:endParaRPr b="0" i="0" sz="1400" u="none" cap="none" strike="noStrike">
              <a:solidFill>
                <a:srgbClr val="000000"/>
              </a:solidFill>
              <a:latin typeface="Arial"/>
              <a:ea typeface="Arial"/>
              <a:cs typeface="Arial"/>
              <a:sym typeface="Arial"/>
            </a:endParaRPr>
          </a:p>
        </p:txBody>
      </p:sp>
      <p:pic>
        <p:nvPicPr>
          <p:cNvPr descr="Texto&#10;&#10;Descripción generada automáticamente con confianza media" id="100" name="Google Shape;100;p8"/>
          <p:cNvPicPr preferRelativeResize="0"/>
          <p:nvPr/>
        </p:nvPicPr>
        <p:blipFill rotWithShape="1">
          <a:blip r:embed="rId5">
            <a:alphaModFix/>
          </a:blip>
          <a:srcRect b="0" l="0" r="0" t="0"/>
          <a:stretch/>
        </p:blipFill>
        <p:spPr>
          <a:xfrm>
            <a:off x="10107575" y="6354247"/>
            <a:ext cx="1916785" cy="424926"/>
          </a:xfrm>
          <a:prstGeom prst="rect">
            <a:avLst/>
          </a:prstGeom>
          <a:noFill/>
          <a:ln>
            <a:noFill/>
          </a:ln>
        </p:spPr>
      </p:pic>
      <p:sp>
        <p:nvSpPr>
          <p:cNvPr id="101" name="Google Shape;101;p8"/>
          <p:cNvSpPr/>
          <p:nvPr/>
        </p:nvSpPr>
        <p:spPr>
          <a:xfrm>
            <a:off x="2164130" y="2351409"/>
            <a:ext cx="7943400" cy="2155200"/>
          </a:xfrm>
          <a:prstGeom prst="rect">
            <a:avLst/>
          </a:prstGeom>
          <a:noFill/>
          <a:ln cap="flat" cmpd="sng" w="25400">
            <a:solidFill>
              <a:srgbClr val="BD25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02" name="Google Shape;102;p8"/>
          <p:cNvSpPr txBox="1"/>
          <p:nvPr/>
        </p:nvSpPr>
        <p:spPr>
          <a:xfrm>
            <a:off x="5198567" y="1688309"/>
            <a:ext cx="1874520" cy="584775"/>
          </a:xfrm>
          <a:prstGeom prst="rect">
            <a:avLst/>
          </a:prstGeom>
          <a:solidFill>
            <a:srgbClr val="BD252B"/>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s-ES" sz="3200" u="none" cap="none" strike="noStrike">
                <a:solidFill>
                  <a:schemeClr val="lt1"/>
                </a:solidFill>
                <a:latin typeface="Calibri"/>
                <a:ea typeface="Calibri"/>
                <a:cs typeface="Calibri"/>
                <a:sym typeface="Calibri"/>
              </a:rPr>
              <a:t>UNIT 3</a:t>
            </a:r>
            <a:endParaRPr b="0" i="0" sz="6000" u="none" cap="none" strike="noStrike">
              <a:solidFill>
                <a:schemeClr val="lt1"/>
              </a:solidFill>
              <a:latin typeface="Calibri"/>
              <a:ea typeface="Calibri"/>
              <a:cs typeface="Calibri"/>
              <a:sym typeface="Calibri"/>
            </a:endParaRPr>
          </a:p>
        </p:txBody>
      </p:sp>
      <p:sp>
        <p:nvSpPr>
          <p:cNvPr id="103" name="Google Shape;103;p8"/>
          <p:cNvSpPr/>
          <p:nvPr/>
        </p:nvSpPr>
        <p:spPr>
          <a:xfrm rot="10800000">
            <a:off x="5867400" y="4428229"/>
            <a:ext cx="396240" cy="341586"/>
          </a:xfrm>
          <a:prstGeom prst="triangle">
            <a:avLst>
              <a:gd fmla="val 50000" name="adj"/>
            </a:avLst>
          </a:prstGeom>
          <a:solidFill>
            <a:srgbClr val="BD25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
          <p:cNvSpPr txBox="1"/>
          <p:nvPr>
            <p:ph type="title"/>
          </p:nvPr>
        </p:nvSpPr>
        <p:spPr>
          <a:xfrm>
            <a:off x="718457" y="210343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lang="es-ES" sz="4000"/>
              <a:t>Hechtingsstijlen</a:t>
            </a:r>
            <a:endParaRPr sz="4000">
              <a:latin typeface="Calibri"/>
              <a:ea typeface="Calibri"/>
              <a:cs typeface="Calibri"/>
              <a:sym typeface="Calibri"/>
            </a:endParaRPr>
          </a:p>
        </p:txBody>
      </p:sp>
      <p:sp>
        <p:nvSpPr>
          <p:cNvPr id="190" name="Google Shape;190;p3"/>
          <p:cNvSpPr txBox="1"/>
          <p:nvPr>
            <p:ph idx="4294967295" type="body"/>
          </p:nvPr>
        </p:nvSpPr>
        <p:spPr>
          <a:xfrm>
            <a:off x="718457" y="3373211"/>
            <a:ext cx="4337957" cy="988332"/>
          </a:xfrm>
          <a:prstGeom prst="rect">
            <a:avLst/>
          </a:prstGeom>
          <a:noFill/>
          <a:ln>
            <a:noFill/>
          </a:ln>
        </p:spPr>
        <p:txBody>
          <a:bodyPr anchorCtr="0" anchor="t" bIns="45700" lIns="91425" spcFirstLastPara="1" rIns="91425" wrap="square" tIns="45700">
            <a:noAutofit/>
          </a:bodyPr>
          <a:lstStyle/>
          <a:p>
            <a:pPr indent="0" lvl="0" marL="228600" rtl="0" algn="l">
              <a:lnSpc>
                <a:spcPct val="90000"/>
              </a:lnSpc>
              <a:spcBef>
                <a:spcPts val="1000"/>
              </a:spcBef>
              <a:spcAft>
                <a:spcPts val="0"/>
              </a:spcAft>
              <a:buSzPts val="2800"/>
              <a:buNone/>
            </a:pPr>
            <a:r>
              <a:rPr lang="es-ES" u="sng">
                <a:solidFill>
                  <a:schemeClr val="hlink"/>
                </a:solidFill>
                <a:hlinkClick r:id="rId3"/>
              </a:rPr>
              <a:t>The Strange Situation (Ainsworth, 1969)</a:t>
            </a:r>
            <a:endParaRPr/>
          </a:p>
        </p:txBody>
      </p:sp>
      <p:pic>
        <p:nvPicPr>
          <p:cNvPr id="191" name="Google Shape;191;p3"/>
          <p:cNvPicPr preferRelativeResize="0"/>
          <p:nvPr/>
        </p:nvPicPr>
        <p:blipFill rotWithShape="1">
          <a:blip r:embed="rId4">
            <a:alphaModFix/>
          </a:blip>
          <a:srcRect b="0" l="0" r="0" t="0"/>
          <a:stretch/>
        </p:blipFill>
        <p:spPr>
          <a:xfrm>
            <a:off x="5976256" y="365125"/>
            <a:ext cx="6021615" cy="5883275"/>
          </a:xfrm>
          <a:prstGeom prst="rect">
            <a:avLst/>
          </a:prstGeom>
          <a:noFill/>
          <a:ln>
            <a:noFill/>
          </a:ln>
        </p:spPr>
      </p:pic>
      <p:grpSp>
        <p:nvGrpSpPr>
          <p:cNvPr id="192" name="Google Shape;192;p3"/>
          <p:cNvGrpSpPr/>
          <p:nvPr/>
        </p:nvGrpSpPr>
        <p:grpSpPr>
          <a:xfrm>
            <a:off x="-1168090" y="68764"/>
            <a:ext cx="6507020" cy="1719002"/>
            <a:chOff x="-1318237" y="-224009"/>
            <a:chExt cx="6507020" cy="1719002"/>
          </a:xfrm>
        </p:grpSpPr>
        <p:sp>
          <p:nvSpPr>
            <p:cNvPr id="193" name="Google Shape;193;p3"/>
            <p:cNvSpPr/>
            <p:nvPr/>
          </p:nvSpPr>
          <p:spPr>
            <a:xfrm>
              <a:off x="-1318237" y="-224009"/>
              <a:ext cx="1719002" cy="1719002"/>
            </a:xfrm>
            <a:prstGeom prst="blockArc">
              <a:avLst>
                <a:gd fmla="val 18900000" name="adj1"/>
                <a:gd fmla="val 2700000" name="adj2"/>
                <a:gd fmla="val 1257" name="adj3"/>
              </a:avLst>
            </a:prstGeom>
            <a:no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3"/>
            <p:cNvSpPr/>
            <p:nvPr/>
          </p:nvSpPr>
          <p:spPr>
            <a:xfrm>
              <a:off x="388876" y="324390"/>
              <a:ext cx="4799907" cy="622202"/>
            </a:xfrm>
            <a:prstGeom prst="rect">
              <a:avLst/>
            </a:prstGeom>
            <a:solidFill>
              <a:srgbClr val="D9B12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3"/>
            <p:cNvSpPr txBox="1"/>
            <p:nvPr/>
          </p:nvSpPr>
          <p:spPr>
            <a:xfrm>
              <a:off x="388876" y="324390"/>
              <a:ext cx="4799907" cy="622202"/>
            </a:xfrm>
            <a:prstGeom prst="rect">
              <a:avLst/>
            </a:prstGeom>
            <a:noFill/>
            <a:ln>
              <a:noFill/>
            </a:ln>
          </p:spPr>
          <p:txBody>
            <a:bodyPr anchorCtr="0" anchor="ctr" bIns="71100" lIns="504400" spcFirstLastPara="1" rIns="71100" wrap="square" tIns="71100">
              <a:noAutofit/>
            </a:bodyPr>
            <a:lstStyle/>
            <a:p>
              <a:pPr indent="0" lvl="0" marL="0" rtl="0" algn="l">
                <a:lnSpc>
                  <a:spcPct val="90000"/>
                </a:lnSpc>
                <a:spcBef>
                  <a:spcPts val="0"/>
                </a:spcBef>
                <a:spcAft>
                  <a:spcPts val="0"/>
                </a:spcAft>
                <a:buClr>
                  <a:schemeClr val="dk1"/>
                </a:buClr>
                <a:buSzPts val="2800"/>
                <a:buFont typeface="Arial"/>
                <a:buNone/>
              </a:pPr>
              <a:r>
                <a:rPr lang="es-ES" sz="2800">
                  <a:solidFill>
                    <a:schemeClr val="lt1"/>
                  </a:solidFill>
                </a:rPr>
                <a:t>Hechtingstheorie</a:t>
              </a:r>
              <a:endParaRPr b="0" i="0" sz="2800" u="none" cap="none" strike="noStrike">
                <a:solidFill>
                  <a:schemeClr val="lt1"/>
                </a:solidFill>
                <a:latin typeface="Arial"/>
                <a:ea typeface="Arial"/>
                <a:cs typeface="Arial"/>
                <a:sym typeface="Arial"/>
              </a:endParaRPr>
            </a:p>
          </p:txBody>
        </p:sp>
        <p:sp>
          <p:nvSpPr>
            <p:cNvPr id="196" name="Google Shape;196;p3"/>
            <p:cNvSpPr/>
            <p:nvPr/>
          </p:nvSpPr>
          <p:spPr>
            <a:xfrm>
              <a:off x="0" y="246615"/>
              <a:ext cx="777752" cy="777752"/>
            </a:xfrm>
            <a:prstGeom prst="ellipse">
              <a:avLst/>
            </a:prstGeom>
            <a:solidFill>
              <a:schemeClr val="lt1"/>
            </a:solidFill>
            <a:ln cap="flat" cmpd="sng" w="25400">
              <a:solidFill>
                <a:srgbClr val="D9B12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grpSp>
        <p:nvGrpSpPr>
          <p:cNvPr id="202" name="Google Shape;202;g1942fafcc44_1_14"/>
          <p:cNvGrpSpPr/>
          <p:nvPr/>
        </p:nvGrpSpPr>
        <p:grpSpPr>
          <a:xfrm>
            <a:off x="-1166297" y="68761"/>
            <a:ext cx="8892313" cy="1719002"/>
            <a:chOff x="-1316444" y="-250516"/>
            <a:chExt cx="8892313" cy="1719002"/>
          </a:xfrm>
        </p:grpSpPr>
        <p:sp>
          <p:nvSpPr>
            <p:cNvPr id="203" name="Google Shape;203;g1942fafcc44_1_14"/>
            <p:cNvSpPr/>
            <p:nvPr/>
          </p:nvSpPr>
          <p:spPr>
            <a:xfrm>
              <a:off x="-1316444" y="-250516"/>
              <a:ext cx="1719002" cy="1719002"/>
            </a:xfrm>
            <a:prstGeom prst="blockArc">
              <a:avLst>
                <a:gd fmla="val 18900000" name="adj1"/>
                <a:gd fmla="val 2700000" name="adj2"/>
                <a:gd fmla="val 1257" name="adj3"/>
              </a:avLst>
            </a:prstGeom>
            <a:no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g1942fafcc44_1_14"/>
            <p:cNvSpPr/>
            <p:nvPr/>
          </p:nvSpPr>
          <p:spPr>
            <a:xfrm>
              <a:off x="391455" y="322327"/>
              <a:ext cx="7184414" cy="626329"/>
            </a:xfrm>
            <a:prstGeom prst="rect">
              <a:avLst/>
            </a:prstGeom>
            <a:solidFill>
              <a:srgbClr val="D9B12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g1942fafcc44_1_14"/>
            <p:cNvSpPr txBox="1"/>
            <p:nvPr/>
          </p:nvSpPr>
          <p:spPr>
            <a:xfrm>
              <a:off x="391455" y="322327"/>
              <a:ext cx="7184414" cy="626329"/>
            </a:xfrm>
            <a:prstGeom prst="rect">
              <a:avLst/>
            </a:prstGeom>
            <a:noFill/>
            <a:ln>
              <a:noFill/>
            </a:ln>
          </p:spPr>
          <p:txBody>
            <a:bodyPr anchorCtr="0" anchor="ctr" bIns="71100" lIns="504400" spcFirstLastPara="1" rIns="71100" wrap="square" tIns="71100">
              <a:noAutofit/>
            </a:bodyPr>
            <a:lstStyle/>
            <a:p>
              <a:pPr indent="0" lvl="0" marL="0" marR="0" rtl="0" algn="l">
                <a:lnSpc>
                  <a:spcPct val="90000"/>
                </a:lnSpc>
                <a:spcBef>
                  <a:spcPts val="0"/>
                </a:spcBef>
                <a:spcAft>
                  <a:spcPts val="0"/>
                </a:spcAft>
                <a:buClr>
                  <a:srgbClr val="000000"/>
                </a:buClr>
                <a:buSzPts val="2800"/>
                <a:buFont typeface="Arial"/>
                <a:buNone/>
              </a:pPr>
              <a:r>
                <a:rPr lang="es-ES" sz="2800">
                  <a:solidFill>
                    <a:schemeClr val="lt1"/>
                  </a:solidFill>
                </a:rPr>
                <a:t>Kritiek op de Hechtingstheorie</a:t>
              </a:r>
              <a:endParaRPr b="0" i="0" sz="2800" u="none" cap="none" strike="noStrike">
                <a:solidFill>
                  <a:schemeClr val="lt1"/>
                </a:solidFill>
                <a:latin typeface="Arial"/>
                <a:ea typeface="Arial"/>
                <a:cs typeface="Arial"/>
                <a:sym typeface="Arial"/>
              </a:endParaRPr>
            </a:p>
          </p:txBody>
        </p:sp>
        <p:sp>
          <p:nvSpPr>
            <p:cNvPr id="206" name="Google Shape;206;g1942fafcc44_1_14"/>
            <p:cNvSpPr/>
            <p:nvPr/>
          </p:nvSpPr>
          <p:spPr>
            <a:xfrm>
              <a:off x="0" y="244036"/>
              <a:ext cx="782911" cy="782911"/>
            </a:xfrm>
            <a:prstGeom prst="ellipse">
              <a:avLst/>
            </a:prstGeom>
            <a:solidFill>
              <a:schemeClr val="lt1"/>
            </a:solidFill>
            <a:ln cap="flat" cmpd="sng" w="25400">
              <a:solidFill>
                <a:srgbClr val="D9B12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7" name="Google Shape;207;g1942fafcc44_1_14"/>
          <p:cNvSpPr txBox="1"/>
          <p:nvPr/>
        </p:nvSpPr>
        <p:spPr>
          <a:xfrm>
            <a:off x="1702751" y="1849194"/>
            <a:ext cx="7819029" cy="4477359"/>
          </a:xfrm>
          <a:prstGeom prst="rect">
            <a:avLst/>
          </a:prstGeom>
          <a:noFill/>
          <a:ln>
            <a:noFill/>
          </a:ln>
        </p:spPr>
        <p:txBody>
          <a:bodyPr anchorCtr="0" anchor="t" bIns="121900" lIns="121900" spcFirstLastPara="1" rIns="121900" wrap="square" tIns="121900">
            <a:normAutofit/>
          </a:bodyPr>
          <a:lstStyle/>
          <a:p>
            <a:pPr indent="-457188" lvl="0" marL="609585" marR="0" rtl="0" algn="l">
              <a:lnSpc>
                <a:spcPct val="110000"/>
              </a:lnSpc>
              <a:spcBef>
                <a:spcPts val="0"/>
              </a:spcBef>
              <a:spcAft>
                <a:spcPts val="0"/>
              </a:spcAft>
              <a:buClr>
                <a:srgbClr val="00A8B2"/>
              </a:buClr>
              <a:buSzPts val="1800"/>
              <a:buFont typeface="Arial"/>
              <a:buAutoNum type="arabicPeriod"/>
            </a:pPr>
            <a:r>
              <a:rPr lang="es-ES" sz="2800">
                <a:latin typeface="Calibri"/>
                <a:ea typeface="Calibri"/>
                <a:cs typeface="Calibri"/>
                <a:sym typeface="Calibri"/>
              </a:rPr>
              <a:t>Reductionisme en monocausaliteit</a:t>
            </a:r>
            <a:br>
              <a:rPr b="0" i="0" lang="es-ES" sz="2400" u="none" cap="none" strike="noStrike">
                <a:solidFill>
                  <a:srgbClr val="000000"/>
                </a:solidFill>
                <a:latin typeface="Calibri"/>
                <a:ea typeface="Calibri"/>
                <a:cs typeface="Calibri"/>
                <a:sym typeface="Calibri"/>
              </a:rPr>
            </a:br>
            <a:r>
              <a:rPr b="0" i="0" lang="es-ES" sz="1800" u="none" cap="none" strike="noStrike">
                <a:solidFill>
                  <a:srgbClr val="000000"/>
                </a:solidFill>
                <a:latin typeface="Calibri"/>
                <a:ea typeface="Calibri"/>
                <a:cs typeface="Calibri"/>
                <a:sym typeface="Calibri"/>
              </a:rPr>
              <a:t>(</a:t>
            </a:r>
            <a:r>
              <a:rPr b="0" i="0" lang="es-ES" sz="1800" u="none" cap="none" strike="noStrike">
                <a:solidFill>
                  <a:schemeClr val="dk1"/>
                </a:solidFill>
                <a:latin typeface="Calibri"/>
                <a:ea typeface="Calibri"/>
                <a:cs typeface="Calibri"/>
                <a:sym typeface="Calibri"/>
              </a:rPr>
              <a:t>Korstanje, 2008; Waters et al, 2002)</a:t>
            </a:r>
            <a:endParaRPr b="0" i="0" sz="2400" u="none" cap="none" strike="noStrike">
              <a:solidFill>
                <a:srgbClr val="000000"/>
              </a:solidFill>
              <a:latin typeface="Calibri"/>
              <a:ea typeface="Calibri"/>
              <a:cs typeface="Calibri"/>
              <a:sym typeface="Calibri"/>
            </a:endParaRPr>
          </a:p>
          <a:p>
            <a:pPr indent="-457188" lvl="0" marL="609585" marR="0" rtl="0" algn="l">
              <a:lnSpc>
                <a:spcPct val="110000"/>
              </a:lnSpc>
              <a:spcBef>
                <a:spcPts val="1200"/>
              </a:spcBef>
              <a:spcAft>
                <a:spcPts val="0"/>
              </a:spcAft>
              <a:buClr>
                <a:srgbClr val="00A8B2"/>
              </a:buClr>
              <a:buSzPts val="1800"/>
              <a:buFont typeface="Arial"/>
              <a:buAutoNum type="arabicPeriod"/>
            </a:pPr>
            <a:r>
              <a:rPr b="0" i="0" lang="es-ES" sz="2800" u="none" cap="none" strike="noStrike">
                <a:solidFill>
                  <a:srgbClr val="000000"/>
                </a:solidFill>
                <a:latin typeface="Calibri"/>
                <a:ea typeface="Calibri"/>
                <a:cs typeface="Calibri"/>
                <a:sym typeface="Calibri"/>
              </a:rPr>
              <a:t>Determinisme</a:t>
            </a:r>
            <a:br>
              <a:rPr b="0" i="0" lang="es-ES" sz="2400" u="none" cap="none" strike="noStrike">
                <a:solidFill>
                  <a:srgbClr val="000000"/>
                </a:solidFill>
                <a:latin typeface="Calibri"/>
                <a:ea typeface="Calibri"/>
                <a:cs typeface="Calibri"/>
                <a:sym typeface="Calibri"/>
              </a:rPr>
            </a:br>
            <a:r>
              <a:rPr b="0" i="0" lang="es-ES" sz="1800" u="none" cap="none" strike="noStrike">
                <a:solidFill>
                  <a:schemeClr val="dk1"/>
                </a:solidFill>
                <a:latin typeface="Calibri"/>
                <a:ea typeface="Calibri"/>
                <a:cs typeface="Calibri"/>
                <a:sym typeface="Calibri"/>
              </a:rPr>
              <a:t>(Saunders et al., 2015)</a:t>
            </a:r>
            <a:endParaRPr b="0" i="0" sz="1400" u="none" cap="none" strike="noStrike">
              <a:solidFill>
                <a:srgbClr val="000000"/>
              </a:solidFill>
              <a:latin typeface="Arial"/>
              <a:ea typeface="Arial"/>
              <a:cs typeface="Arial"/>
              <a:sym typeface="Arial"/>
            </a:endParaRPr>
          </a:p>
          <a:p>
            <a:pPr indent="-457188" lvl="0" marL="609585" marR="0" rtl="0" algn="l">
              <a:lnSpc>
                <a:spcPct val="110000"/>
              </a:lnSpc>
              <a:spcBef>
                <a:spcPts val="1200"/>
              </a:spcBef>
              <a:spcAft>
                <a:spcPts val="0"/>
              </a:spcAft>
              <a:buClr>
                <a:srgbClr val="00A8B2"/>
              </a:buClr>
              <a:buSzPts val="1800"/>
              <a:buFont typeface="Arial"/>
              <a:buAutoNum type="arabicPeriod"/>
            </a:pPr>
            <a:r>
              <a:rPr lang="es-ES" sz="2800">
                <a:latin typeface="Calibri"/>
                <a:ea typeface="Calibri"/>
                <a:cs typeface="Calibri"/>
                <a:sym typeface="Calibri"/>
              </a:rPr>
              <a:t>Het dynamische van hechting</a:t>
            </a:r>
            <a:br>
              <a:rPr b="0" i="0" lang="es-ES" sz="1800" u="none" cap="none" strike="noStrike">
                <a:solidFill>
                  <a:schemeClr val="dk1"/>
                </a:solidFill>
                <a:latin typeface="Calibri"/>
                <a:ea typeface="Calibri"/>
                <a:cs typeface="Calibri"/>
                <a:sym typeface="Calibri"/>
              </a:rPr>
            </a:br>
            <a:r>
              <a:rPr b="0" i="0" lang="es-ES" sz="1800" u="none" cap="none" strike="noStrike">
                <a:solidFill>
                  <a:schemeClr val="dk1"/>
                </a:solidFill>
                <a:latin typeface="Calibri"/>
                <a:ea typeface="Calibri"/>
                <a:cs typeface="Calibri"/>
                <a:sym typeface="Calibri"/>
              </a:rPr>
              <a:t>(Groh et al., 2014)</a:t>
            </a:r>
            <a:endParaRPr b="0" i="0" sz="1400" u="none" cap="none" strike="noStrike">
              <a:solidFill>
                <a:srgbClr val="000000"/>
              </a:solidFill>
              <a:latin typeface="Arial"/>
              <a:ea typeface="Arial"/>
              <a:cs typeface="Arial"/>
              <a:sym typeface="Arial"/>
            </a:endParaRPr>
          </a:p>
          <a:p>
            <a:pPr indent="-457188" lvl="0" marL="609585" marR="0" rtl="0" algn="l">
              <a:lnSpc>
                <a:spcPct val="110000"/>
              </a:lnSpc>
              <a:spcBef>
                <a:spcPts val="1200"/>
              </a:spcBef>
              <a:spcAft>
                <a:spcPts val="1200"/>
              </a:spcAft>
              <a:buClr>
                <a:srgbClr val="00A8B2"/>
              </a:buClr>
              <a:buSzPts val="1800"/>
              <a:buFont typeface="Arial"/>
              <a:buAutoNum type="arabicPeriod"/>
            </a:pPr>
            <a:r>
              <a:rPr b="0" i="0" lang="es-ES" sz="2800" u="none" cap="none" strike="noStrike">
                <a:solidFill>
                  <a:srgbClr val="000000"/>
                </a:solidFill>
                <a:latin typeface="Calibri"/>
                <a:ea typeface="Calibri"/>
                <a:cs typeface="Calibri"/>
                <a:sym typeface="Calibri"/>
              </a:rPr>
              <a:t>C</a:t>
            </a:r>
            <a:r>
              <a:rPr lang="es-ES" sz="2800">
                <a:latin typeface="Calibri"/>
                <a:ea typeface="Calibri"/>
                <a:cs typeface="Calibri"/>
                <a:sym typeface="Calibri"/>
              </a:rPr>
              <a:t>ultuurverschillen</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grpSp>
        <p:nvGrpSpPr>
          <p:cNvPr id="212" name="Google Shape;212;p10"/>
          <p:cNvGrpSpPr/>
          <p:nvPr/>
        </p:nvGrpSpPr>
        <p:grpSpPr>
          <a:xfrm>
            <a:off x="-1168344" y="68764"/>
            <a:ext cx="6283801" cy="1719002"/>
            <a:chOff x="-1318491" y="-224009"/>
            <a:chExt cx="6283801" cy="1719002"/>
          </a:xfrm>
        </p:grpSpPr>
        <p:sp>
          <p:nvSpPr>
            <p:cNvPr id="213" name="Google Shape;213;p10"/>
            <p:cNvSpPr/>
            <p:nvPr/>
          </p:nvSpPr>
          <p:spPr>
            <a:xfrm>
              <a:off x="-1318491" y="-224009"/>
              <a:ext cx="1719002" cy="1719002"/>
            </a:xfrm>
            <a:prstGeom prst="blockArc">
              <a:avLst>
                <a:gd fmla="val 18900000" name="adj1"/>
                <a:gd fmla="val 2700000" name="adj2"/>
                <a:gd fmla="val 1257" name="adj3"/>
              </a:avLst>
            </a:prstGeom>
            <a:no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10"/>
            <p:cNvSpPr/>
            <p:nvPr/>
          </p:nvSpPr>
          <p:spPr>
            <a:xfrm>
              <a:off x="388510" y="324683"/>
              <a:ext cx="4576681" cy="621616"/>
            </a:xfrm>
            <a:prstGeom prst="rect">
              <a:avLst/>
            </a:prstGeom>
            <a:solidFill>
              <a:srgbClr val="93A3D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10"/>
            <p:cNvSpPr txBox="1"/>
            <p:nvPr/>
          </p:nvSpPr>
          <p:spPr>
            <a:xfrm>
              <a:off x="388510" y="324683"/>
              <a:ext cx="4576800" cy="621600"/>
            </a:xfrm>
            <a:prstGeom prst="rect">
              <a:avLst/>
            </a:prstGeom>
            <a:noFill/>
            <a:ln>
              <a:noFill/>
            </a:ln>
          </p:spPr>
          <p:txBody>
            <a:bodyPr anchorCtr="0" anchor="ctr" bIns="71100" lIns="504400" spcFirstLastPara="1" rIns="71100" wrap="square" tIns="71100">
              <a:noAutofit/>
            </a:bodyPr>
            <a:lstStyle/>
            <a:p>
              <a:pPr indent="0" lvl="0" marL="0" marR="0" rtl="0" algn="l">
                <a:lnSpc>
                  <a:spcPct val="90000"/>
                </a:lnSpc>
                <a:spcBef>
                  <a:spcPts val="0"/>
                </a:spcBef>
                <a:spcAft>
                  <a:spcPts val="0"/>
                </a:spcAft>
                <a:buClr>
                  <a:srgbClr val="000000"/>
                </a:buClr>
                <a:buSzPts val="2800"/>
                <a:buFont typeface="Arial"/>
                <a:buNone/>
              </a:pPr>
              <a:r>
                <a:rPr b="0" i="0" lang="es-ES" sz="2500" u="none" cap="none" strike="noStrike">
                  <a:solidFill>
                    <a:schemeClr val="lt1"/>
                  </a:solidFill>
                  <a:latin typeface="Arial"/>
                  <a:ea typeface="Arial"/>
                  <a:cs typeface="Arial"/>
                  <a:sym typeface="Arial"/>
                </a:rPr>
                <a:t>Neuro</a:t>
              </a:r>
              <a:r>
                <a:rPr lang="es-ES" sz="2500">
                  <a:solidFill>
                    <a:schemeClr val="lt1"/>
                  </a:solidFill>
                </a:rPr>
                <a:t>wetenschappelijke benadering</a:t>
              </a:r>
              <a:endParaRPr b="0" i="0" sz="2500" u="none" cap="none" strike="noStrike">
                <a:solidFill>
                  <a:schemeClr val="lt1"/>
                </a:solidFill>
                <a:latin typeface="Arial"/>
                <a:ea typeface="Arial"/>
                <a:cs typeface="Arial"/>
                <a:sym typeface="Arial"/>
              </a:endParaRPr>
            </a:p>
          </p:txBody>
        </p:sp>
        <p:sp>
          <p:nvSpPr>
            <p:cNvPr id="216" name="Google Shape;216;p10"/>
            <p:cNvSpPr/>
            <p:nvPr/>
          </p:nvSpPr>
          <p:spPr>
            <a:xfrm>
              <a:off x="0" y="246981"/>
              <a:ext cx="777020" cy="777020"/>
            </a:xfrm>
            <a:prstGeom prst="ellipse">
              <a:avLst/>
            </a:prstGeom>
            <a:solidFill>
              <a:schemeClr val="lt1"/>
            </a:solidFill>
            <a:ln cap="flat" cmpd="sng" w="25400">
              <a:solidFill>
                <a:srgbClr val="93A3D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7" name="Google Shape;217;p10"/>
          <p:cNvGrpSpPr/>
          <p:nvPr/>
        </p:nvGrpSpPr>
        <p:grpSpPr>
          <a:xfrm>
            <a:off x="754677" y="2740025"/>
            <a:ext cx="10497114" cy="1603375"/>
            <a:chOff x="9242" y="0"/>
            <a:chExt cx="10497114" cy="1603375"/>
          </a:xfrm>
        </p:grpSpPr>
        <p:sp>
          <p:nvSpPr>
            <p:cNvPr id="218" name="Google Shape;218;p10"/>
            <p:cNvSpPr/>
            <p:nvPr/>
          </p:nvSpPr>
          <p:spPr>
            <a:xfrm>
              <a:off x="9242" y="0"/>
              <a:ext cx="2762398" cy="1603375"/>
            </a:xfrm>
            <a:prstGeom prst="roundRect">
              <a:avLst>
                <a:gd fmla="val 10000" name="adj"/>
              </a:avLst>
            </a:prstGeom>
            <a:solidFill>
              <a:srgbClr val="4C66C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10"/>
            <p:cNvSpPr txBox="1"/>
            <p:nvPr/>
          </p:nvSpPr>
          <p:spPr>
            <a:xfrm>
              <a:off x="56203" y="46961"/>
              <a:ext cx="2668476" cy="1509453"/>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1" lang="es-ES" sz="2000">
                  <a:solidFill>
                    <a:srgbClr val="FFFFFF"/>
                  </a:solidFill>
                  <a:latin typeface="Calibri"/>
                  <a:ea typeface="Calibri"/>
                  <a:cs typeface="Calibri"/>
                  <a:sym typeface="Calibri"/>
                </a:rPr>
                <a:t>Langdurige</a:t>
              </a:r>
              <a:r>
                <a:rPr b="1" i="0" lang="es-ES" sz="2000" u="none" cap="none" strike="noStrike">
                  <a:solidFill>
                    <a:srgbClr val="FFFFFF"/>
                  </a:solidFill>
                  <a:latin typeface="Calibri"/>
                  <a:ea typeface="Calibri"/>
                  <a:cs typeface="Calibri"/>
                  <a:sym typeface="Calibri"/>
                </a:rPr>
                <a:t> </a:t>
              </a:r>
              <a:r>
                <a:rPr b="1" lang="es-ES" sz="2000">
                  <a:solidFill>
                    <a:srgbClr val="FFFFFF"/>
                  </a:solidFill>
                  <a:latin typeface="Calibri"/>
                  <a:ea typeface="Calibri"/>
                  <a:cs typeface="Calibri"/>
                  <a:sym typeface="Calibri"/>
                </a:rPr>
                <a:t>blootstelling aan een stressvole omgeving</a:t>
              </a:r>
              <a:r>
                <a:rPr b="1" i="0" lang="es-ES" sz="2000" u="none" cap="none" strike="noStrike">
                  <a:solidFill>
                    <a:srgbClr val="FFFFFF"/>
                  </a:solidFill>
                  <a:latin typeface="Calibri"/>
                  <a:ea typeface="Calibri"/>
                  <a:cs typeface="Calibri"/>
                  <a:sym typeface="Calibri"/>
                </a:rPr>
                <a:t> </a:t>
              </a:r>
              <a:endParaRPr b="1" i="0" sz="2000" u="none" cap="none" strike="noStrike">
                <a:solidFill>
                  <a:srgbClr val="FFFFFF"/>
                </a:solidFill>
                <a:latin typeface="Calibri"/>
                <a:ea typeface="Calibri"/>
                <a:cs typeface="Calibri"/>
                <a:sym typeface="Calibri"/>
              </a:endParaRPr>
            </a:p>
          </p:txBody>
        </p:sp>
        <p:sp>
          <p:nvSpPr>
            <p:cNvPr id="220" name="Google Shape;220;p10"/>
            <p:cNvSpPr/>
            <p:nvPr/>
          </p:nvSpPr>
          <p:spPr>
            <a:xfrm>
              <a:off x="3047880" y="459150"/>
              <a:ext cx="585628" cy="685074"/>
            </a:xfrm>
            <a:prstGeom prst="rightArrow">
              <a:avLst>
                <a:gd fmla="val 60000" name="adj1"/>
                <a:gd fmla="val 50000" name="adj2"/>
              </a:avLst>
            </a:prstGeom>
            <a:solidFill>
              <a:srgbClr val="ADB6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10"/>
            <p:cNvSpPr txBox="1"/>
            <p:nvPr/>
          </p:nvSpPr>
          <p:spPr>
            <a:xfrm>
              <a:off x="3047880" y="596165"/>
              <a:ext cx="409940" cy="41104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800"/>
                <a:buFont typeface="Arial"/>
                <a:buNone/>
              </a:pPr>
              <a:r>
                <a:t/>
              </a:r>
              <a:endParaRPr b="0" i="0" sz="2800" u="none" cap="none" strike="noStrike">
                <a:solidFill>
                  <a:schemeClr val="lt1"/>
                </a:solidFill>
                <a:latin typeface="Arial"/>
                <a:ea typeface="Arial"/>
                <a:cs typeface="Arial"/>
                <a:sym typeface="Arial"/>
              </a:endParaRPr>
            </a:p>
          </p:txBody>
        </p:sp>
        <p:sp>
          <p:nvSpPr>
            <p:cNvPr id="222" name="Google Shape;222;p10"/>
            <p:cNvSpPr/>
            <p:nvPr/>
          </p:nvSpPr>
          <p:spPr>
            <a:xfrm>
              <a:off x="3876600" y="0"/>
              <a:ext cx="2762398" cy="1603375"/>
            </a:xfrm>
            <a:prstGeom prst="roundRect">
              <a:avLst>
                <a:gd fmla="val 10000" name="adj"/>
              </a:avLst>
            </a:prstGeom>
            <a:solidFill>
              <a:srgbClr val="4C66C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10"/>
            <p:cNvSpPr txBox="1"/>
            <p:nvPr/>
          </p:nvSpPr>
          <p:spPr>
            <a:xfrm>
              <a:off x="3923561" y="46961"/>
              <a:ext cx="2668476" cy="1509453"/>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lang="es-ES" sz="2000">
                  <a:solidFill>
                    <a:schemeClr val="lt1"/>
                  </a:solidFill>
                  <a:latin typeface="Calibri"/>
                  <a:ea typeface="Calibri"/>
                  <a:cs typeface="Calibri"/>
                  <a:sym typeface="Calibri"/>
                </a:rPr>
                <a:t>Effect op de structuur en functies van</a:t>
              </a:r>
              <a:r>
                <a:rPr b="0" i="0" lang="es-ES" sz="2000" u="none" cap="none" strike="noStrike">
                  <a:solidFill>
                    <a:schemeClr val="lt1"/>
                  </a:solidFill>
                  <a:latin typeface="Calibri"/>
                  <a:ea typeface="Calibri"/>
                  <a:cs typeface="Calibri"/>
                  <a:sym typeface="Calibri"/>
                </a:rPr>
                <a:t> </a:t>
              </a:r>
              <a:endParaRPr sz="2000">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2000"/>
                <a:buFont typeface="Arial"/>
                <a:buNone/>
              </a:pPr>
              <a:r>
                <a:rPr b="0" i="0" lang="es-ES" sz="2000" u="none" cap="none" strike="noStrike">
                  <a:solidFill>
                    <a:schemeClr val="lt1"/>
                  </a:solidFill>
                  <a:latin typeface="Calibri"/>
                  <a:ea typeface="Calibri"/>
                  <a:cs typeface="Calibri"/>
                  <a:sym typeface="Calibri"/>
                </a:rPr>
                <a:t> </a:t>
              </a:r>
              <a:r>
                <a:rPr lang="es-ES" sz="2000">
                  <a:solidFill>
                    <a:schemeClr val="lt1"/>
                  </a:solidFill>
                  <a:latin typeface="Calibri"/>
                  <a:ea typeface="Calibri"/>
                  <a:cs typeface="Calibri"/>
                  <a:sym typeface="Calibri"/>
                </a:rPr>
                <a:t>neurale stress-regulerende circuits</a:t>
              </a:r>
              <a:endParaRPr b="0" i="0" sz="2000" u="none" cap="none" strike="noStrike">
                <a:solidFill>
                  <a:schemeClr val="lt1"/>
                </a:solidFill>
                <a:latin typeface="Calibri"/>
                <a:ea typeface="Calibri"/>
                <a:cs typeface="Calibri"/>
                <a:sym typeface="Calibri"/>
              </a:endParaRPr>
            </a:p>
          </p:txBody>
        </p:sp>
        <p:sp>
          <p:nvSpPr>
            <p:cNvPr id="224" name="Google Shape;224;p10"/>
            <p:cNvSpPr/>
            <p:nvPr/>
          </p:nvSpPr>
          <p:spPr>
            <a:xfrm>
              <a:off x="6915239" y="459150"/>
              <a:ext cx="585628" cy="685074"/>
            </a:xfrm>
            <a:prstGeom prst="rightArrow">
              <a:avLst>
                <a:gd fmla="val 60000" name="adj1"/>
                <a:gd fmla="val 50000" name="adj2"/>
              </a:avLst>
            </a:prstGeom>
            <a:solidFill>
              <a:srgbClr val="ADB6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10"/>
            <p:cNvSpPr txBox="1"/>
            <p:nvPr/>
          </p:nvSpPr>
          <p:spPr>
            <a:xfrm>
              <a:off x="6915239" y="596165"/>
              <a:ext cx="409940" cy="41104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800"/>
                <a:buFont typeface="Arial"/>
                <a:buNone/>
              </a:pPr>
              <a:r>
                <a:t/>
              </a:r>
              <a:endParaRPr b="0" i="0" sz="2800" u="none" cap="none" strike="noStrike">
                <a:solidFill>
                  <a:schemeClr val="lt1"/>
                </a:solidFill>
                <a:latin typeface="Arial"/>
                <a:ea typeface="Arial"/>
                <a:cs typeface="Arial"/>
                <a:sym typeface="Arial"/>
              </a:endParaRPr>
            </a:p>
          </p:txBody>
        </p:sp>
        <p:sp>
          <p:nvSpPr>
            <p:cNvPr id="226" name="Google Shape;226;p10"/>
            <p:cNvSpPr/>
            <p:nvPr/>
          </p:nvSpPr>
          <p:spPr>
            <a:xfrm>
              <a:off x="7743958" y="0"/>
              <a:ext cx="2762398" cy="1603375"/>
            </a:xfrm>
            <a:prstGeom prst="roundRect">
              <a:avLst>
                <a:gd fmla="val 10000" name="adj"/>
              </a:avLst>
            </a:prstGeom>
            <a:solidFill>
              <a:srgbClr val="4C66C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10"/>
            <p:cNvSpPr txBox="1"/>
            <p:nvPr/>
          </p:nvSpPr>
          <p:spPr>
            <a:xfrm>
              <a:off x="7790919" y="46961"/>
              <a:ext cx="2668476" cy="1509453"/>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lang="es-ES" sz="2000">
                  <a:solidFill>
                    <a:schemeClr val="lt1"/>
                  </a:solidFill>
                  <a:latin typeface="Calibri"/>
                  <a:ea typeface="Calibri"/>
                  <a:cs typeface="Calibri"/>
                  <a:sym typeface="Calibri"/>
                </a:rPr>
                <a:t>Beïnvloeden</a:t>
              </a:r>
              <a:r>
                <a:rPr lang="es-ES" sz="2000">
                  <a:solidFill>
                    <a:schemeClr val="lt1"/>
                  </a:solidFill>
                  <a:latin typeface="Calibri"/>
                  <a:ea typeface="Calibri"/>
                  <a:cs typeface="Calibri"/>
                  <a:sym typeface="Calibri"/>
                </a:rPr>
                <a:t> stressgevoeligheid en emotieregulatie op latere leeftijd</a:t>
              </a:r>
              <a:endParaRPr b="0" i="0" sz="2800" u="none" cap="none" strike="noStrike">
                <a:solidFill>
                  <a:schemeClr val="lt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1" name="Shape 231"/>
        <p:cNvGrpSpPr/>
        <p:nvPr/>
      </p:nvGrpSpPr>
      <p:grpSpPr>
        <a:xfrm>
          <a:off x="0" y="0"/>
          <a:ext cx="0" cy="0"/>
          <a:chOff x="0" y="0"/>
          <a:chExt cx="0" cy="0"/>
        </a:xfrm>
      </p:grpSpPr>
      <p:sp>
        <p:nvSpPr>
          <p:cNvPr id="232" name="Google Shape;232;g1160f0d20da_0_41"/>
          <p:cNvSpPr txBox="1"/>
          <p:nvPr>
            <p:ph type="title"/>
          </p:nvPr>
        </p:nvSpPr>
        <p:spPr>
          <a:xfrm>
            <a:off x="839863" y="911600"/>
            <a:ext cx="3932100" cy="7392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lang="es-ES"/>
              <a:t>Toxic Stress</a:t>
            </a:r>
            <a:endParaRPr/>
          </a:p>
        </p:txBody>
      </p:sp>
      <p:sp>
        <p:nvSpPr>
          <p:cNvPr id="233" name="Google Shape;233;g1160f0d20da_0_41"/>
          <p:cNvSpPr txBox="1"/>
          <p:nvPr>
            <p:ph idx="1" type="body"/>
          </p:nvPr>
        </p:nvSpPr>
        <p:spPr>
          <a:xfrm>
            <a:off x="839800" y="1817050"/>
            <a:ext cx="3932100" cy="20958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0"/>
              </a:spcBef>
              <a:spcAft>
                <a:spcPts val="0"/>
              </a:spcAft>
              <a:buSzPts val="1800"/>
              <a:buNone/>
            </a:pPr>
            <a:r>
              <a:t/>
            </a:r>
            <a:endParaRPr b="1"/>
          </a:p>
          <a:p>
            <a:pPr indent="0" lvl="0" marL="457200" rtl="0" algn="l">
              <a:lnSpc>
                <a:spcPct val="115000"/>
              </a:lnSpc>
              <a:spcBef>
                <a:spcPts val="0"/>
              </a:spcBef>
              <a:spcAft>
                <a:spcPts val="0"/>
              </a:spcAft>
              <a:buSzPts val="1800"/>
              <a:buNone/>
            </a:pPr>
            <a:r>
              <a:t/>
            </a:r>
            <a:endParaRPr b="1"/>
          </a:p>
          <a:p>
            <a:pPr indent="0" lvl="0" marL="457200" rtl="0" algn="l">
              <a:lnSpc>
                <a:spcPct val="115000"/>
              </a:lnSpc>
              <a:spcBef>
                <a:spcPts val="0"/>
              </a:spcBef>
              <a:spcAft>
                <a:spcPts val="0"/>
              </a:spcAft>
              <a:buSzPts val="1800"/>
              <a:buNone/>
            </a:pPr>
            <a:r>
              <a:rPr b="1" lang="es-ES" u="sng">
                <a:solidFill>
                  <a:schemeClr val="hlink"/>
                </a:solidFill>
                <a:hlinkClick r:id="rId3"/>
              </a:rPr>
              <a:t>What is toxic stress?</a:t>
            </a:r>
            <a:endParaRPr b="1"/>
          </a:p>
        </p:txBody>
      </p:sp>
      <p:pic>
        <p:nvPicPr>
          <p:cNvPr id="234" name="Google Shape;234;g1160f0d20da_0_41"/>
          <p:cNvPicPr preferRelativeResize="0"/>
          <p:nvPr>
            <p:ph idx="2" type="pic"/>
          </p:nvPr>
        </p:nvPicPr>
        <p:blipFill rotWithShape="1">
          <a:blip r:embed="rId4">
            <a:alphaModFix/>
          </a:blip>
          <a:srcRect b="0" l="4734" r="4732" t="0"/>
          <a:stretch/>
        </p:blipFill>
        <p:spPr>
          <a:xfrm>
            <a:off x="5180012" y="755031"/>
            <a:ext cx="6172201" cy="4873625"/>
          </a:xfrm>
          <a:prstGeom prst="rect">
            <a:avLst/>
          </a:prstGeom>
          <a:noFill/>
          <a:ln>
            <a:noFill/>
          </a:ln>
        </p:spPr>
      </p:pic>
      <p:sp>
        <p:nvSpPr>
          <p:cNvPr id="235" name="Google Shape;235;g1160f0d20da_0_41"/>
          <p:cNvSpPr txBox="1"/>
          <p:nvPr/>
        </p:nvSpPr>
        <p:spPr>
          <a:xfrm>
            <a:off x="7390800" y="5228450"/>
            <a:ext cx="4801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Calibri"/>
                <a:ea typeface="Calibri"/>
                <a:cs typeface="Calibri"/>
                <a:sym typeface="Calibri"/>
              </a:rPr>
              <a:t>Source: Center on the Developing Child - Harvard University</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1942fafcc44_1_87"/>
          <p:cNvSpPr txBox="1"/>
          <p:nvPr>
            <p:ph idx="1" type="body"/>
          </p:nvPr>
        </p:nvSpPr>
        <p:spPr>
          <a:xfrm>
            <a:off x="577269" y="1563757"/>
            <a:ext cx="3716435" cy="4613206"/>
          </a:xfrm>
          <a:prstGeom prst="rect">
            <a:avLst/>
          </a:prstGeom>
          <a:noFill/>
          <a:ln>
            <a:noFill/>
          </a:ln>
        </p:spPr>
        <p:txBody>
          <a:bodyPr anchorCtr="0" anchor="t" bIns="45700" lIns="91425" spcFirstLastPara="1" rIns="91425" wrap="square" tIns="45700">
            <a:noAutofit/>
          </a:bodyPr>
          <a:lstStyle/>
          <a:p>
            <a:pPr indent="0" lvl="0" marL="114300" rtl="0" algn="l">
              <a:lnSpc>
                <a:spcPct val="90000"/>
              </a:lnSpc>
              <a:spcBef>
                <a:spcPts val="1000"/>
              </a:spcBef>
              <a:spcAft>
                <a:spcPts val="0"/>
              </a:spcAft>
              <a:buSzPts val="1800"/>
              <a:buNone/>
            </a:pPr>
            <a:r>
              <a:t/>
            </a:r>
            <a:endParaRPr sz="2000">
              <a:latin typeface="Calibri"/>
              <a:ea typeface="Calibri"/>
              <a:cs typeface="Calibri"/>
              <a:sym typeface="Calibri"/>
            </a:endParaRPr>
          </a:p>
          <a:p>
            <a:pPr indent="0" lvl="0" marL="114300" rtl="0" algn="l">
              <a:lnSpc>
                <a:spcPct val="90000"/>
              </a:lnSpc>
              <a:spcBef>
                <a:spcPts val="1000"/>
              </a:spcBef>
              <a:spcAft>
                <a:spcPts val="0"/>
              </a:spcAft>
              <a:buSzPts val="1800"/>
              <a:buNone/>
            </a:pPr>
            <a:r>
              <a:rPr lang="es-ES" sz="1800">
                <a:latin typeface="Calibri"/>
                <a:ea typeface="Calibri"/>
                <a:cs typeface="Calibri"/>
                <a:sym typeface="Calibri"/>
              </a:rPr>
              <a:t>“The developmental potential </a:t>
            </a:r>
            <a:br>
              <a:rPr lang="es-ES" sz="1800">
                <a:latin typeface="Calibri"/>
                <a:ea typeface="Calibri"/>
                <a:cs typeface="Calibri"/>
                <a:sym typeface="Calibri"/>
              </a:rPr>
            </a:br>
            <a:r>
              <a:rPr lang="es-ES" sz="1800">
                <a:latin typeface="Calibri"/>
                <a:ea typeface="Calibri"/>
                <a:cs typeface="Calibri"/>
                <a:sym typeface="Calibri"/>
              </a:rPr>
              <a:t>of a child-rearing setting is enhanced by the number of supportive links between that setting and other contexts in which the child and the adults responsible for the child's care are embedded” </a:t>
            </a:r>
            <a:endParaRPr sz="1800">
              <a:latin typeface="Calibri"/>
              <a:ea typeface="Calibri"/>
              <a:cs typeface="Calibri"/>
              <a:sym typeface="Calibri"/>
            </a:endParaRPr>
          </a:p>
          <a:p>
            <a:pPr indent="0" lvl="0" marL="114300" rtl="0" algn="r">
              <a:lnSpc>
                <a:spcPct val="90000"/>
              </a:lnSpc>
              <a:spcBef>
                <a:spcPts val="1000"/>
              </a:spcBef>
              <a:spcAft>
                <a:spcPts val="0"/>
              </a:spcAft>
              <a:buSzPts val="1800"/>
              <a:buNone/>
            </a:pPr>
            <a:r>
              <a:rPr lang="es-ES" sz="1800">
                <a:latin typeface="Calibri"/>
                <a:ea typeface="Calibri"/>
                <a:cs typeface="Calibri"/>
                <a:sym typeface="Calibri"/>
              </a:rPr>
              <a:t>(Bronfenbrenner, 1985: 51-52)</a:t>
            </a:r>
            <a:endParaRPr sz="2000">
              <a:latin typeface="Calibri"/>
              <a:ea typeface="Calibri"/>
              <a:cs typeface="Calibri"/>
              <a:sym typeface="Calibri"/>
            </a:endParaRPr>
          </a:p>
          <a:p>
            <a:pPr indent="-228600" lvl="0" marL="457200" rtl="0" algn="l">
              <a:lnSpc>
                <a:spcPct val="90000"/>
              </a:lnSpc>
              <a:spcBef>
                <a:spcPts val="1000"/>
              </a:spcBef>
              <a:spcAft>
                <a:spcPts val="0"/>
              </a:spcAft>
              <a:buClr>
                <a:schemeClr val="dk1"/>
              </a:buClr>
              <a:buSzPts val="1800"/>
              <a:buNone/>
            </a:pPr>
            <a:r>
              <a:t/>
            </a:r>
            <a:endParaRPr sz="2000">
              <a:latin typeface="Calibri"/>
              <a:ea typeface="Calibri"/>
              <a:cs typeface="Calibri"/>
              <a:sym typeface="Calibri"/>
            </a:endParaRPr>
          </a:p>
          <a:p>
            <a:pPr indent="0" lvl="0" marL="114300" rtl="0" algn="l">
              <a:lnSpc>
                <a:spcPct val="90000"/>
              </a:lnSpc>
              <a:spcBef>
                <a:spcPts val="1000"/>
              </a:spcBef>
              <a:spcAft>
                <a:spcPts val="0"/>
              </a:spcAft>
              <a:buSzPts val="1800"/>
              <a:buNone/>
            </a:pPr>
            <a:r>
              <a:t/>
            </a:r>
            <a:endParaRPr sz="2000">
              <a:latin typeface="Calibri"/>
              <a:ea typeface="Calibri"/>
              <a:cs typeface="Calibri"/>
              <a:sym typeface="Calibri"/>
            </a:endParaRPr>
          </a:p>
          <a:p>
            <a:pPr indent="0" lvl="0" marL="114300" rtl="0" algn="l">
              <a:lnSpc>
                <a:spcPct val="90000"/>
              </a:lnSpc>
              <a:spcBef>
                <a:spcPts val="1000"/>
              </a:spcBef>
              <a:spcAft>
                <a:spcPts val="0"/>
              </a:spcAft>
              <a:buSzPts val="1800"/>
              <a:buNone/>
            </a:pPr>
            <a:r>
              <a:t/>
            </a:r>
            <a:endParaRPr sz="2000">
              <a:latin typeface="Calibri"/>
              <a:ea typeface="Calibri"/>
              <a:cs typeface="Calibri"/>
              <a:sym typeface="Calibri"/>
            </a:endParaRPr>
          </a:p>
        </p:txBody>
      </p:sp>
      <p:pic>
        <p:nvPicPr>
          <p:cNvPr id="242" name="Google Shape;242;g1942fafcc44_1_87"/>
          <p:cNvPicPr preferRelativeResize="0"/>
          <p:nvPr/>
        </p:nvPicPr>
        <p:blipFill rotWithShape="1">
          <a:blip r:embed="rId3">
            <a:alphaModFix/>
          </a:blip>
          <a:srcRect b="0" l="0" r="0" t="0"/>
          <a:stretch/>
        </p:blipFill>
        <p:spPr>
          <a:xfrm>
            <a:off x="5450217" y="681037"/>
            <a:ext cx="5843800" cy="5558737"/>
          </a:xfrm>
          <a:prstGeom prst="rect">
            <a:avLst/>
          </a:prstGeom>
          <a:noFill/>
          <a:ln>
            <a:noFill/>
          </a:ln>
        </p:spPr>
      </p:pic>
      <p:sp>
        <p:nvSpPr>
          <p:cNvPr id="243" name="Google Shape;243;g1942fafcc44_1_87"/>
          <p:cNvSpPr txBox="1"/>
          <p:nvPr/>
        </p:nvSpPr>
        <p:spPr>
          <a:xfrm>
            <a:off x="11430000" y="3141406"/>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44" name="Google Shape;244;g1942fafcc44_1_87"/>
          <p:cNvGrpSpPr/>
          <p:nvPr/>
        </p:nvGrpSpPr>
        <p:grpSpPr>
          <a:xfrm>
            <a:off x="-1168344" y="68764"/>
            <a:ext cx="6283682" cy="1719002"/>
            <a:chOff x="-1318491" y="-224009"/>
            <a:chExt cx="6283682" cy="1719002"/>
          </a:xfrm>
        </p:grpSpPr>
        <p:sp>
          <p:nvSpPr>
            <p:cNvPr id="245" name="Google Shape;245;g1942fafcc44_1_87"/>
            <p:cNvSpPr/>
            <p:nvPr/>
          </p:nvSpPr>
          <p:spPr>
            <a:xfrm>
              <a:off x="-1318491" y="-224009"/>
              <a:ext cx="1719002" cy="1719002"/>
            </a:xfrm>
            <a:prstGeom prst="blockArc">
              <a:avLst>
                <a:gd fmla="val 18900000" name="adj1"/>
                <a:gd fmla="val 2700000" name="adj2"/>
                <a:gd fmla="val 1257" name="adj3"/>
              </a:avLst>
            </a:prstGeom>
            <a:no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g1942fafcc44_1_87"/>
            <p:cNvSpPr/>
            <p:nvPr/>
          </p:nvSpPr>
          <p:spPr>
            <a:xfrm>
              <a:off x="388510" y="324683"/>
              <a:ext cx="4576681" cy="621616"/>
            </a:xfrm>
            <a:prstGeom prst="rect">
              <a:avLst/>
            </a:prstGeom>
            <a:solidFill>
              <a:srgbClr val="C3260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g1942fafcc44_1_87"/>
            <p:cNvSpPr txBox="1"/>
            <p:nvPr/>
          </p:nvSpPr>
          <p:spPr>
            <a:xfrm>
              <a:off x="388510" y="324683"/>
              <a:ext cx="4576681" cy="621616"/>
            </a:xfrm>
            <a:prstGeom prst="rect">
              <a:avLst/>
            </a:prstGeom>
            <a:noFill/>
            <a:ln>
              <a:noFill/>
            </a:ln>
          </p:spPr>
          <p:txBody>
            <a:bodyPr anchorCtr="0" anchor="ctr" bIns="71100" lIns="504400" spcFirstLastPara="1" rIns="71100" wrap="square" tIns="71100">
              <a:noAutofit/>
            </a:bodyPr>
            <a:lstStyle/>
            <a:p>
              <a:pPr indent="0" lvl="0" marL="0" marR="0" rtl="0" algn="l">
                <a:lnSpc>
                  <a:spcPct val="90000"/>
                </a:lnSpc>
                <a:spcBef>
                  <a:spcPts val="0"/>
                </a:spcBef>
                <a:spcAft>
                  <a:spcPts val="0"/>
                </a:spcAft>
                <a:buClr>
                  <a:srgbClr val="000000"/>
                </a:buClr>
                <a:buSzPts val="2800"/>
                <a:buFont typeface="Arial"/>
                <a:buNone/>
              </a:pPr>
              <a:r>
                <a:rPr b="0" i="0" lang="es-ES" sz="2800" u="none" cap="none" strike="noStrike">
                  <a:solidFill>
                    <a:schemeClr val="lt1"/>
                  </a:solidFill>
                  <a:latin typeface="Arial"/>
                  <a:ea typeface="Arial"/>
                  <a:cs typeface="Arial"/>
                  <a:sym typeface="Arial"/>
                </a:rPr>
                <a:t>Ecolog</a:t>
              </a:r>
              <a:r>
                <a:rPr lang="es-ES" sz="2800">
                  <a:solidFill>
                    <a:schemeClr val="lt1"/>
                  </a:solidFill>
                </a:rPr>
                <a:t>ische</a:t>
              </a:r>
              <a:r>
                <a:rPr b="0" i="0" lang="es-ES" sz="2800" u="none" cap="none" strike="noStrike">
                  <a:solidFill>
                    <a:schemeClr val="lt1"/>
                  </a:solidFill>
                  <a:latin typeface="Arial"/>
                  <a:ea typeface="Arial"/>
                  <a:cs typeface="Arial"/>
                  <a:sym typeface="Arial"/>
                </a:rPr>
                <a:t> Theor</a:t>
              </a:r>
              <a:r>
                <a:rPr lang="es-ES" sz="2800">
                  <a:solidFill>
                    <a:schemeClr val="lt1"/>
                  </a:solidFill>
                </a:rPr>
                <a:t>ie</a:t>
              </a:r>
              <a:endParaRPr b="0" i="0" sz="2800" u="none" cap="none" strike="noStrike">
                <a:solidFill>
                  <a:schemeClr val="lt1"/>
                </a:solidFill>
                <a:latin typeface="Arial"/>
                <a:ea typeface="Arial"/>
                <a:cs typeface="Arial"/>
                <a:sym typeface="Arial"/>
              </a:endParaRPr>
            </a:p>
          </p:txBody>
        </p:sp>
        <p:sp>
          <p:nvSpPr>
            <p:cNvPr id="248" name="Google Shape;248;g1942fafcc44_1_87"/>
            <p:cNvSpPr/>
            <p:nvPr/>
          </p:nvSpPr>
          <p:spPr>
            <a:xfrm>
              <a:off x="0" y="246981"/>
              <a:ext cx="777020" cy="777020"/>
            </a:xfrm>
            <a:prstGeom prst="ellipse">
              <a:avLst/>
            </a:prstGeom>
            <a:solidFill>
              <a:schemeClr val="lt1"/>
            </a:solidFill>
            <a:ln cap="flat" cmpd="sng" w="25400">
              <a:solidFill>
                <a:srgbClr val="C3260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2" name="Shape 252"/>
        <p:cNvGrpSpPr/>
        <p:nvPr/>
      </p:nvGrpSpPr>
      <p:grpSpPr>
        <a:xfrm>
          <a:off x="0" y="0"/>
          <a:ext cx="0" cy="0"/>
          <a:chOff x="0" y="0"/>
          <a:chExt cx="0" cy="0"/>
        </a:xfrm>
      </p:grpSpPr>
      <p:sp>
        <p:nvSpPr>
          <p:cNvPr id="253" name="Google Shape;253;g115a5fc89bb_1_0"/>
          <p:cNvSpPr txBox="1"/>
          <p:nvPr>
            <p:ph type="title"/>
          </p:nvPr>
        </p:nvSpPr>
        <p:spPr>
          <a:xfrm>
            <a:off x="808275" y="325375"/>
            <a:ext cx="9945100" cy="980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s-ES"/>
              <a:t>Samenwerken</a:t>
            </a:r>
            <a:r>
              <a:rPr lang="es-ES">
                <a:latin typeface="Calibri"/>
                <a:ea typeface="Calibri"/>
                <a:cs typeface="Calibri"/>
                <a:sym typeface="Calibri"/>
              </a:rPr>
              <a:t> (1)</a:t>
            </a:r>
            <a:endParaRPr>
              <a:latin typeface="Calibri"/>
              <a:ea typeface="Calibri"/>
              <a:cs typeface="Calibri"/>
              <a:sym typeface="Calibri"/>
            </a:endParaRPr>
          </a:p>
        </p:txBody>
      </p:sp>
      <p:sp>
        <p:nvSpPr>
          <p:cNvPr id="254" name="Google Shape;254;g115a5fc89bb_1_0"/>
          <p:cNvSpPr txBox="1"/>
          <p:nvPr>
            <p:ph idx="1" type="body"/>
          </p:nvPr>
        </p:nvSpPr>
        <p:spPr>
          <a:xfrm>
            <a:off x="808275" y="1616825"/>
            <a:ext cx="9945000" cy="4576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b="1" i="1" lang="es-ES" sz="2400" u="sng">
                <a:solidFill>
                  <a:schemeClr val="hlink"/>
                </a:solidFill>
                <a:hlinkClick r:id="rId3"/>
              </a:rPr>
              <a:t>The danger of the single story </a:t>
            </a:r>
            <a:endParaRPr b="1" i="1" sz="2400"/>
          </a:p>
          <a:p>
            <a:pPr indent="0" lvl="0" marL="450000" rtl="0" algn="l">
              <a:lnSpc>
                <a:spcPct val="90000"/>
              </a:lnSpc>
              <a:spcBef>
                <a:spcPts val="1000"/>
              </a:spcBef>
              <a:spcAft>
                <a:spcPts val="0"/>
              </a:spcAft>
              <a:buSzPts val="1800"/>
              <a:buNone/>
            </a:pPr>
            <a:r>
              <a:rPr i="1" lang="es-ES" sz="2400"/>
              <a:t>Chimamanda Ngozi Adichie (2009)</a:t>
            </a:r>
            <a:endParaRPr i="1" sz="2400"/>
          </a:p>
          <a:p>
            <a:pPr indent="0" lvl="0" marL="450000" rtl="0" algn="l">
              <a:lnSpc>
                <a:spcPct val="90000"/>
              </a:lnSpc>
              <a:spcBef>
                <a:spcPts val="1000"/>
              </a:spcBef>
              <a:spcAft>
                <a:spcPts val="0"/>
              </a:spcAft>
              <a:buSzPts val="1800"/>
              <a:buNone/>
            </a:pPr>
            <a:r>
              <a:t/>
            </a:r>
            <a:endParaRPr i="1" sz="2400"/>
          </a:p>
          <a:p>
            <a:pPr indent="-381000" lvl="0" marL="457200" rtl="0" algn="just">
              <a:lnSpc>
                <a:spcPct val="115000"/>
              </a:lnSpc>
              <a:spcBef>
                <a:spcPts val="1200"/>
              </a:spcBef>
              <a:spcAft>
                <a:spcPts val="0"/>
              </a:spcAft>
              <a:buSzPts val="2400"/>
              <a:buChar char="•"/>
            </a:pPr>
            <a:r>
              <a:rPr lang="es-ES" sz="2400"/>
              <a:t>Wat voor "single stories" ben jij mee opgegroeid?</a:t>
            </a:r>
            <a:endParaRPr sz="2400"/>
          </a:p>
          <a:p>
            <a:pPr indent="-381000" lvl="0" marL="457200" rtl="0" algn="just">
              <a:lnSpc>
                <a:spcPct val="115000"/>
              </a:lnSpc>
              <a:spcBef>
                <a:spcPts val="0"/>
              </a:spcBef>
              <a:spcAft>
                <a:spcPts val="0"/>
              </a:spcAft>
              <a:buSzPts val="2400"/>
              <a:buChar char="•"/>
            </a:pPr>
            <a:r>
              <a:rPr lang="es-ES" sz="2400"/>
              <a:t>Heeft iemand ooit unieke verhalen over jou gebruikt?</a:t>
            </a:r>
            <a:endParaRPr sz="2400"/>
          </a:p>
          <a:p>
            <a:pPr indent="-381000" lvl="0" marL="457200" rtl="0" algn="just">
              <a:lnSpc>
                <a:spcPct val="115000"/>
              </a:lnSpc>
              <a:spcBef>
                <a:spcPts val="0"/>
              </a:spcBef>
              <a:spcAft>
                <a:spcPts val="0"/>
              </a:spcAft>
              <a:buSzPts val="2400"/>
              <a:buChar char="•"/>
            </a:pPr>
            <a:r>
              <a:rPr lang="es-ES" sz="2400"/>
              <a:t>Hoe heeft dit invloed gehad op jouw relatie tot jezelf, de mensen om je heen, en de wereld?</a:t>
            </a:r>
            <a:endParaRPr sz="2400"/>
          </a:p>
          <a:p>
            <a:pPr indent="-381000" lvl="0" marL="457200" rtl="0" algn="just">
              <a:lnSpc>
                <a:spcPct val="115000"/>
              </a:lnSpc>
              <a:spcBef>
                <a:spcPts val="0"/>
              </a:spcBef>
              <a:spcAft>
                <a:spcPts val="0"/>
              </a:spcAft>
              <a:buSzPts val="2400"/>
              <a:buChar char="•"/>
            </a:pPr>
            <a:r>
              <a:rPr lang="es-ES" sz="2400"/>
              <a:t>Heb jij ooit een uniek verhaal gebruikt?</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8" name="Shape 258"/>
        <p:cNvGrpSpPr/>
        <p:nvPr/>
      </p:nvGrpSpPr>
      <p:grpSpPr>
        <a:xfrm>
          <a:off x="0" y="0"/>
          <a:ext cx="0" cy="0"/>
          <a:chOff x="0" y="0"/>
          <a:chExt cx="0" cy="0"/>
        </a:xfrm>
      </p:grpSpPr>
      <p:sp>
        <p:nvSpPr>
          <p:cNvPr id="259" name="Google Shape;259;g13c1a0a1fb5_0_4"/>
          <p:cNvSpPr txBox="1"/>
          <p:nvPr>
            <p:ph type="title"/>
          </p:nvPr>
        </p:nvSpPr>
        <p:spPr>
          <a:xfrm>
            <a:off x="808275" y="325375"/>
            <a:ext cx="9945000" cy="980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s-ES"/>
              <a:t>Samenwerken </a:t>
            </a:r>
            <a:r>
              <a:rPr lang="es-ES">
                <a:latin typeface="Calibri"/>
                <a:ea typeface="Calibri"/>
                <a:cs typeface="Calibri"/>
                <a:sym typeface="Calibri"/>
              </a:rPr>
              <a:t>(2)</a:t>
            </a:r>
            <a:endParaRPr>
              <a:latin typeface="Calibri"/>
              <a:ea typeface="Calibri"/>
              <a:cs typeface="Calibri"/>
              <a:sym typeface="Calibri"/>
            </a:endParaRPr>
          </a:p>
        </p:txBody>
      </p:sp>
      <p:sp>
        <p:nvSpPr>
          <p:cNvPr id="260" name="Google Shape;260;g13c1a0a1fb5_0_4"/>
          <p:cNvSpPr txBox="1"/>
          <p:nvPr>
            <p:ph idx="1" type="body"/>
          </p:nvPr>
        </p:nvSpPr>
        <p:spPr>
          <a:xfrm>
            <a:off x="808274" y="1616825"/>
            <a:ext cx="10610839" cy="4576500"/>
          </a:xfrm>
          <a:prstGeom prst="rect">
            <a:avLst/>
          </a:prstGeom>
          <a:noFill/>
          <a:ln>
            <a:noFill/>
          </a:ln>
        </p:spPr>
        <p:txBody>
          <a:bodyPr anchorCtr="0" anchor="t" bIns="45700" lIns="91425" spcFirstLastPara="1" rIns="91425" wrap="square" tIns="45700">
            <a:normAutofit/>
          </a:bodyPr>
          <a:lstStyle/>
          <a:p>
            <a:pPr indent="0" lvl="0" marL="457200" rtl="0" algn="l">
              <a:lnSpc>
                <a:spcPct val="90000"/>
              </a:lnSpc>
              <a:spcBef>
                <a:spcPts val="1000"/>
              </a:spcBef>
              <a:spcAft>
                <a:spcPts val="0"/>
              </a:spcAft>
              <a:buSzPts val="1800"/>
              <a:buNone/>
            </a:pPr>
            <a:r>
              <a:t/>
            </a:r>
            <a:endParaRPr i="1" sz="2400">
              <a:highlight>
                <a:srgbClr val="FFFF00"/>
              </a:highlight>
            </a:endParaRPr>
          </a:p>
          <a:p>
            <a:pPr indent="0" lvl="0" marL="0" rtl="0" algn="l">
              <a:lnSpc>
                <a:spcPct val="90000"/>
              </a:lnSpc>
              <a:spcBef>
                <a:spcPts val="1000"/>
              </a:spcBef>
              <a:spcAft>
                <a:spcPts val="0"/>
              </a:spcAft>
              <a:buSzPts val="1800"/>
              <a:buNone/>
            </a:pPr>
            <a:r>
              <a:rPr b="1" i="1" lang="es-ES" sz="2400"/>
              <a:t>Geleide fantasie</a:t>
            </a:r>
            <a:r>
              <a:rPr b="1" i="1" lang="es-ES" sz="2400"/>
              <a:t>: 		</a:t>
            </a:r>
            <a:r>
              <a:rPr b="1" lang="es-ES" sz="2400">
                <a:solidFill>
                  <a:srgbClr val="BD252B"/>
                </a:solidFill>
              </a:rPr>
              <a:t>“The mover”</a:t>
            </a:r>
            <a:endParaRPr/>
          </a:p>
          <a:p>
            <a:pPr indent="0" lvl="0" marL="0" rtl="0" algn="l">
              <a:lnSpc>
                <a:spcPct val="90000"/>
              </a:lnSpc>
              <a:spcBef>
                <a:spcPts val="1000"/>
              </a:spcBef>
              <a:spcAft>
                <a:spcPts val="0"/>
              </a:spcAft>
              <a:buSzPts val="1800"/>
              <a:buNone/>
            </a:pPr>
            <a:r>
              <a:t/>
            </a:r>
            <a:endParaRPr b="1" sz="2400">
              <a:solidFill>
                <a:srgbClr val="BD252B"/>
              </a:solidFill>
            </a:endParaRPr>
          </a:p>
          <a:p>
            <a:pPr indent="0" lvl="0" marL="0" rtl="0" algn="l">
              <a:lnSpc>
                <a:spcPct val="90000"/>
              </a:lnSpc>
              <a:spcBef>
                <a:spcPts val="1000"/>
              </a:spcBef>
              <a:spcAft>
                <a:spcPts val="0"/>
              </a:spcAft>
              <a:buSzPts val="1800"/>
              <a:buNone/>
            </a:pPr>
            <a:r>
              <a:t/>
            </a:r>
            <a:endParaRPr b="1" sz="2400">
              <a:solidFill>
                <a:srgbClr val="BD252B"/>
              </a:solidFill>
            </a:endParaRPr>
          </a:p>
          <a:p>
            <a:pPr indent="0" lvl="0" marL="0" rtl="0" algn="l">
              <a:lnSpc>
                <a:spcPct val="90000"/>
              </a:lnSpc>
              <a:spcBef>
                <a:spcPts val="1000"/>
              </a:spcBef>
              <a:spcAft>
                <a:spcPts val="0"/>
              </a:spcAft>
              <a:buSzPts val="1800"/>
              <a:buNone/>
            </a:pPr>
            <a:r>
              <a:t/>
            </a:r>
            <a:endParaRPr b="1" sz="2400">
              <a:solidFill>
                <a:srgbClr val="BD252B"/>
              </a:solidFill>
            </a:endParaRPr>
          </a:p>
          <a:p>
            <a:pPr indent="0" lvl="0" marL="0" rtl="0" algn="l">
              <a:lnSpc>
                <a:spcPct val="90000"/>
              </a:lnSpc>
              <a:spcBef>
                <a:spcPts val="1000"/>
              </a:spcBef>
              <a:spcAft>
                <a:spcPts val="0"/>
              </a:spcAft>
              <a:buSzPts val="1800"/>
              <a:buNone/>
            </a:pPr>
            <a:r>
              <a:t/>
            </a:r>
            <a:endParaRPr b="1" sz="2400">
              <a:solidFill>
                <a:srgbClr val="BD252B"/>
              </a:solidFill>
            </a:endParaRPr>
          </a:p>
          <a:p>
            <a:pPr indent="0" lvl="0" marL="0" rtl="0" algn="l">
              <a:lnSpc>
                <a:spcPct val="90000"/>
              </a:lnSpc>
              <a:spcBef>
                <a:spcPts val="1000"/>
              </a:spcBef>
              <a:spcAft>
                <a:spcPts val="0"/>
              </a:spcAft>
              <a:buSzPts val="1800"/>
              <a:buNone/>
            </a:pPr>
            <a:r>
              <a:t/>
            </a:r>
            <a:endParaRPr b="1" sz="2400">
              <a:solidFill>
                <a:srgbClr val="BD252B"/>
              </a:solidFill>
            </a:endParaRPr>
          </a:p>
          <a:p>
            <a:pPr indent="0" lvl="0" marL="450000" rtl="0" algn="l">
              <a:lnSpc>
                <a:spcPct val="90000"/>
              </a:lnSpc>
              <a:spcBef>
                <a:spcPts val="1000"/>
              </a:spcBef>
              <a:spcAft>
                <a:spcPts val="0"/>
              </a:spcAft>
              <a:buSzPts val="1800"/>
              <a:buNone/>
            </a:pPr>
            <a:r>
              <a:rPr i="1" lang="es-ES" sz="1100"/>
              <a:t>Adapted and translated from: Palacios, J.; León, E.; Sánchez-Sandoval, Y.; Amorós, P.; Fuentes, N.; Fuertes, J. (2006). Programa de formación para la adopción nacional. </a:t>
            </a:r>
            <a:br>
              <a:rPr i="1" lang="es-ES" sz="1100"/>
            </a:br>
            <a:r>
              <a:rPr i="1" lang="es-ES" sz="1100"/>
              <a:t>Junta de Andalucía. Consejería para la Igualdad y Bienestar Social. </a:t>
            </a:r>
            <a:endParaRPr i="1" sz="16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7"/>
          <p:cNvSpPr txBox="1"/>
          <p:nvPr>
            <p:ph type="title"/>
          </p:nvPr>
        </p:nvSpPr>
        <p:spPr>
          <a:xfrm>
            <a:off x="589025" y="109075"/>
            <a:ext cx="10515600" cy="15618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lang="es-ES">
                <a:latin typeface="Calibri"/>
                <a:ea typeface="Calibri"/>
                <a:cs typeface="Calibri"/>
                <a:sym typeface="Calibri"/>
                <a:extLst>
                  <a:ext uri="http://customooxmlschemas.google.com/">
                    <go:slidesCustomData xmlns:go="http://customooxmlschemas.google.com/" textRoundtripDataId="0"/>
                  </a:ext>
                </a:extLst>
              </a:rPr>
              <a:t>Referen</a:t>
            </a:r>
            <a:r>
              <a:rPr lang="es-ES"/>
              <a:t>ties</a:t>
            </a:r>
            <a:endParaRPr>
              <a:latin typeface="Calibri"/>
              <a:ea typeface="Calibri"/>
              <a:cs typeface="Calibri"/>
              <a:sym typeface="Calibri"/>
            </a:endParaRPr>
          </a:p>
        </p:txBody>
      </p:sp>
      <p:sp>
        <p:nvSpPr>
          <p:cNvPr id="266" name="Google Shape;266;p7"/>
          <p:cNvSpPr txBox="1"/>
          <p:nvPr>
            <p:ph idx="1" type="body"/>
          </p:nvPr>
        </p:nvSpPr>
        <p:spPr>
          <a:xfrm>
            <a:off x="589025" y="1081478"/>
            <a:ext cx="10995300" cy="5181000"/>
          </a:xfrm>
          <a:prstGeom prst="rect">
            <a:avLst/>
          </a:prstGeom>
          <a:noFill/>
          <a:ln>
            <a:noFill/>
          </a:ln>
        </p:spPr>
        <p:txBody>
          <a:bodyPr anchorCtr="0" anchor="t" bIns="45700" lIns="91425" spcFirstLastPara="1" rIns="91425" wrap="square" tIns="45700">
            <a:noAutofit/>
          </a:bodyPr>
          <a:lstStyle/>
          <a:p>
            <a:pPr indent="-457200" lvl="0" marL="457200" rtl="0" algn="l">
              <a:lnSpc>
                <a:spcPct val="115000"/>
              </a:lnSpc>
              <a:spcBef>
                <a:spcPts val="0"/>
              </a:spcBef>
              <a:spcAft>
                <a:spcPts val="0"/>
              </a:spcAft>
              <a:buClr>
                <a:schemeClr val="dk1"/>
              </a:buClr>
              <a:buSzPts val="1100"/>
              <a:buFont typeface="Arial"/>
              <a:buNone/>
            </a:pPr>
            <a:r>
              <a:t/>
            </a:r>
            <a:endParaRPr sz="1300"/>
          </a:p>
          <a:p>
            <a:pPr indent="-447675" lvl="0" marL="447675" rtl="0" algn="l">
              <a:lnSpc>
                <a:spcPct val="115000"/>
              </a:lnSpc>
              <a:spcBef>
                <a:spcPts val="0"/>
              </a:spcBef>
              <a:spcAft>
                <a:spcPts val="0"/>
              </a:spcAft>
              <a:buClr>
                <a:schemeClr val="dk1"/>
              </a:buClr>
              <a:buSzPts val="1100"/>
              <a:buFont typeface="Arial"/>
              <a:buNone/>
            </a:pPr>
            <a:r>
              <a:rPr lang="es-ES" sz="1300">
                <a:solidFill>
                  <a:srgbClr val="333333"/>
                </a:solidFill>
                <a:highlight>
                  <a:srgbClr val="FFFFFF"/>
                </a:highlight>
                <a:latin typeface="Calibri"/>
                <a:ea typeface="Calibri"/>
                <a:cs typeface="Calibri"/>
                <a:sym typeface="Calibri"/>
              </a:rPr>
              <a:t>Ainsworth, M. D. S., Blehar, M. C., Waters, E., &amp; Wall, S. (1978). Patterns of attachment: A psychological study of the strange situation. Lawrence Erlbaum</a:t>
            </a:r>
            <a:endParaRPr sz="1300"/>
          </a:p>
          <a:p>
            <a:pPr indent="-447675" lvl="0" marL="447675" rtl="0" algn="l">
              <a:lnSpc>
                <a:spcPct val="115000"/>
              </a:lnSpc>
              <a:spcBef>
                <a:spcPts val="0"/>
              </a:spcBef>
              <a:spcAft>
                <a:spcPts val="0"/>
              </a:spcAft>
              <a:buClr>
                <a:schemeClr val="dk1"/>
              </a:buClr>
              <a:buSzPts val="1100"/>
              <a:buFont typeface="Arial"/>
              <a:buNone/>
            </a:pPr>
            <a:r>
              <a:rPr lang="es-ES" sz="1300">
                <a:solidFill>
                  <a:srgbClr val="232323"/>
                </a:solidFill>
                <a:highlight>
                  <a:srgbClr val="FFFFFF"/>
                </a:highlight>
                <a:latin typeface="Calibri"/>
                <a:ea typeface="Calibri"/>
                <a:cs typeface="Calibri"/>
                <a:sym typeface="Calibri"/>
              </a:rPr>
              <a:t>Bowlby, J. (1969). Attachment and Loss, Vol. 1: Attachment. Attachment and Loss. New York: Basic Books</a:t>
            </a:r>
            <a:endParaRPr sz="1300"/>
          </a:p>
          <a:p>
            <a:pPr indent="-447675" lvl="0" marL="447675" rtl="0" algn="l">
              <a:lnSpc>
                <a:spcPct val="115000"/>
              </a:lnSpc>
              <a:spcBef>
                <a:spcPts val="0"/>
              </a:spcBef>
              <a:spcAft>
                <a:spcPts val="0"/>
              </a:spcAft>
              <a:buClr>
                <a:schemeClr val="dk1"/>
              </a:buClr>
              <a:buSzPts val="1100"/>
              <a:buFont typeface="Arial"/>
              <a:buNone/>
            </a:pPr>
            <a:r>
              <a:rPr lang="es-ES" sz="1300">
                <a:solidFill>
                  <a:srgbClr val="222222"/>
                </a:solidFill>
                <a:highlight>
                  <a:schemeClr val="lt1"/>
                </a:highlight>
              </a:rPr>
              <a:t>Bronfenbrenner, U. (1979). </a:t>
            </a:r>
            <a:r>
              <a:rPr i="1" lang="es-ES" sz="1300">
                <a:solidFill>
                  <a:srgbClr val="222222"/>
                </a:solidFill>
                <a:highlight>
                  <a:schemeClr val="lt1"/>
                </a:highlight>
              </a:rPr>
              <a:t>The Ecology of Human Development: Experiments by Nature and Design. </a:t>
            </a:r>
            <a:r>
              <a:rPr lang="es-ES" sz="1300">
                <a:solidFill>
                  <a:srgbClr val="222222"/>
                </a:solidFill>
                <a:highlight>
                  <a:schemeClr val="lt1"/>
                </a:highlight>
              </a:rPr>
              <a:t> Harvard University Press.</a:t>
            </a:r>
            <a:endParaRPr sz="1300">
              <a:highlight>
                <a:schemeClr val="lt1"/>
              </a:highlight>
            </a:endParaRPr>
          </a:p>
          <a:p>
            <a:pPr indent="-447675" lvl="0" marL="447675" rtl="0" algn="l">
              <a:lnSpc>
                <a:spcPct val="115000"/>
              </a:lnSpc>
              <a:spcBef>
                <a:spcPts val="0"/>
              </a:spcBef>
              <a:spcAft>
                <a:spcPts val="0"/>
              </a:spcAft>
              <a:buClr>
                <a:schemeClr val="dk1"/>
              </a:buClr>
              <a:buSzPts val="1100"/>
              <a:buFont typeface="Arial"/>
              <a:buNone/>
            </a:pPr>
            <a:r>
              <a:rPr lang="es-ES" sz="1300">
                <a:solidFill>
                  <a:srgbClr val="212121"/>
                </a:solidFill>
                <a:highlight>
                  <a:srgbClr val="FFFFFF"/>
                </a:highlight>
                <a:latin typeface="Calibri"/>
                <a:ea typeface="Calibri"/>
                <a:cs typeface="Calibri"/>
                <a:sym typeface="Calibri"/>
              </a:rPr>
              <a:t>Dressler W. W. (2001). Medical anthropology: toward a third moment in social science?. Medical anthropology quarterly, 15(4), 455–465. https://doi.org/10.1525/maq.2001.15.4.455</a:t>
            </a:r>
            <a:endParaRPr sz="1300">
              <a:highlight>
                <a:schemeClr val="lt1"/>
              </a:highlight>
            </a:endParaRPr>
          </a:p>
          <a:p>
            <a:pPr indent="-447675" lvl="0" marL="447675" rtl="0" algn="l">
              <a:lnSpc>
                <a:spcPct val="115000"/>
              </a:lnSpc>
              <a:spcBef>
                <a:spcPts val="0"/>
              </a:spcBef>
              <a:spcAft>
                <a:spcPts val="0"/>
              </a:spcAft>
              <a:buClr>
                <a:schemeClr val="dk1"/>
              </a:buClr>
              <a:buSzPts val="1100"/>
              <a:buFont typeface="Arial"/>
              <a:buNone/>
            </a:pPr>
            <a:r>
              <a:rPr lang="es-ES" sz="1300">
                <a:solidFill>
                  <a:srgbClr val="212121"/>
                </a:solidFill>
                <a:highlight>
                  <a:srgbClr val="FFFFFF"/>
                </a:highlight>
                <a:latin typeface="Calibri"/>
                <a:ea typeface="Calibri"/>
                <a:cs typeface="Calibri"/>
                <a:sym typeface="Calibri"/>
              </a:rPr>
              <a:t>Felitti VJ, Anda RF, Nordenberg D, Williamson DF, Spitz AM, Edwards V, Koss MP, Marks JS (1998). Relationships of childhood abuse and household dysfunction to many of the leading causes of death in adults. Am J Prev Med; 14:245–258</a:t>
            </a:r>
            <a:endParaRPr sz="1300">
              <a:highlight>
                <a:schemeClr val="lt1"/>
              </a:highlight>
            </a:endParaRPr>
          </a:p>
          <a:p>
            <a:pPr indent="-447675" lvl="0" marL="447675" rtl="0" algn="l">
              <a:lnSpc>
                <a:spcPct val="115000"/>
              </a:lnSpc>
              <a:spcBef>
                <a:spcPts val="0"/>
              </a:spcBef>
              <a:spcAft>
                <a:spcPts val="0"/>
              </a:spcAft>
              <a:buClr>
                <a:schemeClr val="dk1"/>
              </a:buClr>
              <a:buSzPts val="1100"/>
              <a:buFont typeface="Arial"/>
              <a:buNone/>
            </a:pPr>
            <a:r>
              <a:rPr lang="es-ES" sz="1300">
                <a:highlight>
                  <a:schemeClr val="lt1"/>
                </a:highlight>
              </a:rPr>
              <a:t>Felitti, V., &amp; Anda, R. (2010). The relationship of adverse childhood experiences to adult medical disease, psychiatric disorders and sexual behavior: Implications for healthcare. In R. Lanius, E. Vermetten, &amp; C. Pain (Eds.), </a:t>
            </a:r>
            <a:r>
              <a:rPr i="1" lang="es-ES" sz="1300">
                <a:highlight>
                  <a:schemeClr val="lt1"/>
                </a:highlight>
              </a:rPr>
              <a:t>The Impact of Early Life Trauma on Health and Disease: The Hidden Epidemic</a:t>
            </a:r>
            <a:r>
              <a:rPr lang="es-ES" sz="1300">
                <a:highlight>
                  <a:schemeClr val="lt1"/>
                </a:highlight>
              </a:rPr>
              <a:t> (pp. 77-87). Cambridge University Press. </a:t>
            </a:r>
            <a:endParaRPr sz="1300">
              <a:solidFill>
                <a:srgbClr val="AF1C2E"/>
              </a:solidFill>
              <a:highlight>
                <a:schemeClr val="lt1"/>
              </a:highlight>
            </a:endParaRPr>
          </a:p>
          <a:p>
            <a:pPr indent="-447675" lvl="0" marL="447675" rtl="0" algn="l">
              <a:lnSpc>
                <a:spcPct val="115000"/>
              </a:lnSpc>
              <a:spcBef>
                <a:spcPts val="0"/>
              </a:spcBef>
              <a:spcAft>
                <a:spcPts val="0"/>
              </a:spcAft>
              <a:buClr>
                <a:schemeClr val="dk1"/>
              </a:buClr>
              <a:buSzPts val="1100"/>
              <a:buFont typeface="Arial"/>
              <a:buNone/>
            </a:pPr>
            <a:r>
              <a:rPr lang="es-ES" sz="1300">
                <a:solidFill>
                  <a:srgbClr val="3E3D40"/>
                </a:solidFill>
                <a:highlight>
                  <a:schemeClr val="lt1"/>
                </a:highlight>
              </a:rPr>
              <a:t>Groh, A. M., Roisman, G. I., Booth-LaForce, C., Fraley, R. C., Owen, M. T., Cox, M. J., et al. (2014). IV. Stability of attachment security from infancy to late adolescence. </a:t>
            </a:r>
            <a:r>
              <a:rPr i="1" lang="es-ES" sz="1300">
                <a:solidFill>
                  <a:srgbClr val="3E3D40"/>
                </a:solidFill>
                <a:highlight>
                  <a:schemeClr val="lt1"/>
                </a:highlight>
              </a:rPr>
              <a:t>Monographs of the Society for Research in Child Development, </a:t>
            </a:r>
            <a:r>
              <a:rPr lang="es-ES" sz="1300">
                <a:solidFill>
                  <a:srgbClr val="3E3D40"/>
                </a:solidFill>
                <a:highlight>
                  <a:schemeClr val="lt1"/>
                </a:highlight>
              </a:rPr>
              <a:t>79(3), 51–66. </a:t>
            </a:r>
            <a:endParaRPr sz="1300">
              <a:solidFill>
                <a:srgbClr val="222222"/>
              </a:solidFill>
              <a:highlight>
                <a:schemeClr val="lt1"/>
              </a:highlight>
            </a:endParaRPr>
          </a:p>
          <a:p>
            <a:pPr indent="-447675" lvl="0" marL="447675" rtl="0" algn="l">
              <a:lnSpc>
                <a:spcPct val="115000"/>
              </a:lnSpc>
              <a:spcBef>
                <a:spcPts val="0"/>
              </a:spcBef>
              <a:spcAft>
                <a:spcPts val="0"/>
              </a:spcAft>
              <a:buClr>
                <a:schemeClr val="dk1"/>
              </a:buClr>
              <a:buSzPts val="1100"/>
              <a:buFont typeface="Arial"/>
              <a:buNone/>
            </a:pPr>
            <a:r>
              <a:rPr lang="es-ES" sz="1300">
                <a:solidFill>
                  <a:srgbClr val="3A3A3A"/>
                </a:solidFill>
                <a:highlight>
                  <a:schemeClr val="lt1"/>
                </a:highlight>
              </a:rPr>
              <a:t>Korstanje, M. (2008). Turismo y Crítica a la teoría de la Base segura en Bowlby. </a:t>
            </a:r>
            <a:r>
              <a:rPr i="1" lang="es-ES" sz="1300">
                <a:solidFill>
                  <a:srgbClr val="3A3A3A"/>
                </a:solidFill>
                <a:highlight>
                  <a:schemeClr val="lt1"/>
                </a:highlight>
              </a:rPr>
              <a:t>Revista Electrónica de Psicología Iztacala</a:t>
            </a:r>
            <a:r>
              <a:rPr lang="es-ES" sz="1300">
                <a:solidFill>
                  <a:srgbClr val="3A3A3A"/>
                </a:solidFill>
                <a:highlight>
                  <a:schemeClr val="lt1"/>
                </a:highlight>
              </a:rPr>
              <a:t>, 11(2), pp. 115-137. </a:t>
            </a:r>
            <a:endParaRPr sz="1300">
              <a:solidFill>
                <a:srgbClr val="303030"/>
              </a:solidFill>
              <a:highlight>
                <a:schemeClr val="lt1"/>
              </a:highlight>
            </a:endParaRPr>
          </a:p>
          <a:p>
            <a:pPr indent="-447675" lvl="0" marL="447675" rtl="0" algn="just">
              <a:lnSpc>
                <a:spcPct val="100000"/>
              </a:lnSpc>
              <a:spcBef>
                <a:spcPts val="0"/>
              </a:spcBef>
              <a:spcAft>
                <a:spcPts val="0"/>
              </a:spcAft>
              <a:buClr>
                <a:schemeClr val="dk1"/>
              </a:buClr>
              <a:buSzPts val="1100"/>
              <a:buFont typeface="Arial"/>
              <a:buNone/>
            </a:pPr>
            <a:r>
              <a:rPr lang="es-ES" sz="1300">
                <a:solidFill>
                  <a:srgbClr val="202122"/>
                </a:solidFill>
                <a:highlight>
                  <a:schemeClr val="lt1"/>
                </a:highlight>
              </a:rPr>
              <a:t>Kandel, Eric R. (2012). </a:t>
            </a:r>
            <a:r>
              <a:rPr i="1" lang="es-ES" sz="1300">
                <a:solidFill>
                  <a:srgbClr val="202122"/>
                </a:solidFill>
                <a:highlight>
                  <a:schemeClr val="lt1"/>
                </a:highlight>
              </a:rPr>
              <a:t>Principles of Neural Science, Fifth Edition</a:t>
            </a:r>
            <a:r>
              <a:rPr lang="es-ES" sz="1300">
                <a:solidFill>
                  <a:srgbClr val="202122"/>
                </a:solidFill>
                <a:highlight>
                  <a:schemeClr val="lt1"/>
                </a:highlight>
              </a:rPr>
              <a:t>. McGraw-Hill Education. p. 5. </a:t>
            </a:r>
            <a:endParaRPr sz="1300">
              <a:highlight>
                <a:schemeClr val="lt1"/>
              </a:highlight>
            </a:endParaRPr>
          </a:p>
          <a:p>
            <a:pPr indent="-447675" lvl="0" marL="447675" rtl="0" algn="l">
              <a:lnSpc>
                <a:spcPct val="115000"/>
              </a:lnSpc>
              <a:spcBef>
                <a:spcPts val="0"/>
              </a:spcBef>
              <a:spcAft>
                <a:spcPts val="0"/>
              </a:spcAft>
              <a:buClr>
                <a:schemeClr val="dk1"/>
              </a:buClr>
              <a:buSzPts val="1100"/>
              <a:buFont typeface="Arial"/>
              <a:buNone/>
            </a:pPr>
            <a:r>
              <a:rPr lang="es-ES" sz="1300">
                <a:solidFill>
                  <a:srgbClr val="3A3A3A"/>
                </a:solidFill>
                <a:highlight>
                  <a:schemeClr val="lt1"/>
                </a:highlight>
              </a:rPr>
              <a:t>Mercer, J. (2006). </a:t>
            </a:r>
            <a:r>
              <a:rPr i="1" lang="es-ES" sz="1300">
                <a:solidFill>
                  <a:srgbClr val="3A3A3A"/>
                </a:solidFill>
                <a:highlight>
                  <a:schemeClr val="lt1"/>
                </a:highlight>
              </a:rPr>
              <a:t>Understanding attachment: Parenting, child care, and emotional development</a:t>
            </a:r>
            <a:r>
              <a:rPr lang="es-ES" sz="1300">
                <a:solidFill>
                  <a:srgbClr val="3A3A3A"/>
                </a:solidFill>
                <a:highlight>
                  <a:schemeClr val="lt1"/>
                </a:highlight>
              </a:rPr>
              <a:t>. Greenwood Publishing Group.</a:t>
            </a:r>
            <a:endParaRPr sz="1300"/>
          </a:p>
          <a:p>
            <a:pPr indent="-447675" lvl="0" marL="447675" rtl="0" algn="just">
              <a:lnSpc>
                <a:spcPct val="100000"/>
              </a:lnSpc>
              <a:spcBef>
                <a:spcPts val="0"/>
              </a:spcBef>
              <a:spcAft>
                <a:spcPts val="0"/>
              </a:spcAft>
              <a:buClr>
                <a:schemeClr val="dk1"/>
              </a:buClr>
              <a:buSzPts val="1100"/>
              <a:buFont typeface="Arial"/>
              <a:buNone/>
            </a:pPr>
            <a:r>
              <a:rPr lang="es-ES" sz="1300">
                <a:solidFill>
                  <a:srgbClr val="202122"/>
                </a:solidFill>
                <a:highlight>
                  <a:schemeClr val="lt1"/>
                </a:highlight>
              </a:rPr>
              <a:t>Shulman, Robert G. (2013). </a:t>
            </a:r>
            <a:r>
              <a:rPr lang="es-ES" sz="1300">
                <a:solidFill>
                  <a:srgbClr val="3366BB"/>
                </a:solidFill>
                <a:highlight>
                  <a:schemeClr val="lt1"/>
                </a:highlight>
                <a:uFill>
                  <a:noFill/>
                </a:uFill>
                <a:hlinkClick r:id="rId3">
                  <a:extLst>
                    <a:ext uri="{A12FA001-AC4F-418D-AE19-62706E023703}">
                      <ahyp:hlinkClr val="tx"/>
                    </a:ext>
                  </a:extLst>
                </a:hlinkClick>
              </a:rPr>
              <a:t>"Neuroscience: A Multidisciplinary, Multilevel Field"</a:t>
            </a:r>
            <a:r>
              <a:rPr lang="es-ES" sz="1300">
                <a:solidFill>
                  <a:srgbClr val="202122"/>
                </a:solidFill>
                <a:highlight>
                  <a:schemeClr val="lt1"/>
                </a:highlight>
              </a:rPr>
              <a:t>. </a:t>
            </a:r>
            <a:r>
              <a:rPr i="1" lang="es-ES" sz="1300">
                <a:solidFill>
                  <a:srgbClr val="202122"/>
                </a:solidFill>
                <a:highlight>
                  <a:schemeClr val="lt1"/>
                </a:highlight>
              </a:rPr>
              <a:t>Brain Imaging: What it Can (and Cannot) Tell Us About Consciousness</a:t>
            </a:r>
            <a:r>
              <a:rPr lang="es-ES" sz="1300">
                <a:solidFill>
                  <a:srgbClr val="202122"/>
                </a:solidFill>
                <a:highlight>
                  <a:schemeClr val="lt1"/>
                </a:highlight>
              </a:rPr>
              <a:t>. Oxford</a:t>
            </a:r>
            <a:endParaRPr sz="1300">
              <a:highlight>
                <a:schemeClr val="lt1"/>
              </a:highlight>
            </a:endParaRPr>
          </a:p>
          <a:p>
            <a:pPr indent="-447675" lvl="0" marL="447675" rtl="0" algn="l">
              <a:lnSpc>
                <a:spcPct val="115000"/>
              </a:lnSpc>
              <a:spcBef>
                <a:spcPts val="0"/>
              </a:spcBef>
              <a:spcAft>
                <a:spcPts val="0"/>
              </a:spcAft>
              <a:buClr>
                <a:schemeClr val="dk1"/>
              </a:buClr>
              <a:buSzPts val="1100"/>
              <a:buFont typeface="Arial"/>
              <a:buNone/>
            </a:pPr>
            <a:r>
              <a:rPr lang="es-ES" sz="1300">
                <a:solidFill>
                  <a:srgbClr val="303030"/>
                </a:solidFill>
                <a:highlight>
                  <a:schemeClr val="lt1"/>
                </a:highlight>
              </a:rPr>
              <a:t>Slater, R. (2007). Attachment: Theoretical development and critique. </a:t>
            </a:r>
            <a:r>
              <a:rPr i="1" lang="es-ES" sz="1300">
                <a:solidFill>
                  <a:srgbClr val="303030"/>
                </a:solidFill>
                <a:highlight>
                  <a:schemeClr val="lt1"/>
                </a:highlight>
              </a:rPr>
              <a:t>Educational Psychology in Practice, 23(3), 205–219. </a:t>
            </a:r>
            <a:r>
              <a:rPr lang="es-ES" sz="1300" u="sng">
                <a:solidFill>
                  <a:srgbClr val="1155CC"/>
                </a:solidFill>
                <a:highlight>
                  <a:schemeClr val="lt1"/>
                </a:highlight>
                <a:hlinkClick r:id="rId4">
                  <a:extLst>
                    <a:ext uri="{A12FA001-AC4F-418D-AE19-62706E023703}">
                      <ahyp:hlinkClr val="tx"/>
                    </a:ext>
                  </a:extLst>
                </a:hlinkClick>
              </a:rPr>
              <a:t>https://doi.org/10.1080/02667360701507285</a:t>
            </a:r>
            <a:r>
              <a:rPr lang="es-ES" sz="1300">
                <a:solidFill>
                  <a:srgbClr val="303030"/>
                </a:solidFill>
                <a:highlight>
                  <a:schemeClr val="lt1"/>
                </a:highlight>
              </a:rPr>
              <a:t>  </a:t>
            </a:r>
            <a:endParaRPr sz="1300">
              <a:solidFill>
                <a:srgbClr val="202122"/>
              </a:solidFill>
              <a:highlight>
                <a:schemeClr val="lt1"/>
              </a:highlight>
            </a:endParaRPr>
          </a:p>
          <a:p>
            <a:pPr indent="-447675" lvl="0" marL="447675" rtl="0" algn="l">
              <a:lnSpc>
                <a:spcPct val="115000"/>
              </a:lnSpc>
              <a:spcBef>
                <a:spcPts val="0"/>
              </a:spcBef>
              <a:spcAft>
                <a:spcPts val="0"/>
              </a:spcAft>
              <a:buClr>
                <a:schemeClr val="dk1"/>
              </a:buClr>
              <a:buSzPts val="1100"/>
              <a:buFont typeface="Arial"/>
              <a:buNone/>
            </a:pPr>
            <a:r>
              <a:rPr lang="es-ES" sz="1300">
                <a:solidFill>
                  <a:srgbClr val="303030"/>
                </a:solidFill>
                <a:highlight>
                  <a:schemeClr val="lt1"/>
                </a:highlight>
              </a:rPr>
              <a:t>Waters, E.; Crowell, J.; Elliott, M.; Corcoran, D.; &amp; Treboux, D. (2002). Bowlby's secure base theory and the social/personality psychology of attachment styles: Work(s) in progress. </a:t>
            </a:r>
            <a:r>
              <a:rPr i="1" lang="es-ES" sz="1300">
                <a:solidFill>
                  <a:srgbClr val="303030"/>
                </a:solidFill>
                <a:highlight>
                  <a:schemeClr val="lt1"/>
                </a:highlight>
              </a:rPr>
              <a:t>Attachment &amp; Human Development</a:t>
            </a:r>
            <a:r>
              <a:rPr lang="es-ES" sz="1300">
                <a:solidFill>
                  <a:srgbClr val="303030"/>
                </a:solidFill>
                <a:highlight>
                  <a:schemeClr val="lt1"/>
                </a:highlight>
              </a:rPr>
              <a:t>, 4:2, 230-242.  </a:t>
            </a:r>
            <a:r>
              <a:rPr lang="es-ES" sz="1300" u="sng">
                <a:solidFill>
                  <a:srgbClr val="1155CC"/>
                </a:solidFill>
                <a:highlight>
                  <a:schemeClr val="lt1"/>
                </a:highlight>
                <a:hlinkClick r:id="rId5">
                  <a:extLst>
                    <a:ext uri="{A12FA001-AC4F-418D-AE19-62706E023703}">
                      <ahyp:hlinkClr val="tx"/>
                    </a:ext>
                  </a:extLst>
                </a:hlinkClick>
              </a:rPr>
              <a:t>https://doi.org/10.1080/14616730210154216</a:t>
            </a:r>
            <a:r>
              <a:rPr lang="es-ES" sz="1300">
                <a:highlight>
                  <a:schemeClr val="lt1"/>
                </a:highlight>
              </a:rPr>
              <a:t> </a:t>
            </a:r>
            <a:endParaRPr sz="1300">
              <a:highlight>
                <a:srgbClr val="FFFF00"/>
              </a:highlight>
            </a:endParaRPr>
          </a:p>
          <a:p>
            <a:pPr indent="0" lvl="0" marL="0" rtl="0" algn="l">
              <a:lnSpc>
                <a:spcPct val="115000"/>
              </a:lnSpc>
              <a:spcBef>
                <a:spcPts val="0"/>
              </a:spcBef>
              <a:spcAft>
                <a:spcPts val="0"/>
              </a:spcAft>
              <a:buClr>
                <a:schemeClr val="dk1"/>
              </a:buClr>
              <a:buSzPts val="1100"/>
              <a:buFont typeface="Arial"/>
              <a:buNone/>
            </a:pPr>
            <a:r>
              <a:t/>
            </a:r>
            <a:endParaRPr sz="1400">
              <a:solidFill>
                <a:srgbClr val="222222"/>
              </a:solidFill>
              <a:highlight>
                <a:schemeClr val="lt1"/>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1"/>
          <p:cNvSpPr txBox="1"/>
          <p:nvPr/>
        </p:nvSpPr>
        <p:spPr>
          <a:xfrm>
            <a:off x="180475" y="59137"/>
            <a:ext cx="11851104" cy="587895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rgbClr val="000000"/>
                </a:solidFill>
                <a:latin typeface="Calibri"/>
                <a:ea typeface="Calibri"/>
                <a:cs typeface="Calibri"/>
                <a:sym typeface="Calibri"/>
              </a:rPr>
              <a:t>NOTES</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400"/>
              </a:spcBef>
              <a:spcAft>
                <a:spcPts val="0"/>
              </a:spcAft>
              <a:buClr>
                <a:srgbClr val="000000"/>
              </a:buClr>
              <a:buSzPts val="1400"/>
              <a:buFont typeface="Arial"/>
              <a:buNone/>
            </a:pPr>
            <a:r>
              <a:rPr b="1" i="0" lang="es-ES" sz="1400" u="none" cap="none" strike="noStrike">
                <a:solidFill>
                  <a:srgbClr val="000000"/>
                </a:solidFill>
                <a:highlight>
                  <a:schemeClr val="lt1"/>
                </a:highlight>
                <a:latin typeface="Calibri"/>
                <a:ea typeface="Calibri"/>
                <a:cs typeface="Calibri"/>
                <a:sym typeface="Calibri"/>
              </a:rPr>
              <a:t>Adverse childhood experiences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100"/>
              <a:buFont typeface="Arial"/>
              <a:buNone/>
            </a:pPr>
            <a:r>
              <a:rPr b="0" i="0" lang="es-ES" sz="1100" u="none" cap="none" strike="noStrike">
                <a:solidFill>
                  <a:srgbClr val="000000"/>
                </a:solidFill>
                <a:latin typeface="Calibri"/>
                <a:ea typeface="Calibri"/>
                <a:cs typeface="Calibri"/>
                <a:sym typeface="Calibri"/>
              </a:rPr>
              <a:t>Work in small groups</a:t>
            </a:r>
            <a:endParaRPr b="0" i="0" sz="11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100"/>
              <a:buFont typeface="Arial"/>
              <a:buChar char="•"/>
            </a:pPr>
            <a:r>
              <a:rPr b="0" i="0" lang="es-ES" sz="1100" u="none" cap="none" strike="noStrike">
                <a:solidFill>
                  <a:srgbClr val="000000"/>
                </a:solidFill>
                <a:latin typeface="Calibri"/>
                <a:ea typeface="Calibri"/>
                <a:cs typeface="Calibri"/>
                <a:sym typeface="Calibri"/>
              </a:rPr>
              <a:t>Discuss and list different forms of ACE</a:t>
            </a:r>
            <a:endParaRPr b="0" i="0" sz="11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100"/>
              <a:buFont typeface="Arial"/>
              <a:buChar char="•"/>
            </a:pPr>
            <a:r>
              <a:rPr b="0" i="0" lang="es-ES" sz="1100" u="none" cap="none" strike="noStrike">
                <a:solidFill>
                  <a:srgbClr val="000000"/>
                </a:solidFill>
                <a:latin typeface="Calibri"/>
                <a:ea typeface="Calibri"/>
                <a:cs typeface="Calibri"/>
                <a:sym typeface="Calibri"/>
              </a:rPr>
              <a:t>It is quite possible that at first students will only mention individual or family unit aspects. To broaden the view, questions such as "Do you think that living in an area where there is war or having to leave the country for this reason could be added to the list?", "What about being bullied?" can be used.</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400"/>
              </a:spcBef>
              <a:spcAft>
                <a:spcPts val="0"/>
              </a:spcAft>
              <a:buClr>
                <a:srgbClr val="000000"/>
              </a:buClr>
              <a:buSzPts val="1400"/>
              <a:buFont typeface="Arial"/>
              <a:buNone/>
            </a:pPr>
            <a:r>
              <a:rPr b="1" i="0" lang="es-ES" sz="1400" u="none" cap="none" strike="noStrike">
                <a:solidFill>
                  <a:srgbClr val="000000"/>
                </a:solidFill>
                <a:highlight>
                  <a:schemeClr val="lt1"/>
                </a:highlight>
                <a:latin typeface="Calibri"/>
                <a:ea typeface="Calibri"/>
                <a:cs typeface="Calibri"/>
                <a:sym typeface="Calibri"/>
              </a:rPr>
              <a:t>Impact of ACEs in human’s experience</a:t>
            </a:r>
            <a:endParaRPr b="1" i="0" sz="1400" u="none" cap="none" strike="noStrike">
              <a:solidFill>
                <a:srgbClr val="000000"/>
              </a:solidFill>
              <a:highlight>
                <a:schemeClr val="lt1"/>
              </a:highlight>
              <a:latin typeface="Calibri"/>
              <a:ea typeface="Calibri"/>
              <a:cs typeface="Calibri"/>
              <a:sym typeface="Calibri"/>
            </a:endParaRPr>
          </a:p>
          <a:p>
            <a:pPr indent="0" lvl="0" marL="0" marR="0" rtl="0" algn="l">
              <a:lnSpc>
                <a:spcPct val="100000"/>
              </a:lnSpc>
              <a:spcBef>
                <a:spcPts val="400"/>
              </a:spcBef>
              <a:spcAft>
                <a:spcPts val="0"/>
              </a:spcAft>
              <a:buClr>
                <a:srgbClr val="000000"/>
              </a:buClr>
              <a:buSzPts val="1100"/>
              <a:buFont typeface="Arial"/>
              <a:buNone/>
            </a:pPr>
            <a:r>
              <a:rPr b="0" i="0" lang="es-ES" sz="1100" u="none" cap="none" strike="noStrike">
                <a:solidFill>
                  <a:srgbClr val="000000"/>
                </a:solidFill>
                <a:latin typeface="Calibri"/>
                <a:ea typeface="Calibri"/>
                <a:cs typeface="Calibri"/>
                <a:sym typeface="Calibri"/>
              </a:rPr>
              <a:t>The idea that traumatic experiences in childhood can have lasting consequences on people's health, social adjustment and well-being is widespread. Film and television fiction, for example, are full of examples of socially maladjusted people who experienced difficult situations in early life.</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rgbClr val="000000"/>
                </a:solidFill>
                <a:latin typeface="Calibri"/>
                <a:ea typeface="Calibri"/>
                <a:cs typeface="Calibri"/>
                <a:sym typeface="Calibri"/>
              </a:rPr>
              <a:t>Starting in 1994, a large study conducted in the United States with a sample of more than 17,000 individuals found a clear association between the accumulation of experiences of adversity before the age of 18 and negative outcomes in terms of physical and mental health in adulthood (Felitti et al., 1998).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400"/>
              </a:spcBef>
              <a:spcAft>
                <a:spcPts val="0"/>
              </a:spcAft>
              <a:buClr>
                <a:srgbClr val="000000"/>
              </a:buClr>
              <a:buSzPts val="1400"/>
              <a:buFont typeface="Arial"/>
              <a:buNone/>
            </a:pPr>
            <a:r>
              <a:rPr b="1" i="0" lang="es-ES" sz="1400" u="none" cap="none" strike="noStrike">
                <a:solidFill>
                  <a:srgbClr val="000000"/>
                </a:solidFill>
                <a:highlight>
                  <a:schemeClr val="lt1"/>
                </a:highlight>
                <a:latin typeface="Calibri"/>
                <a:ea typeface="Calibri"/>
                <a:cs typeface="Calibri"/>
                <a:sym typeface="Calibri"/>
              </a:rPr>
              <a:t>Classic conceptualisation  of ACE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100"/>
              <a:buFont typeface="Arial"/>
              <a:buNone/>
            </a:pPr>
            <a:r>
              <a:rPr b="0" i="0" lang="es-ES" sz="1100" u="none" cap="none" strike="noStrike">
                <a:solidFill>
                  <a:srgbClr val="000000"/>
                </a:solidFill>
                <a:latin typeface="Calibri"/>
                <a:ea typeface="Calibri"/>
                <a:cs typeface="Calibri"/>
                <a:sym typeface="Calibri"/>
              </a:rPr>
              <a:t>The term ACEs was coined to identify those experiences that could have a negative impact on people's development and thus on their health and well-being throughout life. Initially, ACEs were classified into 10 categories grouped along three axes (Anda &amp; Felitti, 2010):</a:t>
            </a:r>
            <a:endParaRPr b="0" i="0" sz="11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100"/>
              <a:buFont typeface="Calibri"/>
              <a:buChar char="●"/>
            </a:pPr>
            <a:r>
              <a:rPr b="0" i="0" lang="es-ES" sz="1100" u="none" cap="none" strike="noStrike">
                <a:solidFill>
                  <a:srgbClr val="000000"/>
                </a:solidFill>
                <a:latin typeface="Calibri"/>
                <a:ea typeface="Calibri"/>
                <a:cs typeface="Calibri"/>
                <a:sym typeface="Calibri"/>
              </a:rPr>
              <a:t>Abuse</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rgbClr val="000000"/>
              </a:buClr>
              <a:buSzPts val="1100"/>
              <a:buFont typeface="Calibri"/>
              <a:buChar char="○"/>
            </a:pPr>
            <a:r>
              <a:rPr b="0" i="0" lang="es-ES" sz="1100" u="none" cap="none" strike="noStrike">
                <a:solidFill>
                  <a:srgbClr val="000000"/>
                </a:solidFill>
                <a:latin typeface="Calibri"/>
                <a:ea typeface="Calibri"/>
                <a:cs typeface="Calibri"/>
                <a:sym typeface="Calibri"/>
              </a:rPr>
              <a:t>Emotional abuse</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rgbClr val="000000"/>
              </a:buClr>
              <a:buSzPts val="1100"/>
              <a:buFont typeface="Calibri"/>
              <a:buChar char="○"/>
            </a:pPr>
            <a:r>
              <a:rPr b="0" i="0" lang="es-ES" sz="1100" u="none" cap="none" strike="noStrike">
                <a:solidFill>
                  <a:srgbClr val="000000"/>
                </a:solidFill>
                <a:latin typeface="Calibri"/>
                <a:ea typeface="Calibri"/>
                <a:cs typeface="Calibri"/>
                <a:sym typeface="Calibri"/>
              </a:rPr>
              <a:t>Physical abuse</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rgbClr val="000000"/>
              </a:buClr>
              <a:buSzPts val="1100"/>
              <a:buFont typeface="Calibri"/>
              <a:buChar char="○"/>
            </a:pPr>
            <a:r>
              <a:rPr b="0" i="0" lang="es-ES" sz="1100" u="none" cap="none" strike="noStrike">
                <a:solidFill>
                  <a:srgbClr val="000000"/>
                </a:solidFill>
                <a:latin typeface="Calibri"/>
                <a:ea typeface="Calibri"/>
                <a:cs typeface="Calibri"/>
                <a:sym typeface="Calibri"/>
              </a:rPr>
              <a:t>Sexual abuse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100"/>
              <a:buFont typeface="Calibri"/>
              <a:buChar char="●"/>
            </a:pPr>
            <a:r>
              <a:rPr b="0" i="0" lang="es-ES" sz="1100" u="none" cap="none" strike="noStrike">
                <a:solidFill>
                  <a:srgbClr val="000000"/>
                </a:solidFill>
                <a:latin typeface="Calibri"/>
                <a:ea typeface="Calibri"/>
                <a:cs typeface="Calibri"/>
                <a:sym typeface="Calibri"/>
              </a:rPr>
              <a:t>Household Challenges</a:t>
            </a:r>
            <a:endParaRPr b="0" i="0" sz="1100" u="none" cap="none" strike="noStrike">
              <a:solidFill>
                <a:srgbClr val="000000"/>
              </a:solidFill>
              <a:latin typeface="Calibri"/>
              <a:ea typeface="Calibri"/>
              <a:cs typeface="Calibri"/>
              <a:sym typeface="Calibri"/>
            </a:endParaRPr>
          </a:p>
          <a:p>
            <a:pPr indent="-285750" lvl="1" marL="742950" marR="0" rtl="0" algn="l">
              <a:lnSpc>
                <a:spcPct val="100000"/>
              </a:lnSpc>
              <a:spcBef>
                <a:spcPts val="0"/>
              </a:spcBef>
              <a:spcAft>
                <a:spcPts val="0"/>
              </a:spcAft>
              <a:buClr>
                <a:srgbClr val="000000"/>
              </a:buClr>
              <a:buSzPts val="1100"/>
              <a:buFont typeface="Calibri"/>
              <a:buChar char="○"/>
            </a:pPr>
            <a:r>
              <a:rPr b="0" i="0" lang="es-ES" sz="1100" u="none" cap="none" strike="noStrike">
                <a:solidFill>
                  <a:srgbClr val="000000"/>
                </a:solidFill>
                <a:latin typeface="Calibri"/>
                <a:ea typeface="Calibri"/>
                <a:cs typeface="Calibri"/>
                <a:sym typeface="Calibri"/>
              </a:rPr>
              <a:t>Mother treated violently </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rgbClr val="000000"/>
              </a:buClr>
              <a:buSzPts val="1100"/>
              <a:buFont typeface="Calibri"/>
              <a:buChar char="○"/>
            </a:pPr>
            <a:r>
              <a:rPr b="0" i="0" lang="es-ES" sz="1100" u="none" cap="none" strike="noStrike">
                <a:solidFill>
                  <a:srgbClr val="000000"/>
                </a:solidFill>
                <a:latin typeface="Calibri"/>
                <a:ea typeface="Calibri"/>
                <a:cs typeface="Calibri"/>
                <a:sym typeface="Calibri"/>
              </a:rPr>
              <a:t> Household member was an alcoholic or drug user </a:t>
            </a:r>
            <a:endParaRPr b="0" i="0" sz="1100" u="none" cap="none" strike="noStrike">
              <a:solidFill>
                <a:srgbClr val="000000"/>
              </a:solidFill>
              <a:latin typeface="Calibri"/>
              <a:ea typeface="Calibri"/>
              <a:cs typeface="Calibri"/>
              <a:sym typeface="Calibri"/>
            </a:endParaRPr>
          </a:p>
          <a:p>
            <a:pPr indent="-285750" lvl="1" marL="742950" marR="0" rtl="0" algn="l">
              <a:lnSpc>
                <a:spcPct val="100000"/>
              </a:lnSpc>
              <a:spcBef>
                <a:spcPts val="0"/>
              </a:spcBef>
              <a:spcAft>
                <a:spcPts val="0"/>
              </a:spcAft>
              <a:buClr>
                <a:srgbClr val="000000"/>
              </a:buClr>
              <a:buSzPts val="1100"/>
              <a:buFont typeface="Calibri"/>
              <a:buChar char="○"/>
            </a:pPr>
            <a:r>
              <a:rPr b="0" i="0" lang="es-ES" sz="1100" u="none" cap="none" strike="noStrike">
                <a:solidFill>
                  <a:srgbClr val="000000"/>
                </a:solidFill>
                <a:latin typeface="Calibri"/>
                <a:ea typeface="Calibri"/>
                <a:cs typeface="Calibri"/>
                <a:sym typeface="Calibri"/>
              </a:rPr>
              <a:t> Household member was imprisoned</a:t>
            </a:r>
            <a:endParaRPr b="0" i="0" sz="1100" u="none" cap="none" strike="noStrike">
              <a:solidFill>
                <a:srgbClr val="000000"/>
              </a:solidFill>
              <a:latin typeface="Calibri"/>
              <a:ea typeface="Calibri"/>
              <a:cs typeface="Calibri"/>
              <a:sym typeface="Calibri"/>
            </a:endParaRPr>
          </a:p>
          <a:p>
            <a:pPr indent="-285750" lvl="1" marL="742950" marR="0" rtl="0" algn="l">
              <a:lnSpc>
                <a:spcPct val="100000"/>
              </a:lnSpc>
              <a:spcBef>
                <a:spcPts val="0"/>
              </a:spcBef>
              <a:spcAft>
                <a:spcPts val="0"/>
              </a:spcAft>
              <a:buClr>
                <a:srgbClr val="000000"/>
              </a:buClr>
              <a:buSzPts val="1100"/>
              <a:buFont typeface="Calibri"/>
              <a:buChar char="○"/>
            </a:pPr>
            <a:r>
              <a:rPr b="0" i="0" lang="es-ES" sz="1100" u="none" cap="none" strike="noStrike">
                <a:solidFill>
                  <a:srgbClr val="000000"/>
                </a:solidFill>
                <a:latin typeface="Calibri"/>
                <a:ea typeface="Calibri"/>
                <a:cs typeface="Calibri"/>
                <a:sym typeface="Calibri"/>
              </a:rPr>
              <a:t>Household member was chronically depressed, suicidal, mentally ill, in a psychiatric hospital  </a:t>
            </a:r>
            <a:endParaRPr b="0" i="0" sz="1100" u="none" cap="none" strike="noStrike">
              <a:solidFill>
                <a:srgbClr val="000000"/>
              </a:solidFill>
              <a:latin typeface="Calibri"/>
              <a:ea typeface="Calibri"/>
              <a:cs typeface="Calibri"/>
              <a:sym typeface="Calibri"/>
            </a:endParaRPr>
          </a:p>
          <a:p>
            <a:pPr indent="-285750" lvl="1" marL="742950" marR="0" rtl="0" algn="l">
              <a:lnSpc>
                <a:spcPct val="100000"/>
              </a:lnSpc>
              <a:spcBef>
                <a:spcPts val="0"/>
              </a:spcBef>
              <a:spcAft>
                <a:spcPts val="0"/>
              </a:spcAft>
              <a:buClr>
                <a:srgbClr val="000000"/>
              </a:buClr>
              <a:buSzPts val="1100"/>
              <a:buFont typeface="Calibri"/>
              <a:buChar char="○"/>
            </a:pPr>
            <a:r>
              <a:rPr b="0" i="0" lang="es-ES" sz="1100" u="none" cap="none" strike="noStrike">
                <a:solidFill>
                  <a:srgbClr val="000000"/>
                </a:solidFill>
                <a:latin typeface="Calibri"/>
                <a:ea typeface="Calibri"/>
                <a:cs typeface="Calibri"/>
                <a:sym typeface="Calibri"/>
              </a:rPr>
              <a:t>Not raised by both biological parents</a:t>
            </a:r>
            <a:endParaRPr b="0" i="0" sz="11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100"/>
              <a:buFont typeface="Calibri"/>
              <a:buChar char="●"/>
            </a:pPr>
            <a:r>
              <a:rPr b="0" i="0" lang="es-ES" sz="1100" u="none" cap="none" strike="noStrike">
                <a:solidFill>
                  <a:srgbClr val="000000"/>
                </a:solidFill>
                <a:latin typeface="Calibri"/>
                <a:ea typeface="Calibri"/>
                <a:cs typeface="Calibri"/>
                <a:sym typeface="Calibri"/>
              </a:rPr>
              <a:t>Neglect</a:t>
            </a:r>
            <a:endParaRPr b="0" i="0" sz="1100" u="none" cap="none" strike="noStrike">
              <a:solidFill>
                <a:srgbClr val="000000"/>
              </a:solidFill>
              <a:latin typeface="Calibri"/>
              <a:ea typeface="Calibri"/>
              <a:cs typeface="Calibri"/>
              <a:sym typeface="Calibri"/>
            </a:endParaRPr>
          </a:p>
          <a:p>
            <a:pPr indent="-285750" lvl="1" marL="742950" marR="0" rtl="0" algn="l">
              <a:lnSpc>
                <a:spcPct val="100000"/>
              </a:lnSpc>
              <a:spcBef>
                <a:spcPts val="0"/>
              </a:spcBef>
              <a:spcAft>
                <a:spcPts val="0"/>
              </a:spcAft>
              <a:buClr>
                <a:srgbClr val="000000"/>
              </a:buClr>
              <a:buSzPts val="1100"/>
              <a:buFont typeface="Calibri"/>
              <a:buChar char="○"/>
            </a:pPr>
            <a:r>
              <a:rPr b="0" i="0" lang="es-ES" sz="1100" u="none" cap="none" strike="noStrike">
                <a:solidFill>
                  <a:srgbClr val="000000"/>
                </a:solidFill>
                <a:latin typeface="Calibri"/>
                <a:ea typeface="Calibri"/>
                <a:cs typeface="Calibri"/>
                <a:sym typeface="Calibri"/>
              </a:rPr>
              <a:t>Emotional neglect</a:t>
            </a:r>
            <a:endParaRPr b="0" i="0" sz="1100" u="none" cap="none" strike="noStrike">
              <a:solidFill>
                <a:srgbClr val="000000"/>
              </a:solidFill>
              <a:latin typeface="Calibri"/>
              <a:ea typeface="Calibri"/>
              <a:cs typeface="Calibri"/>
              <a:sym typeface="Calibri"/>
            </a:endParaRPr>
          </a:p>
          <a:p>
            <a:pPr indent="-285750" lvl="1" marL="742950" marR="0" rtl="0" algn="l">
              <a:lnSpc>
                <a:spcPct val="100000"/>
              </a:lnSpc>
              <a:spcBef>
                <a:spcPts val="0"/>
              </a:spcBef>
              <a:spcAft>
                <a:spcPts val="0"/>
              </a:spcAft>
              <a:buClr>
                <a:srgbClr val="000000"/>
              </a:buClr>
              <a:buSzPts val="1100"/>
              <a:buFont typeface="Calibri"/>
              <a:buChar char="○"/>
            </a:pPr>
            <a:r>
              <a:rPr b="0" i="0" lang="es-ES" sz="1100" u="none" cap="none" strike="noStrike">
                <a:solidFill>
                  <a:srgbClr val="000000"/>
                </a:solidFill>
                <a:latin typeface="Calibri"/>
                <a:ea typeface="Calibri"/>
                <a:cs typeface="Calibri"/>
                <a:sym typeface="Calibri"/>
              </a:rPr>
              <a:t>Physical neglect</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s-ES" sz="1400" u="none" cap="none" strike="noStrike">
                <a:solidFill>
                  <a:srgbClr val="000000"/>
                </a:solidFill>
                <a:highlight>
                  <a:schemeClr val="lt1"/>
                </a:highlight>
                <a:latin typeface="Calibri"/>
                <a:ea typeface="Calibri"/>
                <a:cs typeface="Calibri"/>
                <a:sym typeface="Calibri"/>
              </a:rPr>
              <a:t>Expanding the concept</a:t>
            </a:r>
            <a:endParaRPr b="1" i="0" sz="1400" u="none" cap="none" strike="noStrike">
              <a:solidFill>
                <a:srgbClr val="000000"/>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rgbClr val="000000"/>
                </a:solidFill>
                <a:latin typeface="Calibri"/>
                <a:ea typeface="Calibri"/>
                <a:cs typeface="Calibri"/>
                <a:sym typeface="Calibri"/>
              </a:rPr>
              <a:t>Some authors consider that the term ACEs needs to be expanded to include other factors such as neighborhood violence, homelessness, foster care, bullying, and racism.</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rgbClr val="000000"/>
                </a:solidFill>
                <a:latin typeface="Calibri"/>
                <a:ea typeface="Calibri"/>
                <a:cs typeface="Calibri"/>
                <a:sym typeface="Calibri"/>
              </a:rPr>
              <a:t>Research on the prevalence and impact of ACEs has highlighted:</a:t>
            </a:r>
            <a:endParaRPr b="0" i="0" sz="11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100"/>
              <a:buFont typeface="Calibri"/>
              <a:buChar char="-"/>
            </a:pPr>
            <a:r>
              <a:rPr b="0" i="0" lang="es-ES" sz="1100" u="none" cap="none" strike="noStrike">
                <a:solidFill>
                  <a:srgbClr val="000000"/>
                </a:solidFill>
                <a:latin typeface="Calibri"/>
                <a:ea typeface="Calibri"/>
                <a:cs typeface="Calibri"/>
                <a:sym typeface="Calibri"/>
              </a:rPr>
              <a:t>the high prevalence of ACEs in the general population: in the initial study, with a sample of over 17,000 individuals, 67% had experienced at least one ACE; 12.6%, one in eight, had four or more;</a:t>
            </a:r>
            <a:endParaRPr b="0" i="0" sz="11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100"/>
              <a:buFont typeface="Calibri"/>
              <a:buChar char="-"/>
            </a:pPr>
            <a:r>
              <a:rPr b="0" i="0" lang="es-ES" sz="1100" u="none" cap="none" strike="noStrike">
                <a:solidFill>
                  <a:srgbClr val="000000"/>
                </a:solidFill>
                <a:latin typeface="Calibri"/>
                <a:ea typeface="Calibri"/>
                <a:cs typeface="Calibri"/>
                <a:sym typeface="Calibri"/>
              </a:rPr>
              <a:t>that the accumulation of ACEs during childhood is a strong predictor of physical and mental health problems in adulthood: the higher the number of ACEs, the greater the likelihood of experiencing chronic depression, suicide attempts, risky behaviours, incarceration, premature death.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rgbClr val="000000"/>
                </a:solidFill>
                <a:latin typeface="Calibri"/>
                <a:ea typeface="Calibri"/>
                <a:cs typeface="Calibri"/>
                <a:sym typeface="Calibri"/>
              </a:rPr>
              <a:t>This is why in many countries the concept of ACEs has informed public policy. However, it is important to note that two children who experience the same type of adversity may respond in distinct ways: one may recover quickly without significant distress, whereas another may develop posttraumatic stress disorder or have their wellbeing seriously affected in the long term.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s-ES" sz="1400" u="none" cap="none" strike="noStrike">
                <a:solidFill>
                  <a:srgbClr val="000000"/>
                </a:solidFill>
                <a:highlight>
                  <a:schemeClr val="lt1"/>
                </a:highlight>
                <a:latin typeface="Calibri"/>
                <a:ea typeface="Calibri"/>
                <a:cs typeface="Calibri"/>
                <a:sym typeface="Calibri"/>
              </a:rPr>
              <a:t>Critique to the concept of ACEs</a:t>
            </a:r>
            <a:endParaRPr b="1" i="0" sz="1400" u="none" cap="none" strike="noStrike">
              <a:solidFill>
                <a:srgbClr val="000000"/>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rgbClr val="000000"/>
                </a:solidFill>
                <a:latin typeface="Calibri"/>
                <a:ea typeface="Calibri"/>
                <a:cs typeface="Calibri"/>
                <a:sym typeface="Calibri"/>
              </a:rPr>
              <a:t>While the very concept of ACEs has contributed greatly to identifying and making visible early experiences of adversity and their possible effects, there are also a growing number of critical voices.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rgbClr val="000000"/>
                </a:solidFill>
                <a:latin typeface="Calibri"/>
                <a:ea typeface="Calibri"/>
                <a:cs typeface="Calibri"/>
                <a:sym typeface="Calibri"/>
              </a:rPr>
              <a:t>There are two main axes of criticism:</a:t>
            </a:r>
            <a:endParaRPr b="0" i="0" sz="11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100"/>
              <a:buFont typeface="Arial"/>
              <a:buAutoNum type="arabicPeriod"/>
            </a:pPr>
            <a:r>
              <a:rPr b="0" i="0" lang="es-ES" sz="1100" u="none" cap="none" strike="noStrike">
                <a:solidFill>
                  <a:srgbClr val="000000"/>
                </a:solidFill>
                <a:latin typeface="Calibri"/>
                <a:ea typeface="Calibri"/>
                <a:cs typeface="Calibri"/>
                <a:sym typeface="Calibri"/>
              </a:rPr>
              <a:t>The assessment and identification of ACEs focuses on individual and household aspects. While it is true that the incorporation of other social factors in what we have called the expanded concept of ACEs opens the focus to structural, social and cultural aspects, in practice, household-centred questionnaires are still mostly used for assessment.</a:t>
            </a:r>
            <a:endParaRPr b="0" i="0" sz="11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100"/>
              <a:buFont typeface="Arial"/>
              <a:buAutoNum type="arabicPeriod"/>
            </a:pPr>
            <a:r>
              <a:rPr b="0" i="0" lang="es-ES" sz="1100" u="none" cap="none" strike="noStrike">
                <a:solidFill>
                  <a:srgbClr val="000000"/>
                </a:solidFill>
                <a:latin typeface="Calibri"/>
                <a:ea typeface="Calibri"/>
                <a:cs typeface="Calibri"/>
                <a:sym typeface="Calibri"/>
              </a:rPr>
              <a:t>Identifying the relationship between early adversity and certain situations in adulthood often leads to a deterministic and fatalistic view of people, which ignores their capacities, potential and agency.</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s-ES" sz="1400" u="none" cap="none" strike="noStrike">
                <a:solidFill>
                  <a:srgbClr val="000000"/>
                </a:solidFill>
                <a:highlight>
                  <a:schemeClr val="lt1"/>
                </a:highlight>
                <a:latin typeface="Calibri"/>
                <a:ea typeface="Calibri"/>
                <a:cs typeface="Calibri"/>
                <a:sym typeface="Calibri"/>
              </a:rPr>
              <a:t>Approaches to ACEs</a:t>
            </a:r>
            <a:endParaRPr b="1" i="0" sz="1400" u="none" cap="none" strike="noStrike">
              <a:solidFill>
                <a:srgbClr val="000000"/>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rgbClr val="000000"/>
                </a:solidFill>
                <a:latin typeface="Calibri"/>
                <a:ea typeface="Calibri"/>
                <a:cs typeface="Calibri"/>
                <a:sym typeface="Calibri"/>
              </a:rPr>
              <a:t>Quantitative studies measuring the prevalence of ACEs in the population and their correlation with difficulties in adulthood do not provide an explanation of how ACEs influence people's development and adult experience. In the following, we will look at the main approaches that try to answer what are the mechanisms by which ACEs influence development at different levels.</a:t>
            </a:r>
            <a:endParaRPr b="0" i="0" sz="1100" u="none" cap="none" strike="noStrik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2"/>
          <p:cNvSpPr txBox="1"/>
          <p:nvPr/>
        </p:nvSpPr>
        <p:spPr>
          <a:xfrm>
            <a:off x="180475" y="59137"/>
            <a:ext cx="11851104" cy="587895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Calibri"/>
                <a:ea typeface="Calibri"/>
                <a:cs typeface="Calibri"/>
                <a:sym typeface="Calibri"/>
              </a:rPr>
              <a:t> </a:t>
            </a:r>
            <a:r>
              <a:rPr b="1" i="0" lang="es-ES" sz="1400" u="none" cap="none" strike="noStrike">
                <a:solidFill>
                  <a:srgbClr val="000000"/>
                </a:solidFill>
                <a:latin typeface="Calibri"/>
                <a:ea typeface="Calibri"/>
                <a:cs typeface="Calibri"/>
                <a:sym typeface="Calibri"/>
              </a:rPr>
              <a:t>Attachment Theory</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rgbClr val="000000"/>
                </a:solidFill>
                <a:latin typeface="Calibri"/>
                <a:ea typeface="Calibri"/>
                <a:cs typeface="Calibri"/>
                <a:sym typeface="Calibri"/>
              </a:rPr>
              <a:t>Attachment theory was first formulated by John Bowlby (1969) and has been one of the most important, guiding, persuasive theories of the 20th century until today. Attachment theory has shaped child psychiatry, psychology, child care and the understanding of various problems of children and adolescents.</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rgbClr val="000000"/>
                </a:solidFill>
                <a:latin typeface="Calibri"/>
                <a:ea typeface="Calibri"/>
                <a:cs typeface="Calibri"/>
                <a:sym typeface="Calibri"/>
              </a:rPr>
              <a:t>The central idea of the theory is that primary caregivers who are available and responsive to an infant's needs enable the child to develop a sense of security. According to Bowlby, it is based on the establishment of affective bonds, of early relationships between infants and their caregivers that allow for a good psychological and healthy well-being, which will affect the person’s development in infancy, childhood and adult life.</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rgbClr val="000000"/>
                </a:solidFill>
                <a:latin typeface="Calibri"/>
                <a:ea typeface="Calibri"/>
                <a:cs typeface="Calibri"/>
                <a:sym typeface="Calibri"/>
              </a:rPr>
              <a:t>The theory proposes that during the first year of a person's life, the attachment between the baby and his or her caregiver is established, which enables the child to feel secure. The attachment bond is defined as permanent and allows for the establishment of a relationship of closeness between the people involved. The following graphic shows how the attachment cycle works during the first months of life.</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rgbClr val="000000"/>
                </a:solidFill>
                <a:latin typeface="Calibri"/>
                <a:ea typeface="Calibri"/>
                <a:cs typeface="Calibri"/>
                <a:sym typeface="Calibri"/>
              </a:rPr>
              <a:t>Attachment theory emphasizes the impact of primary caregivers and children relationships on psychological functioning. It states that it is through this relationship that children form an idea of themselves (as competent and worthy of love or as incompetent and defective) and of others (as potential supporters or threats), as they develop an ‘internal working model’ (or template) for subsequent relationships. Children then automatically implement these models when engaging in everyday circumstances.</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rgbClr val="000000"/>
                </a:solidFill>
                <a:latin typeface="Calibri"/>
                <a:ea typeface="Calibri"/>
                <a:cs typeface="Calibri"/>
                <a:sym typeface="Calibri"/>
              </a:rPr>
              <a:t>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s-ES" sz="1400" u="none" cap="none" strike="noStrike">
                <a:solidFill>
                  <a:srgbClr val="000000"/>
                </a:solidFill>
                <a:latin typeface="Calibri"/>
                <a:ea typeface="Calibri"/>
                <a:cs typeface="Calibri"/>
                <a:sym typeface="Calibri"/>
              </a:rPr>
              <a:t>Criticism of Attachment Theory</a:t>
            </a:r>
            <a:endParaRPr b="1" i="0" sz="1400" u="none" cap="none" strike="noStrike">
              <a:solidFill>
                <a:srgbClr val="000000"/>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100"/>
              <a:buFont typeface="Arial"/>
              <a:buChar char="•"/>
            </a:pPr>
            <a:r>
              <a:rPr b="1" i="0" lang="es-ES" sz="1100" u="none" cap="none" strike="noStrike">
                <a:solidFill>
                  <a:srgbClr val="000000"/>
                </a:solidFill>
                <a:latin typeface="Calibri"/>
                <a:ea typeface="Calibri"/>
                <a:cs typeface="Calibri"/>
                <a:sym typeface="Calibri"/>
              </a:rPr>
              <a:t>Monocausality</a:t>
            </a:r>
            <a:r>
              <a:rPr b="0" i="0" lang="es-ES" sz="1100" u="none" cap="none" strike="noStrike">
                <a:solidFill>
                  <a:srgbClr val="000000"/>
                </a:solidFill>
                <a:latin typeface="Calibri"/>
                <a:ea typeface="Calibri"/>
                <a:cs typeface="Calibri"/>
                <a:sym typeface="Calibri"/>
              </a:rPr>
              <a:t>: Reduce the parent-child relationship to one dimension, that also is connected to a casual relation with specific psychiatric pathologies. The child’s attachment to the caregiver (the caregiver as a “secure base” who provides safety and security) is only one specific component of the caregiver-child relationship. This can  overshadow or dismiss other aspects of the parent-child relationship such as the child’s temperament and biological constitution, the cognitive stimulation she/he has been provided, the caregiver’s modelling of emotion regulation and impulse control, disciplinary techniques they use, etc. In addition, it fails to recognise the influences of other factors, such as </a:t>
            </a:r>
            <a:r>
              <a:rPr b="1" i="0" lang="es-ES" sz="1100" u="none" cap="none" strike="noStrike">
                <a:solidFill>
                  <a:srgbClr val="000000"/>
                </a:solidFill>
                <a:latin typeface="Calibri"/>
                <a:ea typeface="Calibri"/>
                <a:cs typeface="Calibri"/>
                <a:sym typeface="Calibri"/>
              </a:rPr>
              <a:t>social class, gender, ethnicity, and culture on personality development. </a:t>
            </a:r>
            <a:endParaRPr b="0" i="0" sz="1100" u="none" cap="none" strike="noStrike">
              <a:solidFill>
                <a:srgbClr val="000000"/>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100"/>
              <a:buFont typeface="Arial"/>
              <a:buChar char="•"/>
            </a:pPr>
            <a:r>
              <a:rPr b="1" i="0" lang="es-ES" sz="1100" u="none" cap="none" strike="noStrike">
                <a:solidFill>
                  <a:srgbClr val="000000"/>
                </a:solidFill>
                <a:latin typeface="Calibri"/>
                <a:ea typeface="Calibri"/>
                <a:cs typeface="Calibri"/>
                <a:sym typeface="Calibri"/>
              </a:rPr>
              <a:t>Determinism</a:t>
            </a:r>
            <a:r>
              <a:rPr b="0" i="0" lang="es-ES" sz="1100" u="none" cap="none" strike="noStrike">
                <a:solidFill>
                  <a:srgbClr val="000000"/>
                </a:solidFill>
                <a:latin typeface="Calibri"/>
                <a:ea typeface="Calibri"/>
                <a:cs typeface="Calibri"/>
                <a:sym typeface="Calibri"/>
              </a:rPr>
              <a:t>: The theory reproduces an essentialism based on the idea that something that happened to us, often when we were very young, can have such a profound effect on our later personality and behaviour. Some studies have shifted the focus from the cause-effect relationship in the maternal bond to how the latter has been symbolically constructed by the subject in adulthood (Korstanje, 2008; Waters et al, 2002).</a:t>
            </a:r>
            <a:endParaRPr b="0" i="0" sz="1100" u="none" cap="none" strike="noStrike">
              <a:solidFill>
                <a:srgbClr val="000000"/>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100"/>
              <a:buFont typeface="Arial"/>
              <a:buChar char="•"/>
            </a:pPr>
            <a:r>
              <a:rPr b="1" i="0" lang="es-ES" sz="1100" u="none" cap="none" strike="noStrike">
                <a:solidFill>
                  <a:srgbClr val="000000"/>
                </a:solidFill>
                <a:latin typeface="Calibri"/>
                <a:ea typeface="Calibri"/>
                <a:cs typeface="Calibri"/>
                <a:sym typeface="Calibri"/>
              </a:rPr>
              <a:t>Multiplicity of attachments</a:t>
            </a:r>
            <a:r>
              <a:rPr b="0" i="0" lang="es-ES" sz="1100" u="none" cap="none" strike="noStrike">
                <a:solidFill>
                  <a:srgbClr val="000000"/>
                </a:solidFill>
                <a:latin typeface="Calibri"/>
                <a:ea typeface="Calibri"/>
                <a:cs typeface="Calibri"/>
                <a:sym typeface="Calibri"/>
              </a:rPr>
              <a:t>: Attachment  theory usually refers to the primary attachment figure, usually the mother. However, children have attachments and interact with other people other than their mothers, and these relationships have an important impact on the children’s lives as they get older (Saunders et al., 2015).</a:t>
            </a:r>
            <a:endParaRPr b="0" i="0" sz="1100" u="none" cap="none" strike="noStrike">
              <a:solidFill>
                <a:srgbClr val="000000"/>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100"/>
              <a:buFont typeface="Arial"/>
              <a:buChar char="•"/>
            </a:pPr>
            <a:r>
              <a:rPr b="1" i="0" lang="es-ES" sz="1100" u="none" cap="none" strike="noStrike">
                <a:solidFill>
                  <a:srgbClr val="000000"/>
                </a:solidFill>
                <a:latin typeface="Calibri"/>
                <a:ea typeface="Calibri"/>
                <a:cs typeface="Calibri"/>
                <a:sym typeface="Calibri"/>
              </a:rPr>
              <a:t>Dynamism</a:t>
            </a:r>
            <a:r>
              <a:rPr b="0" i="0" lang="es-ES" sz="1100" u="none" cap="none" strike="noStrike">
                <a:solidFill>
                  <a:srgbClr val="000000"/>
                </a:solidFill>
                <a:latin typeface="Calibri"/>
                <a:ea typeface="Calibri"/>
                <a:cs typeface="Calibri"/>
                <a:sym typeface="Calibri"/>
              </a:rPr>
              <a:t>: Attachment and the styles resulting from it are not fixed, but are constantly developing with </a:t>
            </a:r>
            <a:r>
              <a:rPr b="1" i="0" lang="es-ES" sz="1100" u="none" cap="none" strike="noStrike">
                <a:solidFill>
                  <a:srgbClr val="000000"/>
                </a:solidFill>
                <a:latin typeface="Calibri"/>
                <a:ea typeface="Calibri"/>
                <a:cs typeface="Calibri"/>
                <a:sym typeface="Calibri"/>
              </a:rPr>
              <a:t>time and experience (Mercer, 2006). </a:t>
            </a:r>
            <a:r>
              <a:rPr b="0" i="0" lang="es-ES" sz="1100" u="none" cap="none" strike="noStrike">
                <a:solidFill>
                  <a:srgbClr val="000000"/>
                </a:solidFill>
                <a:latin typeface="Calibri"/>
                <a:ea typeface="Calibri"/>
                <a:cs typeface="Calibri"/>
                <a:sym typeface="Calibri"/>
              </a:rPr>
              <a:t>It was assumed that an individual’s attachment style remains stable across the lifespan, however, there is </a:t>
            </a:r>
            <a:r>
              <a:rPr b="1" i="0" lang="es-ES" sz="1100" u="none" cap="none" strike="noStrike">
                <a:solidFill>
                  <a:srgbClr val="000000"/>
                </a:solidFill>
                <a:latin typeface="Calibri"/>
                <a:ea typeface="Calibri"/>
                <a:cs typeface="Calibri"/>
                <a:sym typeface="Calibri"/>
              </a:rPr>
              <a:t>no evidence of continuity from infant attachment classification to adult attachment classification </a:t>
            </a:r>
            <a:r>
              <a:rPr b="0" i="0" lang="es-ES" sz="1100" u="none" cap="none" strike="noStrike">
                <a:solidFill>
                  <a:srgbClr val="000000"/>
                </a:solidFill>
                <a:latin typeface="Calibri"/>
                <a:ea typeface="Calibri"/>
                <a:cs typeface="Calibri"/>
                <a:sym typeface="Calibri"/>
              </a:rPr>
              <a:t>(Groh et al., 2014). Most of the studies have focused on children under 6 or 7 years.</a:t>
            </a:r>
            <a:endParaRPr b="0" i="0" sz="1100" u="none" cap="none" strike="noStrike">
              <a:solidFill>
                <a:srgbClr val="000000"/>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100"/>
              <a:buFont typeface="Arial"/>
              <a:buChar char="•"/>
            </a:pPr>
            <a:r>
              <a:rPr b="1" i="0" lang="es-ES" sz="1100" u="none" cap="none" strike="noStrike">
                <a:solidFill>
                  <a:srgbClr val="000000"/>
                </a:solidFill>
                <a:latin typeface="Calibri"/>
                <a:ea typeface="Calibri"/>
                <a:cs typeface="Calibri"/>
                <a:sym typeface="Calibri"/>
              </a:rPr>
              <a:t>Cultural differences and attachment behaviour</a:t>
            </a:r>
            <a:r>
              <a:rPr b="0" i="0" lang="es-ES" sz="1100" u="none" cap="none" strike="noStrike">
                <a:solidFill>
                  <a:srgbClr val="000000"/>
                </a:solidFill>
                <a:latin typeface="Calibri"/>
                <a:ea typeface="Calibri"/>
                <a:cs typeface="Calibri"/>
                <a:sym typeface="Calibri"/>
              </a:rPr>
              <a:t>: It is necessary to bear in mind that attachment types vary substantially between societies. In recent years, although many researchers around the world have applied these scales in their societies, the results were quite contrary to those reached by both Ainsworth and Bowlby. </a:t>
            </a:r>
            <a:endParaRPr b="0" i="0" sz="1400" u="none" cap="none" strike="noStrike">
              <a:solidFill>
                <a:srgbClr val="000000"/>
              </a:solidFill>
              <a:latin typeface="Arial"/>
              <a:ea typeface="Arial"/>
              <a:cs typeface="Arial"/>
              <a:sym typeface="Arial"/>
            </a:endParaRPr>
          </a:p>
          <a:p>
            <a:pPr indent="-101600" lvl="0" marL="17145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s-ES" sz="1400" u="none" cap="none" strike="noStrike">
                <a:solidFill>
                  <a:srgbClr val="000000"/>
                </a:solidFill>
                <a:latin typeface="Calibri"/>
                <a:ea typeface="Calibri"/>
                <a:cs typeface="Calibri"/>
                <a:sym typeface="Calibri"/>
              </a:rPr>
              <a:t>Neuroscience approach</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rgbClr val="000000"/>
                </a:solidFill>
                <a:latin typeface="Calibri"/>
                <a:ea typeface="Calibri"/>
                <a:cs typeface="Calibri"/>
                <a:sym typeface="Calibri"/>
              </a:rPr>
              <a:t>Neuroscientists use another approach to explain how children exposed to ACEs early in life are at increased risk for developmental difficulties, affecting both cognitive and emotional adjustment.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rgbClr val="000000"/>
                </a:solidFill>
                <a:latin typeface="Calibri"/>
                <a:ea typeface="Calibri"/>
                <a:cs typeface="Calibri"/>
                <a:sym typeface="Calibri"/>
              </a:rPr>
              <a:t>Neuroscientists consider there is clear evidence that ACEs are associated with enduring effects on the structure and function of neural stress-regulatory circuits such as the hippocampus or the amygdala and alter stress sensitivity and emotion regulation in later life.</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rgbClr val="000000"/>
                </a:solidFill>
                <a:latin typeface="Calibri"/>
                <a:ea typeface="Calibri"/>
                <a:cs typeface="Calibri"/>
                <a:sym typeface="Calibri"/>
              </a:rPr>
              <a:t>When a child’s stress response systems are activated within an environment of supportive relationships with adults, these physiological effects are softened and brought back down to baseline. The result is the development of healthy stress response systems. However, if the stress response is extreme and long-lasting, and softening relationships are unavailable to the child, the result can be damaged, weakened systems and brain, with long-term repercussions.</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rgbClr val="000000"/>
                </a:solidFill>
                <a:latin typeface="Calibri"/>
                <a:ea typeface="Calibri"/>
                <a:cs typeface="Calibri"/>
                <a:sym typeface="Calibri"/>
              </a:rPr>
              <a:t>When a child experiences strong, frequent, and/or prolonged adversity—such as physical or emotional abuse, chronic neglect, caregiver substance abuse or mental illness, exposure to violence, and/or the accumulated burdens of family economic hardship—without adequate adult support. This kind of prolonged stress can harm the body and brain, and cause lifelong health problems.</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rgbClr val="000000"/>
                </a:solidFill>
                <a:latin typeface="Calibri"/>
                <a:ea typeface="Calibri"/>
                <a:cs typeface="Calibri"/>
                <a:sym typeface="Calibri"/>
              </a:rPr>
              <a:t>When toxic stress response occurs continuously, it can impact on the growth, development and physical and mental health. The more adverse experiences in childhood, the greater the likelihood of developmental delays and later health problems. Research also indicates that </a:t>
            </a:r>
            <a:r>
              <a:rPr b="0" i="0" lang="es-ES" sz="1100" u="sng" cap="none" strike="noStrike">
                <a:solidFill>
                  <a:srgbClr val="0563C1"/>
                </a:solidFill>
                <a:latin typeface="Calibri"/>
                <a:ea typeface="Calibri"/>
                <a:cs typeface="Calibri"/>
                <a:sym typeface="Calibri"/>
                <a:hlinkClick r:id="rId3">
                  <a:extLst>
                    <a:ext uri="{A12FA001-AC4F-418D-AE19-62706E023703}">
                      <ahyp:hlinkClr val="tx"/>
                    </a:ext>
                  </a:extLst>
                </a:hlinkClick>
              </a:rPr>
              <a:t>supportive, responsive relationships</a:t>
            </a:r>
            <a:r>
              <a:rPr b="0" i="0" lang="es-ES" sz="1100" u="none" cap="none" strike="noStrike">
                <a:solidFill>
                  <a:srgbClr val="000000"/>
                </a:solidFill>
                <a:latin typeface="Calibri"/>
                <a:ea typeface="Calibri"/>
                <a:cs typeface="Calibri"/>
                <a:sym typeface="Calibri"/>
              </a:rPr>
              <a:t> with caring adults as early in life as possible can prevent or reverse the harmful effects of toxic stress response.</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13bc78ca0c0_0_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s-ES"/>
              <a:t>Doelstellingen</a:t>
            </a:r>
            <a:endParaRPr>
              <a:latin typeface="Calibri"/>
              <a:ea typeface="Calibri"/>
              <a:cs typeface="Calibri"/>
              <a:sym typeface="Calibri"/>
            </a:endParaRPr>
          </a:p>
        </p:txBody>
      </p:sp>
      <p:sp>
        <p:nvSpPr>
          <p:cNvPr id="110" name="Google Shape;110;g13bc78ca0c0_0_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298450" lvl="0" marL="457200" rtl="0" algn="just">
              <a:lnSpc>
                <a:spcPct val="100000"/>
              </a:lnSpc>
              <a:spcBef>
                <a:spcPts val="0"/>
              </a:spcBef>
              <a:spcAft>
                <a:spcPts val="0"/>
              </a:spcAft>
              <a:buSzPts val="1100"/>
              <a:buFont typeface="Calibri"/>
              <a:buChar char="●"/>
            </a:pPr>
            <a:r>
              <a:rPr lang="es-ES" sz="2400"/>
              <a:t>Conceptualisatie van Negatieve Jeugdervaringen/ ACEs</a:t>
            </a:r>
            <a:endParaRPr sz="2400"/>
          </a:p>
          <a:p>
            <a:pPr indent="0" lvl="0" marL="158750" rtl="0" algn="just">
              <a:lnSpc>
                <a:spcPct val="100000"/>
              </a:lnSpc>
              <a:spcBef>
                <a:spcPts val="0"/>
              </a:spcBef>
              <a:spcAft>
                <a:spcPts val="0"/>
              </a:spcAft>
              <a:buSzPts val="1100"/>
              <a:buNone/>
            </a:pPr>
            <a:r>
              <a:t/>
            </a:r>
            <a:endParaRPr sz="2400"/>
          </a:p>
          <a:p>
            <a:pPr indent="-298450" lvl="0" marL="457200" rtl="0" algn="just">
              <a:lnSpc>
                <a:spcPct val="100000"/>
              </a:lnSpc>
              <a:spcBef>
                <a:spcPts val="0"/>
              </a:spcBef>
              <a:spcAft>
                <a:spcPts val="0"/>
              </a:spcAft>
              <a:buSzPts val="1100"/>
              <a:buFont typeface="Calibri"/>
              <a:buChar char="●"/>
            </a:pPr>
            <a:r>
              <a:rPr lang="es-ES" sz="2400"/>
              <a:t>Theoretische benadering op de effecten van negatieve jeugdervaringen</a:t>
            </a:r>
            <a:endParaRPr sz="3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13"/>
          <p:cNvSpPr txBox="1"/>
          <p:nvPr/>
        </p:nvSpPr>
        <p:spPr>
          <a:xfrm>
            <a:off x="180475" y="59136"/>
            <a:ext cx="11851104" cy="618742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s-ES" sz="1400" u="none" cap="none" strike="noStrike">
                <a:solidFill>
                  <a:srgbClr val="000000"/>
                </a:solidFill>
                <a:latin typeface="Calibri"/>
                <a:ea typeface="Calibri"/>
                <a:cs typeface="Calibri"/>
                <a:sym typeface="Calibri"/>
              </a:rPr>
              <a:t>Toxic stress</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rgbClr val="000000"/>
                </a:solidFill>
                <a:latin typeface="Calibri"/>
                <a:ea typeface="Calibri"/>
                <a:cs typeface="Calibri"/>
                <a:sym typeface="Calibri"/>
              </a:rPr>
              <a:t>Watch this video: </a:t>
            </a:r>
            <a:r>
              <a:rPr b="0" i="0" lang="es-ES" sz="1100" u="sng" cap="none" strike="noStrike">
                <a:solidFill>
                  <a:srgbClr val="0563C1"/>
                </a:solidFill>
                <a:latin typeface="Calibri"/>
                <a:ea typeface="Calibri"/>
                <a:cs typeface="Calibri"/>
                <a:sym typeface="Calibri"/>
                <a:hlinkClick r:id="rId3">
                  <a:extLst>
                    <a:ext uri="{A12FA001-AC4F-418D-AE19-62706E023703}">
                      <ahyp:hlinkClr val="tx"/>
                    </a:ext>
                  </a:extLst>
                </a:hlinkClick>
              </a:rPr>
              <a:t>https://developingchild.harvard.edu/science/key-concepts/toxic-stress/</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rgbClr val="000000"/>
                </a:solidFill>
                <a:latin typeface="Calibri"/>
                <a:ea typeface="Calibri"/>
                <a:cs typeface="Calibri"/>
                <a:sym typeface="Calibri"/>
              </a:rPr>
              <a:t>We can distinguish three kinds of responses to stress: positive, tolerable, and toxic (see figure).</a:t>
            </a:r>
            <a:endParaRPr b="0" i="0" sz="11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100"/>
              <a:buFont typeface="Calibri"/>
              <a:buChar char="●"/>
            </a:pPr>
            <a:r>
              <a:rPr b="1" i="0" lang="es-ES" sz="1100" u="none" cap="none" strike="noStrike">
                <a:solidFill>
                  <a:srgbClr val="000000"/>
                </a:solidFill>
                <a:latin typeface="Calibri"/>
                <a:ea typeface="Calibri"/>
                <a:cs typeface="Calibri"/>
                <a:sym typeface="Calibri"/>
              </a:rPr>
              <a:t>Positive stress </a:t>
            </a:r>
            <a:r>
              <a:rPr b="0" i="0" lang="es-ES" sz="1100" u="none" cap="none" strike="noStrike">
                <a:solidFill>
                  <a:srgbClr val="000000"/>
                </a:solidFill>
                <a:latin typeface="Calibri"/>
                <a:ea typeface="Calibri"/>
                <a:cs typeface="Calibri"/>
                <a:sym typeface="Calibri"/>
              </a:rPr>
              <a:t>response is the body’s response to temporary stress. For example, the first day with a new caregiver or receiving an injected immunization might lead to this kind of response.</a:t>
            </a:r>
            <a:endParaRPr b="0" i="0" sz="11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100"/>
              <a:buFont typeface="Calibri"/>
              <a:buChar char="●"/>
            </a:pPr>
            <a:r>
              <a:rPr b="1" i="0" lang="es-ES" sz="1100" u="none" cap="none" strike="noStrike">
                <a:solidFill>
                  <a:srgbClr val="000000"/>
                </a:solidFill>
                <a:latin typeface="Calibri"/>
                <a:ea typeface="Calibri"/>
                <a:cs typeface="Calibri"/>
                <a:sym typeface="Calibri"/>
              </a:rPr>
              <a:t>Tolerable stress </a:t>
            </a:r>
            <a:r>
              <a:rPr b="0" i="0" lang="es-ES" sz="1100" u="none" cap="none" strike="noStrike">
                <a:solidFill>
                  <a:srgbClr val="000000"/>
                </a:solidFill>
                <a:latin typeface="Calibri"/>
                <a:ea typeface="Calibri"/>
                <a:cs typeface="Calibri"/>
                <a:sym typeface="Calibri"/>
              </a:rPr>
              <a:t>response activates the body’s alert systems to a longer and more serious stress, such as the loss of a figure of reference. When there is support to, the body can return to the normal state more easily.</a:t>
            </a:r>
            <a:endParaRPr b="0" i="0" sz="11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100"/>
              <a:buFont typeface="Calibri"/>
              <a:buChar char="●"/>
            </a:pPr>
            <a:r>
              <a:rPr b="1" i="0" lang="es-ES" sz="1100" u="none" cap="none" strike="noStrike">
                <a:solidFill>
                  <a:srgbClr val="000000"/>
                </a:solidFill>
                <a:latin typeface="Calibri"/>
                <a:ea typeface="Calibri"/>
                <a:cs typeface="Calibri"/>
                <a:sym typeface="Calibri"/>
              </a:rPr>
              <a:t>Toxic stress </a:t>
            </a:r>
            <a:r>
              <a:rPr b="0" i="0" lang="es-ES" sz="1100" u="none" cap="none" strike="noStrike">
                <a:solidFill>
                  <a:srgbClr val="000000"/>
                </a:solidFill>
                <a:latin typeface="Calibri"/>
                <a:ea typeface="Calibri"/>
                <a:cs typeface="Calibri"/>
                <a:sym typeface="Calibri"/>
              </a:rPr>
              <a:t>response can occur when a child experiences strong, frequent, and/or prolonged adversity—such as physical or emotional abuse, chronic neglect, caregiver substance abuse or mental illness, exposure to violence, and/or the accumulated burdens of family economic hardship—without adequate adult support. This kind of prolonged stress can harm the body and brain, and cause lifelong health problems.</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rgbClr val="000000"/>
                </a:solidFill>
                <a:latin typeface="Calibri"/>
                <a:ea typeface="Calibri"/>
                <a:cs typeface="Calibri"/>
                <a:sym typeface="Calibri"/>
              </a:rPr>
              <a:t>When toxic stress response occurs continuously, it can impact on the growth, development and physical and mental health. The more adverse experiences in childhood, the greater the likelihood of developmental delays and later health problems. Research also indicates that </a:t>
            </a:r>
            <a:r>
              <a:rPr b="0" i="0" lang="es-ES" sz="1100" u="sng" cap="none" strike="noStrike">
                <a:solidFill>
                  <a:srgbClr val="0563C1"/>
                </a:solidFill>
                <a:latin typeface="Calibri"/>
                <a:ea typeface="Calibri"/>
                <a:cs typeface="Calibri"/>
                <a:sym typeface="Calibri"/>
                <a:hlinkClick r:id="rId4">
                  <a:extLst>
                    <a:ext uri="{A12FA001-AC4F-418D-AE19-62706E023703}">
                      <ahyp:hlinkClr val="tx"/>
                    </a:ext>
                  </a:extLst>
                </a:hlinkClick>
              </a:rPr>
              <a:t>supportive, responsive relationships</a:t>
            </a:r>
            <a:r>
              <a:rPr b="0" i="0" lang="es-ES" sz="1100" u="none" cap="none" strike="noStrike">
                <a:solidFill>
                  <a:srgbClr val="000000"/>
                </a:solidFill>
                <a:latin typeface="Calibri"/>
                <a:ea typeface="Calibri"/>
                <a:cs typeface="Calibri"/>
                <a:sym typeface="Calibri"/>
              </a:rPr>
              <a:t> with caring adults as early in life as possible can prevent or reverse the harmful effects of toxic stress response.</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rgbClr val="000000"/>
                </a:solidFill>
                <a:latin typeface="Calibri"/>
                <a:ea typeface="Calibri"/>
                <a:cs typeface="Calibri"/>
                <a:sym typeface="Calibri"/>
              </a:rPr>
              <a:t>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s-ES" sz="1400" u="none" cap="none" strike="noStrike">
                <a:solidFill>
                  <a:srgbClr val="000000"/>
                </a:solidFill>
                <a:latin typeface="Calibri"/>
                <a:ea typeface="Calibri"/>
                <a:cs typeface="Calibri"/>
                <a:sym typeface="Calibri"/>
              </a:rPr>
              <a:t>Ecological Theory</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rgbClr val="000000"/>
                </a:solidFill>
                <a:latin typeface="Calibri"/>
                <a:ea typeface="Calibri"/>
                <a:cs typeface="Calibri"/>
                <a:sym typeface="Calibri"/>
              </a:rPr>
              <a:t>The social ecology models provide a wider frame both to assess the impact of early adversity and the ways to address it. The classical ecological theory developed by Bronfenbrenner (1979) allows consideration of factors that impact on development and the life course, positively or negatively, beyond the family unit. Bronfenbrenner's model depicts four systems:</a:t>
            </a:r>
            <a:endParaRPr b="0" i="0" sz="11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181717"/>
              </a:buClr>
              <a:buSzPts val="1100"/>
              <a:buFont typeface="Arial"/>
              <a:buChar char="-"/>
            </a:pPr>
            <a:r>
              <a:rPr b="1" i="0" lang="es-ES" sz="1100" u="none" cap="none" strike="noStrike">
                <a:solidFill>
                  <a:srgbClr val="000000"/>
                </a:solidFill>
                <a:latin typeface="Calibri"/>
                <a:ea typeface="Calibri"/>
                <a:cs typeface="Calibri"/>
                <a:sym typeface="Calibri"/>
              </a:rPr>
              <a:t>the microsystem: </a:t>
            </a:r>
            <a:r>
              <a:rPr b="0" i="0" lang="es-ES" sz="1100" u="none" cap="none" strike="noStrike">
                <a:solidFill>
                  <a:srgbClr val="000000"/>
                </a:solidFill>
                <a:latin typeface="Calibri"/>
                <a:ea typeface="Calibri"/>
                <a:cs typeface="Calibri"/>
                <a:sym typeface="Calibri"/>
              </a:rPr>
              <a:t>comprises the interactions and relationships within the household, day-care centres or playgrounds. </a:t>
            </a:r>
            <a:endParaRPr b="0" i="0" sz="11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181717"/>
              </a:buClr>
              <a:buSzPts val="1100"/>
              <a:buFont typeface="Arial"/>
              <a:buChar char="-"/>
            </a:pPr>
            <a:r>
              <a:rPr b="1" i="0" lang="es-ES" sz="1100" u="none" cap="none" strike="noStrike">
                <a:solidFill>
                  <a:srgbClr val="000000"/>
                </a:solidFill>
                <a:latin typeface="Calibri"/>
                <a:ea typeface="Calibri"/>
                <a:cs typeface="Calibri"/>
                <a:sym typeface="Calibri"/>
              </a:rPr>
              <a:t>the mesosystem:</a:t>
            </a:r>
            <a:r>
              <a:rPr b="0" i="0" lang="es-ES" sz="1100" u="none" cap="none" strike="noStrike">
                <a:solidFill>
                  <a:srgbClr val="000000"/>
                </a:solidFill>
                <a:latin typeface="Calibri"/>
                <a:ea typeface="Calibri"/>
                <a:cs typeface="Calibri"/>
                <a:sym typeface="Calibri"/>
              </a:rPr>
              <a:t> is the interlinked system of microsystems in which a person participates—for example, linkages between family and school.</a:t>
            </a:r>
            <a:endParaRPr b="0" i="0" sz="11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181717"/>
              </a:buClr>
              <a:buSzPts val="1100"/>
              <a:buFont typeface="Arial"/>
              <a:buChar char="-"/>
            </a:pPr>
            <a:r>
              <a:rPr b="1" i="0" lang="es-ES" sz="1100" u="none" cap="none" strike="noStrike">
                <a:solidFill>
                  <a:srgbClr val="000000"/>
                </a:solidFill>
                <a:latin typeface="Calibri"/>
                <a:ea typeface="Calibri"/>
                <a:cs typeface="Calibri"/>
                <a:sym typeface="Calibri"/>
              </a:rPr>
              <a:t>the exosystem: </a:t>
            </a:r>
            <a:r>
              <a:rPr b="0" i="0" lang="es-ES" sz="1100" u="none" cap="none" strike="noStrike">
                <a:solidFill>
                  <a:srgbClr val="000000"/>
                </a:solidFill>
                <a:latin typeface="Calibri"/>
                <a:ea typeface="Calibri"/>
                <a:cs typeface="Calibri"/>
                <a:sym typeface="Calibri"/>
              </a:rPr>
              <a:t>refers to other environments that affect the child indirectly (where the child is not an active participant), like the parents’ work environments, sibling’s school, or local government.</a:t>
            </a:r>
            <a:endParaRPr b="0" i="0" sz="11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181717"/>
              </a:buClr>
              <a:buSzPts val="1100"/>
              <a:buFont typeface="Arial"/>
              <a:buChar char="-"/>
            </a:pPr>
            <a:r>
              <a:rPr b="1" i="0" lang="es-ES" sz="1100" u="none" cap="none" strike="noStrike">
                <a:solidFill>
                  <a:srgbClr val="000000"/>
                </a:solidFill>
                <a:latin typeface="Calibri"/>
                <a:ea typeface="Calibri"/>
                <a:cs typeface="Calibri"/>
                <a:sym typeface="Calibri"/>
              </a:rPr>
              <a:t>the macrosystem: </a:t>
            </a:r>
            <a:r>
              <a:rPr b="0" i="0" lang="es-ES" sz="1100" u="none" cap="none" strike="noStrike">
                <a:solidFill>
                  <a:srgbClr val="000000"/>
                </a:solidFill>
                <a:latin typeface="Calibri"/>
                <a:ea typeface="Calibri"/>
                <a:cs typeface="Calibri"/>
                <a:sym typeface="Calibri"/>
              </a:rPr>
              <a:t>encompasses broader social characteristics, including norms, customs, beliefs and political structures.</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rgbClr val="000000"/>
                </a:solidFill>
                <a:latin typeface="Calibri"/>
                <a:ea typeface="Calibri"/>
                <a:cs typeface="Calibri"/>
                <a:sym typeface="Calibri"/>
              </a:rPr>
              <a:t>Ecological theory allows us to understand how children's development and wellbeing depends on </a:t>
            </a:r>
            <a:r>
              <a:rPr b="1" i="0" lang="es-ES" sz="1100" u="none" cap="none" strike="noStrike">
                <a:solidFill>
                  <a:srgbClr val="000000"/>
                </a:solidFill>
                <a:latin typeface="Calibri"/>
                <a:ea typeface="Calibri"/>
                <a:cs typeface="Calibri"/>
                <a:sym typeface="Calibri"/>
              </a:rPr>
              <a:t>multiple factors, some of them outside the spaces they inhabit. </a:t>
            </a:r>
            <a:r>
              <a:rPr b="0" i="0" lang="es-ES" sz="1100" u="none" cap="none" strike="noStrike">
                <a:solidFill>
                  <a:srgbClr val="000000"/>
                </a:solidFill>
                <a:latin typeface="Calibri"/>
                <a:ea typeface="Calibri"/>
                <a:cs typeface="Calibri"/>
                <a:sym typeface="Calibri"/>
              </a:rPr>
              <a:t>It also helps to conceptualise early adversity </a:t>
            </a:r>
            <a:r>
              <a:rPr b="1" i="0" lang="es-ES" sz="1100" u="none" cap="none" strike="noStrike">
                <a:solidFill>
                  <a:srgbClr val="000000"/>
                </a:solidFill>
                <a:latin typeface="Calibri"/>
                <a:ea typeface="Calibri"/>
                <a:cs typeface="Calibri"/>
                <a:sym typeface="Calibri"/>
              </a:rPr>
              <a:t>not as something definitive and irreparable, but as part of a universe that can be repaired or integrated by the rest of the elements of the system. </a:t>
            </a:r>
            <a:r>
              <a:rPr b="0" i="0" lang="es-ES" sz="1100" u="none" cap="none" strike="noStrike">
                <a:solidFill>
                  <a:srgbClr val="000000"/>
                </a:solidFill>
                <a:latin typeface="Calibri"/>
                <a:ea typeface="Calibri"/>
                <a:cs typeface="Calibri"/>
                <a:sym typeface="Calibri"/>
              </a:rPr>
              <a:t>Thus, for example, suffering experiences of early adversity in the family unit (microsystem) is different when there are or when there are no public or educational policies (exosystem) that facilitate the repair and overcoming of its possible effects.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s-ES" sz="1400" u="none" cap="none" strike="noStrike">
                <a:solidFill>
                  <a:srgbClr val="000000"/>
                </a:solidFill>
                <a:latin typeface="Calibri"/>
                <a:ea typeface="Calibri"/>
                <a:cs typeface="Calibri"/>
                <a:sym typeface="Calibri"/>
              </a:rPr>
              <a:t>Working together (1)</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rgbClr val="000000"/>
                </a:solidFill>
                <a:latin typeface="Calibri"/>
                <a:ea typeface="Calibri"/>
                <a:cs typeface="Calibri"/>
                <a:sym typeface="Calibri"/>
              </a:rPr>
              <a:t>Watch the TED talk by Chimamanda Ngozi Adichie and in small groups answer the questions below:</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rgbClr val="000000"/>
                </a:solidFill>
                <a:latin typeface="Calibri"/>
                <a:ea typeface="Calibri"/>
                <a:cs typeface="Calibri"/>
                <a:sym typeface="Calibri"/>
              </a:rPr>
              <a:t>· 	What are the "single stories" you grew up with?</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rgbClr val="000000"/>
                </a:solidFill>
                <a:latin typeface="Calibri"/>
                <a:ea typeface="Calibri"/>
                <a:cs typeface="Calibri"/>
                <a:sym typeface="Calibri"/>
              </a:rPr>
              <a:t>· 	Has anyone ever used unique stories about you?</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rgbClr val="000000"/>
                </a:solidFill>
                <a:latin typeface="Calibri"/>
                <a:ea typeface="Calibri"/>
                <a:cs typeface="Calibri"/>
                <a:sym typeface="Calibri"/>
              </a:rPr>
              <a:t>· 	How has this thing shifted your relationship to yourself, to people around you, and to the world you live in?</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rgbClr val="000000"/>
                </a:solidFill>
                <a:latin typeface="Calibri"/>
                <a:ea typeface="Calibri"/>
                <a:cs typeface="Calibri"/>
                <a:sym typeface="Calibri"/>
              </a:rPr>
              <a:t>· 	Do you have ever used unique stories?</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rgbClr val="000000"/>
                </a:solidFill>
                <a:latin typeface="Calibri"/>
                <a:ea typeface="Calibri"/>
                <a:cs typeface="Calibri"/>
                <a:sym typeface="Calibri"/>
              </a:rPr>
              <a:t>The group reflects on the use and effects of unique stories and appreciate human diversity in all its richness and complexity.</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rgbClr val="000000"/>
                </a:solidFill>
                <a:latin typeface="Calibri"/>
                <a:ea typeface="Calibri"/>
                <a:cs typeface="Calibri"/>
                <a:sym typeface="Calibri"/>
              </a:rPr>
              <a:t>Tools: </a:t>
            </a:r>
            <a:r>
              <a:rPr b="0" i="0" lang="es-ES" sz="1100" u="sng" cap="none" strike="noStrike">
                <a:solidFill>
                  <a:srgbClr val="000000"/>
                </a:solidFill>
                <a:latin typeface="Calibri"/>
                <a:ea typeface="Calibri"/>
                <a:cs typeface="Calibri"/>
                <a:sym typeface="Calibri"/>
              </a:rPr>
              <a:t>https://www.ted.com/talks/chimamanda_ngozi_adichie_the_danger_of_a_single_story</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s-ES"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 name="Shape 114"/>
        <p:cNvGrpSpPr/>
        <p:nvPr/>
      </p:nvGrpSpPr>
      <p:grpSpPr>
        <a:xfrm>
          <a:off x="0" y="0"/>
          <a:ext cx="0" cy="0"/>
          <a:chOff x="0" y="0"/>
          <a:chExt cx="0" cy="0"/>
        </a:xfrm>
      </p:grpSpPr>
      <p:sp>
        <p:nvSpPr>
          <p:cNvPr id="115" name="Google Shape;115;g115a5fc89bb_1_14"/>
          <p:cNvSpPr txBox="1"/>
          <p:nvPr>
            <p:ph type="title"/>
          </p:nvPr>
        </p:nvSpPr>
        <p:spPr>
          <a:xfrm>
            <a:off x="640100" y="521318"/>
            <a:ext cx="10113300" cy="8544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Font typeface="Arial"/>
              <a:buNone/>
            </a:pPr>
            <a:r>
              <a:rPr lang="es-ES"/>
              <a:t>Negatieve jeugdervaringen</a:t>
            </a:r>
            <a:endParaRPr>
              <a:latin typeface="Calibri"/>
              <a:ea typeface="Calibri"/>
              <a:cs typeface="Calibri"/>
              <a:sym typeface="Calibri"/>
            </a:endParaRPr>
          </a:p>
        </p:txBody>
      </p:sp>
      <p:sp>
        <p:nvSpPr>
          <p:cNvPr id="116" name="Google Shape;116;g115a5fc89bb_1_14"/>
          <p:cNvSpPr txBox="1"/>
          <p:nvPr>
            <p:ph idx="1" type="body"/>
          </p:nvPr>
        </p:nvSpPr>
        <p:spPr>
          <a:xfrm>
            <a:off x="1136000" y="1511350"/>
            <a:ext cx="9617400" cy="4112400"/>
          </a:xfrm>
          <a:prstGeom prst="rect">
            <a:avLst/>
          </a:prstGeom>
          <a:noFill/>
          <a:ln>
            <a:noFill/>
          </a:ln>
        </p:spPr>
        <p:txBody>
          <a:bodyPr anchorCtr="0" anchor="t" bIns="45700" lIns="91425" spcFirstLastPara="1" rIns="91425" wrap="square" tIns="45700">
            <a:noAutofit/>
          </a:bodyPr>
          <a:lstStyle/>
          <a:p>
            <a:pPr indent="0" lvl="0" marL="457200" rtl="0" algn="ctr">
              <a:lnSpc>
                <a:spcPct val="100000"/>
              </a:lnSpc>
              <a:spcBef>
                <a:spcPts val="0"/>
              </a:spcBef>
              <a:spcAft>
                <a:spcPts val="0"/>
              </a:spcAft>
              <a:buSzPts val="1800"/>
              <a:buNone/>
            </a:pPr>
            <a:r>
              <a:t/>
            </a:r>
            <a:endParaRPr sz="2200"/>
          </a:p>
          <a:p>
            <a:pPr indent="0" lvl="0" marL="457200" rtl="0" algn="ctr">
              <a:lnSpc>
                <a:spcPct val="100000"/>
              </a:lnSpc>
              <a:spcBef>
                <a:spcPts val="0"/>
              </a:spcBef>
              <a:spcAft>
                <a:spcPts val="0"/>
              </a:spcAft>
              <a:buSzPts val="1800"/>
              <a:buNone/>
            </a:pPr>
            <a:r>
              <a:t/>
            </a:r>
            <a:endParaRPr sz="2200"/>
          </a:p>
          <a:p>
            <a:pPr indent="0" lvl="0" marL="457200" rtl="0" algn="ctr">
              <a:lnSpc>
                <a:spcPct val="100000"/>
              </a:lnSpc>
              <a:spcBef>
                <a:spcPts val="0"/>
              </a:spcBef>
              <a:spcAft>
                <a:spcPts val="0"/>
              </a:spcAft>
              <a:buSzPts val="1800"/>
              <a:buNone/>
            </a:pPr>
            <a:r>
              <a:t/>
            </a:r>
            <a:endParaRPr b="1" sz="2200"/>
          </a:p>
          <a:p>
            <a:pPr indent="0" lvl="0" marL="457200" rtl="0" algn="ctr">
              <a:lnSpc>
                <a:spcPct val="100000"/>
              </a:lnSpc>
              <a:spcBef>
                <a:spcPts val="0"/>
              </a:spcBef>
              <a:spcAft>
                <a:spcPts val="0"/>
              </a:spcAft>
              <a:buSzPts val="1800"/>
              <a:buNone/>
            </a:pPr>
            <a:r>
              <a:rPr b="1" lang="es-ES" sz="2200"/>
              <a:t>BREAKING THE ICE</a:t>
            </a:r>
            <a:endParaRPr/>
          </a:p>
          <a:p>
            <a:pPr indent="0" lvl="0" marL="457200" rtl="0" algn="ctr">
              <a:lnSpc>
                <a:spcPct val="100000"/>
              </a:lnSpc>
              <a:spcBef>
                <a:spcPts val="0"/>
              </a:spcBef>
              <a:spcAft>
                <a:spcPts val="0"/>
              </a:spcAft>
              <a:buSzPts val="1800"/>
              <a:buNone/>
            </a:pPr>
            <a:r>
              <a:t/>
            </a:r>
            <a:endParaRPr b="1" sz="2200"/>
          </a:p>
          <a:p>
            <a:pPr indent="0" lvl="0" marL="457200" rtl="0" algn="ctr">
              <a:lnSpc>
                <a:spcPct val="100000"/>
              </a:lnSpc>
              <a:spcBef>
                <a:spcPts val="0"/>
              </a:spcBef>
              <a:spcAft>
                <a:spcPts val="0"/>
              </a:spcAft>
              <a:buSzPts val="1800"/>
              <a:buNone/>
            </a:pPr>
            <a:r>
              <a:rPr lang="es-ES"/>
              <a:t>Wat is volgens jou een negatieve jeugdervaring?</a:t>
            </a:r>
            <a:endParaRPr sz="3600"/>
          </a:p>
          <a:p>
            <a:pPr indent="0" lvl="0" marL="457200" rtl="0" algn="ctr">
              <a:lnSpc>
                <a:spcPct val="100000"/>
              </a:lnSpc>
              <a:spcBef>
                <a:spcPts val="0"/>
              </a:spcBef>
              <a:spcAft>
                <a:spcPts val="0"/>
              </a:spcAft>
              <a:buSzPts val="1800"/>
              <a:buNone/>
            </a:pPr>
            <a:r>
              <a:t/>
            </a:r>
            <a:endParaRPr b="1" sz="2200"/>
          </a:p>
          <a:p>
            <a:pPr indent="0" lvl="0" marL="457200" rtl="0" algn="ctr">
              <a:lnSpc>
                <a:spcPct val="100000"/>
              </a:lnSpc>
              <a:spcBef>
                <a:spcPts val="0"/>
              </a:spcBef>
              <a:spcAft>
                <a:spcPts val="0"/>
              </a:spcAft>
              <a:buSzPts val="1800"/>
              <a:buNone/>
            </a:pPr>
            <a:r>
              <a:t/>
            </a:r>
            <a:endParaRPr b="1" sz="2200"/>
          </a:p>
          <a:p>
            <a:pPr indent="0" lvl="0" marL="457200" rtl="0" algn="ctr">
              <a:lnSpc>
                <a:spcPct val="100000"/>
              </a:lnSpc>
              <a:spcBef>
                <a:spcPts val="0"/>
              </a:spcBef>
              <a:spcAft>
                <a:spcPts val="0"/>
              </a:spcAft>
              <a:buSzPts val="1800"/>
              <a:buNone/>
            </a:pPr>
            <a:r>
              <a:t/>
            </a:r>
            <a:endParaRPr b="1" sz="2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0" name="Shape 120"/>
        <p:cNvGrpSpPr/>
        <p:nvPr/>
      </p:nvGrpSpPr>
      <p:grpSpPr>
        <a:xfrm>
          <a:off x="0" y="0"/>
          <a:ext cx="0" cy="0"/>
          <a:chOff x="0" y="0"/>
          <a:chExt cx="0" cy="0"/>
        </a:xfrm>
      </p:grpSpPr>
      <p:sp>
        <p:nvSpPr>
          <p:cNvPr id="121" name="Google Shape;121;p2"/>
          <p:cNvSpPr txBox="1"/>
          <p:nvPr>
            <p:ph type="title"/>
          </p:nvPr>
        </p:nvSpPr>
        <p:spPr>
          <a:xfrm>
            <a:off x="299775" y="457200"/>
            <a:ext cx="12056100" cy="9693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100"/>
              <a:buNone/>
            </a:pPr>
            <a:r>
              <a:rPr lang="es-ES" sz="4000"/>
              <a:t>Invloed</a:t>
            </a:r>
            <a:r>
              <a:rPr lang="es-ES" sz="4000">
                <a:latin typeface="Calibri"/>
                <a:ea typeface="Calibri"/>
                <a:cs typeface="Calibri"/>
                <a:sym typeface="Calibri"/>
              </a:rPr>
              <a:t> </a:t>
            </a:r>
            <a:r>
              <a:rPr lang="es-ES" sz="4000"/>
              <a:t>van</a:t>
            </a:r>
            <a:r>
              <a:rPr lang="es-ES" sz="4000">
                <a:latin typeface="Calibri"/>
                <a:ea typeface="Calibri"/>
                <a:cs typeface="Calibri"/>
                <a:sym typeface="Calibri"/>
              </a:rPr>
              <a:t> </a:t>
            </a:r>
            <a:r>
              <a:rPr lang="es-ES" sz="4000"/>
              <a:t>negatieve jeugdervaringen</a:t>
            </a:r>
            <a:r>
              <a:rPr lang="es-ES" sz="4000">
                <a:latin typeface="Calibri"/>
                <a:ea typeface="Calibri"/>
                <a:cs typeface="Calibri"/>
                <a:sym typeface="Calibri"/>
              </a:rPr>
              <a:t> </a:t>
            </a:r>
            <a:r>
              <a:rPr lang="es-ES" sz="4000"/>
              <a:t>op</a:t>
            </a:r>
            <a:r>
              <a:rPr lang="es-ES" sz="4000">
                <a:latin typeface="Calibri"/>
                <a:ea typeface="Calibri"/>
                <a:cs typeface="Calibri"/>
                <a:sym typeface="Calibri"/>
              </a:rPr>
              <a:t> </a:t>
            </a:r>
            <a:r>
              <a:rPr lang="es-ES" sz="4000"/>
              <a:t>de levensloop</a:t>
            </a:r>
            <a:endParaRPr sz="4000">
              <a:latin typeface="Calibri"/>
              <a:ea typeface="Calibri"/>
              <a:cs typeface="Calibri"/>
              <a:sym typeface="Calibri"/>
            </a:endParaRPr>
          </a:p>
        </p:txBody>
      </p:sp>
      <p:pic>
        <p:nvPicPr>
          <p:cNvPr id="122" name="Google Shape;122;p2"/>
          <p:cNvPicPr preferRelativeResize="0"/>
          <p:nvPr/>
        </p:nvPicPr>
        <p:blipFill rotWithShape="1">
          <a:blip r:embed="rId3">
            <a:alphaModFix/>
          </a:blip>
          <a:srcRect b="0" l="0" r="0" t="0"/>
          <a:stretch/>
        </p:blipFill>
        <p:spPr>
          <a:xfrm>
            <a:off x="1525588" y="1512321"/>
            <a:ext cx="9512526" cy="467166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6" name="Shape 126"/>
        <p:cNvGrpSpPr/>
        <p:nvPr/>
      </p:nvGrpSpPr>
      <p:grpSpPr>
        <a:xfrm>
          <a:off x="0" y="0"/>
          <a:ext cx="0" cy="0"/>
          <a:chOff x="0" y="0"/>
          <a:chExt cx="0" cy="0"/>
        </a:xfrm>
      </p:grpSpPr>
      <p:sp>
        <p:nvSpPr>
          <p:cNvPr id="127" name="Google Shape;127;g115a5fc89bb_0_1"/>
          <p:cNvSpPr txBox="1"/>
          <p:nvPr>
            <p:ph type="title"/>
          </p:nvPr>
        </p:nvSpPr>
        <p:spPr>
          <a:xfrm>
            <a:off x="640075" y="325375"/>
            <a:ext cx="10113300" cy="8544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1800"/>
              <a:buNone/>
            </a:pPr>
            <a:r>
              <a:rPr lang="es-ES"/>
              <a:t>Klassieke</a:t>
            </a:r>
            <a:r>
              <a:rPr lang="es-ES">
                <a:latin typeface="Calibri"/>
                <a:ea typeface="Calibri"/>
                <a:cs typeface="Calibri"/>
                <a:sym typeface="Calibri"/>
              </a:rPr>
              <a:t> conceptualisati</a:t>
            </a:r>
            <a:r>
              <a:rPr lang="es-ES"/>
              <a:t>e</a:t>
            </a:r>
            <a:r>
              <a:rPr lang="es-ES">
                <a:latin typeface="Calibri"/>
                <a:ea typeface="Calibri"/>
                <a:cs typeface="Calibri"/>
                <a:sym typeface="Calibri"/>
              </a:rPr>
              <a:t> </a:t>
            </a:r>
            <a:r>
              <a:rPr lang="es-ES"/>
              <a:t>van</a:t>
            </a:r>
            <a:r>
              <a:rPr lang="es-ES">
                <a:latin typeface="Calibri"/>
                <a:ea typeface="Calibri"/>
                <a:cs typeface="Calibri"/>
                <a:sym typeface="Calibri"/>
              </a:rPr>
              <a:t> ACE</a:t>
            </a:r>
            <a:endParaRPr>
              <a:latin typeface="Calibri"/>
              <a:ea typeface="Calibri"/>
              <a:cs typeface="Calibri"/>
              <a:sym typeface="Calibri"/>
            </a:endParaRPr>
          </a:p>
        </p:txBody>
      </p:sp>
      <p:pic>
        <p:nvPicPr>
          <p:cNvPr id="128" name="Google Shape;128;g115a5fc89bb_0_1"/>
          <p:cNvPicPr preferRelativeResize="0"/>
          <p:nvPr/>
        </p:nvPicPr>
        <p:blipFill rotWithShape="1">
          <a:blip r:embed="rId3">
            <a:alphaModFix/>
          </a:blip>
          <a:srcRect b="0" l="0" r="0" t="0"/>
          <a:stretch/>
        </p:blipFill>
        <p:spPr>
          <a:xfrm>
            <a:off x="4484914" y="1471474"/>
            <a:ext cx="6629400" cy="4402335"/>
          </a:xfrm>
          <a:prstGeom prst="rect">
            <a:avLst/>
          </a:prstGeom>
          <a:noFill/>
          <a:ln>
            <a:noFill/>
          </a:ln>
        </p:spPr>
      </p:pic>
      <p:sp>
        <p:nvSpPr>
          <p:cNvPr id="129" name="Google Shape;129;g115a5fc89bb_0_1"/>
          <p:cNvSpPr txBox="1"/>
          <p:nvPr/>
        </p:nvSpPr>
        <p:spPr>
          <a:xfrm>
            <a:off x="1831774" y="5386526"/>
            <a:ext cx="4971797" cy="48728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50"/>
              <a:buFont typeface="Arial"/>
              <a:buNone/>
            </a:pPr>
            <a:r>
              <a:rPr b="0" i="1" lang="es-ES" sz="900" u="sng" cap="none" strike="noStrike">
                <a:solidFill>
                  <a:schemeClr val="hlink"/>
                </a:solidFill>
                <a:highlight>
                  <a:srgbClr val="FFFFFF"/>
                </a:highlight>
                <a:latin typeface="Calibri"/>
                <a:ea typeface="Calibri"/>
                <a:cs typeface="Calibri"/>
                <a:sym typeface="Calibri"/>
                <a:hlinkClick r:id="rId4"/>
              </a:rPr>
              <a:t>Source</a:t>
            </a:r>
            <a:r>
              <a:rPr b="0" i="1" lang="es-ES" sz="900" u="none" cap="none" strike="noStrike">
                <a:solidFill>
                  <a:srgbClr val="999999"/>
                </a:solidFill>
                <a:highlight>
                  <a:srgbClr val="FFFFFF"/>
                </a:highlight>
                <a:latin typeface="Calibri"/>
                <a:ea typeface="Calibri"/>
                <a:cs typeface="Calibri"/>
                <a:sym typeface="Calibri"/>
              </a:rPr>
              <a:t>: Centers for Disease Control and Prevention</a:t>
            </a:r>
            <a:endParaRPr b="0" i="1" sz="900" u="none" cap="none" strike="noStrike">
              <a:solidFill>
                <a:srgbClr val="999999"/>
              </a:solidFill>
              <a:highlight>
                <a:srgbClr val="FFFFFF"/>
              </a:highlight>
              <a:latin typeface="Calibri"/>
              <a:ea typeface="Calibri"/>
              <a:cs typeface="Calibri"/>
              <a:sym typeface="Calibri"/>
            </a:endParaRPr>
          </a:p>
          <a:p>
            <a:pPr indent="0" lvl="0" marL="0" marR="0" rtl="0" algn="l">
              <a:lnSpc>
                <a:spcPct val="100000"/>
              </a:lnSpc>
              <a:spcBef>
                <a:spcPts val="200"/>
              </a:spcBef>
              <a:spcAft>
                <a:spcPts val="0"/>
              </a:spcAft>
              <a:buClr>
                <a:srgbClr val="000000"/>
              </a:buClr>
              <a:buSzPts val="850"/>
              <a:buFont typeface="Arial"/>
              <a:buNone/>
            </a:pPr>
            <a:r>
              <a:rPr b="0" i="1" lang="es-ES" sz="900" u="none" cap="none" strike="noStrike">
                <a:solidFill>
                  <a:srgbClr val="999999"/>
                </a:solidFill>
                <a:highlight>
                  <a:srgbClr val="FFFFFF"/>
                </a:highlight>
                <a:latin typeface="Calibri"/>
                <a:ea typeface="Calibri"/>
                <a:cs typeface="Calibri"/>
                <a:sym typeface="Calibri"/>
              </a:rPr>
              <a:t>Credit: Robert Wood Johnson Foundation</a:t>
            </a:r>
            <a:endParaRPr b="0" i="1" sz="900" u="none" cap="none" strike="noStrike">
              <a:solidFill>
                <a:srgbClr val="999999"/>
              </a:solidFill>
              <a:highlight>
                <a:srgbClr val="FFFFFF"/>
              </a:highlight>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1"/>
          <p:cNvPicPr preferRelativeResize="0"/>
          <p:nvPr/>
        </p:nvPicPr>
        <p:blipFill rotWithShape="1">
          <a:blip r:embed="rId3">
            <a:alphaModFix/>
          </a:blip>
          <a:srcRect b="0" l="0" r="0" t="0"/>
          <a:stretch/>
        </p:blipFill>
        <p:spPr>
          <a:xfrm>
            <a:off x="5619077" y="803772"/>
            <a:ext cx="6090649" cy="5260625"/>
          </a:xfrm>
          <a:prstGeom prst="rect">
            <a:avLst/>
          </a:prstGeom>
          <a:noFill/>
          <a:ln>
            <a:noFill/>
          </a:ln>
        </p:spPr>
      </p:pic>
      <p:sp>
        <p:nvSpPr>
          <p:cNvPr id="136" name="Google Shape;136;p1"/>
          <p:cNvSpPr txBox="1"/>
          <p:nvPr>
            <p:ph type="title"/>
          </p:nvPr>
        </p:nvSpPr>
        <p:spPr>
          <a:xfrm>
            <a:off x="839788" y="457200"/>
            <a:ext cx="10512424" cy="660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lang="es-ES" sz="4400"/>
              <a:t>Het concept uitbreiden</a:t>
            </a:r>
            <a:endParaRPr sz="4400">
              <a:latin typeface="Calibri"/>
              <a:ea typeface="Calibri"/>
              <a:cs typeface="Calibri"/>
              <a:sym typeface="Calibri"/>
            </a:endParaRPr>
          </a:p>
        </p:txBody>
      </p:sp>
      <p:sp>
        <p:nvSpPr>
          <p:cNvPr id="137" name="Google Shape;137;p1"/>
          <p:cNvSpPr txBox="1"/>
          <p:nvPr>
            <p:ph idx="1" type="body"/>
          </p:nvPr>
        </p:nvSpPr>
        <p:spPr>
          <a:xfrm>
            <a:off x="839788" y="1574800"/>
            <a:ext cx="3932237" cy="318509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400"/>
              <a:buNone/>
            </a:pPr>
            <a:r>
              <a:rPr lang="es-ES" sz="2000"/>
              <a:t>“Human life cannot be studied without taking into account both how individuals are situated within and constrained by social structures and how those individuals construct an understanding of and impose meaning on the world around them.”</a:t>
            </a:r>
            <a:endParaRPr/>
          </a:p>
          <a:p>
            <a:pPr indent="0" lvl="0" marL="0" rtl="0" algn="l">
              <a:lnSpc>
                <a:spcPct val="100000"/>
              </a:lnSpc>
              <a:spcBef>
                <a:spcPts val="0"/>
              </a:spcBef>
              <a:spcAft>
                <a:spcPts val="0"/>
              </a:spcAft>
              <a:buClr>
                <a:srgbClr val="000000"/>
              </a:buClr>
              <a:buSzPts val="1400"/>
              <a:buNone/>
            </a:pPr>
            <a:r>
              <a:rPr lang="es-ES" sz="2000"/>
              <a:t>			</a:t>
            </a:r>
            <a:endParaRPr/>
          </a:p>
          <a:p>
            <a:pPr indent="0" lvl="0" marL="0" rtl="0" algn="l">
              <a:lnSpc>
                <a:spcPct val="100000"/>
              </a:lnSpc>
              <a:spcBef>
                <a:spcPts val="0"/>
              </a:spcBef>
              <a:spcAft>
                <a:spcPts val="0"/>
              </a:spcAft>
              <a:buClr>
                <a:srgbClr val="000000"/>
              </a:buClr>
              <a:buSzPts val="1400"/>
              <a:buNone/>
            </a:pPr>
            <a:r>
              <a:rPr lang="es-ES" sz="2000"/>
              <a:t>Dressler (2001: 455)</a:t>
            </a:r>
            <a:endParaRPr/>
          </a:p>
        </p:txBody>
      </p:sp>
      <p:sp>
        <p:nvSpPr>
          <p:cNvPr id="138" name="Google Shape;138;p1"/>
          <p:cNvSpPr txBox="1"/>
          <p:nvPr/>
        </p:nvSpPr>
        <p:spPr>
          <a:xfrm>
            <a:off x="10203418" y="5783234"/>
            <a:ext cx="1900200" cy="36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s-ES" sz="900" u="none" cap="none" strike="noStrike">
                <a:solidFill>
                  <a:schemeClr val="dk1"/>
                </a:solidFill>
                <a:latin typeface="Calibri"/>
                <a:ea typeface="Calibri"/>
                <a:cs typeface="Calibri"/>
                <a:sym typeface="Calibri"/>
              </a:rPr>
              <a:t>Source: Cronholm </a:t>
            </a:r>
            <a:r>
              <a:rPr b="0" i="1" lang="es-ES" sz="900" u="none" cap="none" strike="noStrike">
                <a:solidFill>
                  <a:schemeClr val="dk1"/>
                </a:solidFill>
                <a:latin typeface="Calibri"/>
                <a:ea typeface="Calibri"/>
                <a:cs typeface="Calibri"/>
                <a:sym typeface="Calibri"/>
              </a:rPr>
              <a:t>et al</a:t>
            </a:r>
            <a:r>
              <a:rPr b="0" i="0" lang="es-ES" sz="900" u="none" cap="none" strike="noStrike">
                <a:solidFill>
                  <a:schemeClr val="dk1"/>
                </a:solidFill>
                <a:latin typeface="Calibri"/>
                <a:ea typeface="Calibri"/>
                <a:cs typeface="Calibri"/>
                <a:sym typeface="Calibri"/>
              </a:rPr>
              <a:t>. (2015)</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13c9b78aff7_0_1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libri"/>
              <a:buNone/>
            </a:pPr>
            <a:r>
              <a:rPr lang="es-ES"/>
              <a:t>Kritiek op het concept van</a:t>
            </a:r>
            <a:r>
              <a:rPr lang="es-ES">
                <a:latin typeface="Calibri"/>
                <a:ea typeface="Calibri"/>
                <a:cs typeface="Calibri"/>
                <a:sym typeface="Calibri"/>
              </a:rPr>
              <a:t> ACEs </a:t>
            </a:r>
            <a:endParaRPr sz="3600">
              <a:latin typeface="Calibri"/>
              <a:ea typeface="Calibri"/>
              <a:cs typeface="Calibri"/>
              <a:sym typeface="Calibri"/>
            </a:endParaRPr>
          </a:p>
        </p:txBody>
      </p:sp>
      <p:grpSp>
        <p:nvGrpSpPr>
          <p:cNvPr id="145" name="Google Shape;145;g13c9b78aff7_0_16"/>
          <p:cNvGrpSpPr/>
          <p:nvPr/>
        </p:nvGrpSpPr>
        <p:grpSpPr>
          <a:xfrm>
            <a:off x="-3507696" y="835284"/>
            <a:ext cx="15082589" cy="5970438"/>
            <a:chOff x="-5013235" y="-768091"/>
            <a:chExt cx="15082589" cy="5970438"/>
          </a:xfrm>
        </p:grpSpPr>
        <p:sp>
          <p:nvSpPr>
            <p:cNvPr id="146" name="Google Shape;146;g13c9b78aff7_0_16"/>
            <p:cNvSpPr/>
            <p:nvPr/>
          </p:nvSpPr>
          <p:spPr>
            <a:xfrm>
              <a:off x="-5013235" y="-768091"/>
              <a:ext cx="5970438" cy="5970438"/>
            </a:xfrm>
            <a:prstGeom prst="blockArc">
              <a:avLst>
                <a:gd fmla="val 18900000" name="adj1"/>
                <a:gd fmla="val 2700000" name="adj2"/>
                <a:gd fmla="val 362" name="adj3"/>
              </a:avLst>
            </a:prstGeom>
            <a:noFill/>
            <a:ln cap="flat" cmpd="sng" w="25400">
              <a:solidFill>
                <a:srgbClr val="3A509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g13c9b78aff7_0_16"/>
            <p:cNvSpPr/>
            <p:nvPr/>
          </p:nvSpPr>
          <p:spPr>
            <a:xfrm>
              <a:off x="615632" y="443425"/>
              <a:ext cx="9453721" cy="886851"/>
            </a:xfrm>
            <a:prstGeom prst="rect">
              <a:avLst/>
            </a:prstGeom>
            <a:solidFill>
              <a:srgbClr val="4C66C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g13c9b78aff7_0_16"/>
            <p:cNvSpPr txBox="1"/>
            <p:nvPr/>
          </p:nvSpPr>
          <p:spPr>
            <a:xfrm>
              <a:off x="615632" y="443425"/>
              <a:ext cx="9453721" cy="886851"/>
            </a:xfrm>
            <a:prstGeom prst="rect">
              <a:avLst/>
            </a:prstGeom>
            <a:noFill/>
            <a:ln>
              <a:noFill/>
            </a:ln>
          </p:spPr>
          <p:txBody>
            <a:bodyPr anchorCtr="0" anchor="ctr" bIns="71100" lIns="703925" spcFirstLastPara="1" rIns="71100" wrap="square" tIns="71100">
              <a:noAutofit/>
            </a:bodyPr>
            <a:lstStyle/>
            <a:p>
              <a:pPr indent="0" lvl="0" marL="0" marR="0" rtl="0" algn="l">
                <a:lnSpc>
                  <a:spcPct val="90000"/>
                </a:lnSpc>
                <a:spcBef>
                  <a:spcPts val="0"/>
                </a:spcBef>
                <a:spcAft>
                  <a:spcPts val="0"/>
                </a:spcAft>
                <a:buClr>
                  <a:srgbClr val="000000"/>
                </a:buClr>
                <a:buSzPts val="2800"/>
                <a:buFont typeface="Arial"/>
                <a:buNone/>
              </a:pPr>
              <a:r>
                <a:rPr b="0" i="0" lang="es-ES" sz="2800" u="none" cap="none" strike="noStrike">
                  <a:solidFill>
                    <a:schemeClr val="lt1"/>
                  </a:solidFill>
                  <a:latin typeface="Arial"/>
                  <a:ea typeface="Arial"/>
                  <a:cs typeface="Arial"/>
                  <a:sym typeface="Arial"/>
                </a:rPr>
                <a:t>Focus </a:t>
              </a:r>
              <a:r>
                <a:rPr lang="es-ES" sz="2800">
                  <a:solidFill>
                    <a:schemeClr val="lt1"/>
                  </a:solidFill>
                </a:rPr>
                <a:t>ligt op</a:t>
              </a:r>
              <a:r>
                <a:rPr b="0" i="0" lang="es-ES" sz="2800" u="none" cap="none" strike="noStrike">
                  <a:solidFill>
                    <a:schemeClr val="lt1"/>
                  </a:solidFill>
                  <a:latin typeface="Arial"/>
                  <a:ea typeface="Arial"/>
                  <a:cs typeface="Arial"/>
                  <a:sym typeface="Arial"/>
                </a:rPr>
                <a:t> i</a:t>
              </a:r>
              <a:r>
                <a:rPr lang="es-ES" sz="2800">
                  <a:solidFill>
                    <a:schemeClr val="lt1"/>
                  </a:solidFill>
                </a:rPr>
                <a:t>ndividuele en gezinsaspecten</a:t>
              </a:r>
              <a:endParaRPr b="0" i="0" sz="2800" u="none" cap="none" strike="noStrike">
                <a:solidFill>
                  <a:schemeClr val="lt1"/>
                </a:solidFill>
                <a:latin typeface="Arial"/>
                <a:ea typeface="Arial"/>
                <a:cs typeface="Arial"/>
                <a:sym typeface="Arial"/>
              </a:endParaRPr>
            </a:p>
          </p:txBody>
        </p:sp>
        <p:sp>
          <p:nvSpPr>
            <p:cNvPr id="149" name="Google Shape;149;g13c9b78aff7_0_16"/>
            <p:cNvSpPr/>
            <p:nvPr/>
          </p:nvSpPr>
          <p:spPr>
            <a:xfrm>
              <a:off x="61351" y="332569"/>
              <a:ext cx="1108563" cy="1108563"/>
            </a:xfrm>
            <a:prstGeom prst="ellipse">
              <a:avLst/>
            </a:prstGeom>
            <a:solidFill>
              <a:schemeClr val="lt1"/>
            </a:solidFill>
            <a:ln cap="flat" cmpd="sng" w="25400">
              <a:solidFill>
                <a:srgbClr val="4C66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g13c9b78aff7_0_16"/>
            <p:cNvSpPr/>
            <p:nvPr/>
          </p:nvSpPr>
          <p:spPr>
            <a:xfrm>
              <a:off x="938003" y="1773702"/>
              <a:ext cx="9131351" cy="886851"/>
            </a:xfrm>
            <a:prstGeom prst="rect">
              <a:avLst/>
            </a:prstGeom>
            <a:solidFill>
              <a:srgbClr val="4C66C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g13c9b78aff7_0_16"/>
            <p:cNvSpPr txBox="1"/>
            <p:nvPr/>
          </p:nvSpPr>
          <p:spPr>
            <a:xfrm>
              <a:off x="938003" y="1773702"/>
              <a:ext cx="9131351" cy="886851"/>
            </a:xfrm>
            <a:prstGeom prst="rect">
              <a:avLst/>
            </a:prstGeom>
            <a:noFill/>
            <a:ln>
              <a:noFill/>
            </a:ln>
          </p:spPr>
          <p:txBody>
            <a:bodyPr anchorCtr="0" anchor="ctr" bIns="71100" lIns="703925" spcFirstLastPara="1" rIns="71100" wrap="square" tIns="71100">
              <a:noAutofit/>
            </a:bodyPr>
            <a:lstStyle/>
            <a:p>
              <a:pPr indent="0" lvl="0" marL="0" marR="0" rtl="0" algn="l">
                <a:lnSpc>
                  <a:spcPct val="90000"/>
                </a:lnSpc>
                <a:spcBef>
                  <a:spcPts val="0"/>
                </a:spcBef>
                <a:spcAft>
                  <a:spcPts val="0"/>
                </a:spcAft>
                <a:buClr>
                  <a:srgbClr val="000000"/>
                </a:buClr>
                <a:buSzPts val="2800"/>
                <a:buFont typeface="Arial"/>
                <a:buNone/>
              </a:pPr>
              <a:r>
                <a:rPr lang="es-ES" sz="2800">
                  <a:solidFill>
                    <a:schemeClr val="lt1"/>
                  </a:solidFill>
                </a:rPr>
                <a:t>Determinisme</a:t>
              </a:r>
              <a:endParaRPr b="0" i="0" sz="2800" u="none" cap="none" strike="noStrike">
                <a:solidFill>
                  <a:schemeClr val="lt1"/>
                </a:solidFill>
                <a:latin typeface="Arial"/>
                <a:ea typeface="Arial"/>
                <a:cs typeface="Arial"/>
                <a:sym typeface="Arial"/>
              </a:endParaRPr>
            </a:p>
          </p:txBody>
        </p:sp>
        <p:sp>
          <p:nvSpPr>
            <p:cNvPr id="152" name="Google Shape;152;g13c9b78aff7_0_16"/>
            <p:cNvSpPr/>
            <p:nvPr/>
          </p:nvSpPr>
          <p:spPr>
            <a:xfrm>
              <a:off x="383721" y="1662845"/>
              <a:ext cx="1108563" cy="1108563"/>
            </a:xfrm>
            <a:prstGeom prst="ellipse">
              <a:avLst/>
            </a:prstGeom>
            <a:solidFill>
              <a:schemeClr val="lt1"/>
            </a:solidFill>
            <a:ln cap="flat" cmpd="sng" w="25400">
              <a:solidFill>
                <a:srgbClr val="4C66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g13c9b78aff7_0_16"/>
            <p:cNvSpPr/>
            <p:nvPr/>
          </p:nvSpPr>
          <p:spPr>
            <a:xfrm>
              <a:off x="615632" y="3103978"/>
              <a:ext cx="9453721" cy="886851"/>
            </a:xfrm>
            <a:prstGeom prst="rect">
              <a:avLst/>
            </a:prstGeom>
            <a:solidFill>
              <a:srgbClr val="4C66C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g13c9b78aff7_0_16"/>
            <p:cNvSpPr txBox="1"/>
            <p:nvPr/>
          </p:nvSpPr>
          <p:spPr>
            <a:xfrm>
              <a:off x="615632" y="3103978"/>
              <a:ext cx="9453721" cy="886851"/>
            </a:xfrm>
            <a:prstGeom prst="rect">
              <a:avLst/>
            </a:prstGeom>
            <a:noFill/>
            <a:ln>
              <a:noFill/>
            </a:ln>
          </p:spPr>
          <p:txBody>
            <a:bodyPr anchorCtr="0" anchor="ctr" bIns="71100" lIns="703925" spcFirstLastPara="1" rIns="71100" wrap="square" tIns="71100">
              <a:noAutofit/>
            </a:bodyPr>
            <a:lstStyle/>
            <a:p>
              <a:pPr indent="0" lvl="0" marL="0" marR="0" rtl="0" algn="l">
                <a:lnSpc>
                  <a:spcPct val="90000"/>
                </a:lnSpc>
                <a:spcBef>
                  <a:spcPts val="0"/>
                </a:spcBef>
                <a:spcAft>
                  <a:spcPts val="0"/>
                </a:spcAft>
                <a:buClr>
                  <a:srgbClr val="000000"/>
                </a:buClr>
                <a:buSzPts val="2800"/>
                <a:buFont typeface="Arial"/>
                <a:buNone/>
              </a:pPr>
              <a:r>
                <a:rPr lang="es-ES" sz="2800">
                  <a:solidFill>
                    <a:schemeClr val="lt1"/>
                  </a:solidFill>
                </a:rPr>
                <a:t>Onderwaardering</a:t>
              </a:r>
              <a:r>
                <a:rPr b="0" i="0" lang="es-ES" sz="2800" u="none" cap="none" strike="noStrike">
                  <a:solidFill>
                    <a:schemeClr val="lt1"/>
                  </a:solidFill>
                  <a:latin typeface="Arial"/>
                  <a:ea typeface="Arial"/>
                  <a:cs typeface="Arial"/>
                  <a:sym typeface="Arial"/>
                </a:rPr>
                <a:t> </a:t>
              </a:r>
              <a:r>
                <a:rPr lang="es-ES" sz="2800">
                  <a:solidFill>
                    <a:schemeClr val="lt1"/>
                  </a:solidFill>
                </a:rPr>
                <a:t>van</a:t>
              </a:r>
              <a:r>
                <a:rPr b="0" i="0" lang="es-ES" sz="2800" u="none" cap="none" strike="noStrike">
                  <a:solidFill>
                    <a:schemeClr val="lt1"/>
                  </a:solidFill>
                  <a:latin typeface="Arial"/>
                  <a:ea typeface="Arial"/>
                  <a:cs typeface="Arial"/>
                  <a:sym typeface="Arial"/>
                </a:rPr>
                <a:t> agency </a:t>
              </a:r>
              <a:r>
                <a:rPr b="0" i="0" lang="es-ES" sz="2800" u="none" cap="none" strike="noStrike">
                  <a:solidFill>
                    <a:schemeClr val="lt1"/>
                  </a:solidFill>
                  <a:latin typeface="Arial"/>
                  <a:ea typeface="Arial"/>
                  <a:cs typeface="Arial"/>
                  <a:sym typeface="Arial"/>
                </a:rPr>
                <a:t>and</a:t>
              </a:r>
              <a:r>
                <a:rPr b="0" i="0" lang="es-ES" sz="2800" u="none" cap="none" strike="noStrike">
                  <a:solidFill>
                    <a:schemeClr val="lt1"/>
                  </a:solidFill>
                  <a:latin typeface="Arial"/>
                  <a:ea typeface="Arial"/>
                  <a:cs typeface="Arial"/>
                  <a:sym typeface="Arial"/>
                </a:rPr>
                <a:t> individu</a:t>
              </a:r>
              <a:r>
                <a:rPr lang="es-ES" sz="2800">
                  <a:solidFill>
                    <a:schemeClr val="lt1"/>
                  </a:solidFill>
                </a:rPr>
                <a:t>ele mogelijkheden</a:t>
              </a:r>
              <a:endParaRPr b="0" i="0" sz="2800" u="none" cap="none" strike="noStrike">
                <a:solidFill>
                  <a:schemeClr val="lt1"/>
                </a:solidFill>
                <a:latin typeface="Arial"/>
                <a:ea typeface="Arial"/>
                <a:cs typeface="Arial"/>
                <a:sym typeface="Arial"/>
              </a:endParaRPr>
            </a:p>
          </p:txBody>
        </p:sp>
        <p:sp>
          <p:nvSpPr>
            <p:cNvPr id="155" name="Google Shape;155;g13c9b78aff7_0_16"/>
            <p:cNvSpPr/>
            <p:nvPr/>
          </p:nvSpPr>
          <p:spPr>
            <a:xfrm>
              <a:off x="61351" y="2993122"/>
              <a:ext cx="1108563" cy="1108563"/>
            </a:xfrm>
            <a:prstGeom prst="ellipse">
              <a:avLst/>
            </a:prstGeom>
            <a:solidFill>
              <a:schemeClr val="lt1"/>
            </a:solidFill>
            <a:ln cap="flat" cmpd="sng" w="25400">
              <a:solidFill>
                <a:srgbClr val="4C66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9"/>
          <p:cNvSpPr/>
          <p:nvPr/>
        </p:nvSpPr>
        <p:spPr>
          <a:xfrm>
            <a:off x="0" y="45720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1" name="Google Shape;161;p9"/>
          <p:cNvSpPr txBox="1"/>
          <p:nvPr>
            <p:ph type="title"/>
          </p:nvPr>
        </p:nvSpPr>
        <p:spPr>
          <a:xfrm>
            <a:off x="839800" y="457200"/>
            <a:ext cx="4057500" cy="37173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100"/>
              <a:buNone/>
            </a:pPr>
            <a:r>
              <a:rPr lang="es-ES" sz="4400"/>
              <a:t>Benaderingen</a:t>
            </a:r>
            <a:r>
              <a:rPr lang="es-ES" sz="4400">
                <a:latin typeface="Calibri"/>
                <a:ea typeface="Calibri"/>
                <a:cs typeface="Calibri"/>
                <a:sym typeface="Calibri"/>
              </a:rPr>
              <a:t> ACEs</a:t>
            </a:r>
            <a:endParaRPr sz="4400"/>
          </a:p>
        </p:txBody>
      </p:sp>
      <p:grpSp>
        <p:nvGrpSpPr>
          <p:cNvPr id="162" name="Google Shape;162;p9"/>
          <p:cNvGrpSpPr/>
          <p:nvPr/>
        </p:nvGrpSpPr>
        <p:grpSpPr>
          <a:xfrm>
            <a:off x="-387263" y="438032"/>
            <a:ext cx="11677210" cy="6526272"/>
            <a:chOff x="-5480471" y="-839225"/>
            <a:chExt cx="11677210" cy="6526272"/>
          </a:xfrm>
        </p:grpSpPr>
        <p:sp>
          <p:nvSpPr>
            <p:cNvPr id="163" name="Google Shape;163;p9"/>
            <p:cNvSpPr/>
            <p:nvPr/>
          </p:nvSpPr>
          <p:spPr>
            <a:xfrm>
              <a:off x="-5480471" y="-839225"/>
              <a:ext cx="6526272" cy="6526272"/>
            </a:xfrm>
            <a:prstGeom prst="blockArc">
              <a:avLst>
                <a:gd fmla="val 18900000" name="adj1"/>
                <a:gd fmla="val 2700000" name="adj2"/>
                <a:gd fmla="val 331" name="adj3"/>
              </a:avLst>
            </a:prstGeom>
            <a:no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9"/>
            <p:cNvSpPr/>
            <p:nvPr/>
          </p:nvSpPr>
          <p:spPr>
            <a:xfrm>
              <a:off x="672877" y="484782"/>
              <a:ext cx="5523862" cy="969564"/>
            </a:xfrm>
            <a:prstGeom prst="rect">
              <a:avLst/>
            </a:prstGeom>
            <a:solidFill>
              <a:srgbClr val="D9B12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9"/>
            <p:cNvSpPr txBox="1"/>
            <p:nvPr/>
          </p:nvSpPr>
          <p:spPr>
            <a:xfrm>
              <a:off x="672877" y="484782"/>
              <a:ext cx="5523862" cy="969564"/>
            </a:xfrm>
            <a:prstGeom prst="rect">
              <a:avLst/>
            </a:prstGeom>
            <a:noFill/>
            <a:ln>
              <a:noFill/>
            </a:ln>
          </p:spPr>
          <p:txBody>
            <a:bodyPr anchorCtr="0" anchor="ctr" bIns="71100" lIns="769575" spcFirstLastPara="1" rIns="71100" wrap="square" tIns="71100">
              <a:noAutofit/>
            </a:bodyPr>
            <a:lstStyle/>
            <a:p>
              <a:pPr indent="0" lvl="0" marL="0" marR="0" rtl="0" algn="l">
                <a:lnSpc>
                  <a:spcPct val="90000"/>
                </a:lnSpc>
                <a:spcBef>
                  <a:spcPts val="0"/>
                </a:spcBef>
                <a:spcAft>
                  <a:spcPts val="0"/>
                </a:spcAft>
                <a:buClr>
                  <a:srgbClr val="000000"/>
                </a:buClr>
                <a:buSzPts val="2800"/>
                <a:buFont typeface="Arial"/>
                <a:buNone/>
              </a:pPr>
              <a:r>
                <a:rPr lang="es-ES" sz="2800">
                  <a:solidFill>
                    <a:schemeClr val="lt1"/>
                  </a:solidFill>
                </a:rPr>
                <a:t>Hechtingstheorie</a:t>
              </a:r>
              <a:endParaRPr b="0" i="0" sz="2800" u="none" cap="none" strike="noStrike">
                <a:solidFill>
                  <a:schemeClr val="lt1"/>
                </a:solidFill>
                <a:latin typeface="Arial"/>
                <a:ea typeface="Arial"/>
                <a:cs typeface="Arial"/>
                <a:sym typeface="Arial"/>
              </a:endParaRPr>
            </a:p>
          </p:txBody>
        </p:sp>
        <p:sp>
          <p:nvSpPr>
            <p:cNvPr id="166" name="Google Shape;166;p9"/>
            <p:cNvSpPr/>
            <p:nvPr/>
          </p:nvSpPr>
          <p:spPr>
            <a:xfrm>
              <a:off x="66899" y="363586"/>
              <a:ext cx="1211955" cy="1211955"/>
            </a:xfrm>
            <a:prstGeom prst="ellipse">
              <a:avLst/>
            </a:prstGeom>
            <a:solidFill>
              <a:schemeClr val="lt1"/>
            </a:solidFill>
            <a:ln cap="flat" cmpd="sng" w="25400">
              <a:solidFill>
                <a:srgbClr val="D9B12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9"/>
            <p:cNvSpPr/>
            <p:nvPr/>
          </p:nvSpPr>
          <p:spPr>
            <a:xfrm>
              <a:off x="1025314" y="1939128"/>
              <a:ext cx="5171425" cy="969564"/>
            </a:xfrm>
            <a:prstGeom prst="rect">
              <a:avLst/>
            </a:prstGeom>
            <a:solidFill>
              <a:srgbClr val="93A3D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9"/>
            <p:cNvSpPr txBox="1"/>
            <p:nvPr/>
          </p:nvSpPr>
          <p:spPr>
            <a:xfrm>
              <a:off x="1025314" y="1939128"/>
              <a:ext cx="5171425" cy="969564"/>
            </a:xfrm>
            <a:prstGeom prst="rect">
              <a:avLst/>
            </a:prstGeom>
            <a:noFill/>
            <a:ln>
              <a:noFill/>
            </a:ln>
          </p:spPr>
          <p:txBody>
            <a:bodyPr anchorCtr="0" anchor="ctr" bIns="71100" lIns="769575" spcFirstLastPara="1" rIns="71100" wrap="square" tIns="71100">
              <a:noAutofit/>
            </a:bodyPr>
            <a:lstStyle/>
            <a:p>
              <a:pPr indent="0" lvl="0" marL="0" marR="0" rtl="0" algn="l">
                <a:lnSpc>
                  <a:spcPct val="90000"/>
                </a:lnSpc>
                <a:spcBef>
                  <a:spcPts val="0"/>
                </a:spcBef>
                <a:spcAft>
                  <a:spcPts val="0"/>
                </a:spcAft>
                <a:buClr>
                  <a:srgbClr val="000000"/>
                </a:buClr>
                <a:buSzPts val="2800"/>
                <a:buFont typeface="Arial"/>
                <a:buNone/>
              </a:pPr>
              <a:r>
                <a:rPr lang="es-ES" sz="2800">
                  <a:solidFill>
                    <a:schemeClr val="lt1"/>
                  </a:solidFill>
                </a:rPr>
                <a:t>Neurowetenschappelijke benadering</a:t>
              </a:r>
              <a:endParaRPr b="0" i="0" sz="2800" u="none" cap="none" strike="noStrike">
                <a:solidFill>
                  <a:schemeClr val="lt1"/>
                </a:solidFill>
                <a:latin typeface="Arial"/>
                <a:ea typeface="Arial"/>
                <a:cs typeface="Arial"/>
                <a:sym typeface="Arial"/>
              </a:endParaRPr>
            </a:p>
          </p:txBody>
        </p:sp>
        <p:sp>
          <p:nvSpPr>
            <p:cNvPr id="169" name="Google Shape;169;p9"/>
            <p:cNvSpPr/>
            <p:nvPr/>
          </p:nvSpPr>
          <p:spPr>
            <a:xfrm>
              <a:off x="419336" y="1817933"/>
              <a:ext cx="1211955" cy="1211955"/>
            </a:xfrm>
            <a:prstGeom prst="ellipse">
              <a:avLst/>
            </a:prstGeom>
            <a:solidFill>
              <a:schemeClr val="lt1"/>
            </a:solidFill>
            <a:ln cap="flat" cmpd="sng" w="25400">
              <a:solidFill>
                <a:srgbClr val="93A3D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9"/>
            <p:cNvSpPr/>
            <p:nvPr/>
          </p:nvSpPr>
          <p:spPr>
            <a:xfrm>
              <a:off x="672877" y="3393475"/>
              <a:ext cx="5523862" cy="969564"/>
            </a:xfrm>
            <a:prstGeom prst="rect">
              <a:avLst/>
            </a:prstGeom>
            <a:solidFill>
              <a:srgbClr val="C3260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9"/>
            <p:cNvSpPr txBox="1"/>
            <p:nvPr/>
          </p:nvSpPr>
          <p:spPr>
            <a:xfrm>
              <a:off x="672877" y="3393475"/>
              <a:ext cx="5523862" cy="969564"/>
            </a:xfrm>
            <a:prstGeom prst="rect">
              <a:avLst/>
            </a:prstGeom>
            <a:noFill/>
            <a:ln>
              <a:noFill/>
            </a:ln>
          </p:spPr>
          <p:txBody>
            <a:bodyPr anchorCtr="0" anchor="ctr" bIns="71100" lIns="769575" spcFirstLastPara="1" rIns="71100" wrap="square" tIns="71100">
              <a:noAutofit/>
            </a:bodyPr>
            <a:lstStyle/>
            <a:p>
              <a:pPr indent="0" lvl="0" marL="0" marR="0" rtl="0" algn="l">
                <a:lnSpc>
                  <a:spcPct val="90000"/>
                </a:lnSpc>
                <a:spcBef>
                  <a:spcPts val="0"/>
                </a:spcBef>
                <a:spcAft>
                  <a:spcPts val="0"/>
                </a:spcAft>
                <a:buClr>
                  <a:srgbClr val="000000"/>
                </a:buClr>
                <a:buSzPts val="2800"/>
                <a:buFont typeface="Arial"/>
                <a:buNone/>
              </a:pPr>
              <a:r>
                <a:rPr b="0" i="0" lang="es-ES" sz="2800" u="none" cap="none" strike="noStrike">
                  <a:solidFill>
                    <a:schemeClr val="lt1"/>
                  </a:solidFill>
                  <a:latin typeface="Arial"/>
                  <a:ea typeface="Arial"/>
                  <a:cs typeface="Arial"/>
                  <a:sym typeface="Arial"/>
                </a:rPr>
                <a:t>Ecologi</a:t>
              </a:r>
              <a:r>
                <a:rPr lang="es-ES" sz="2800">
                  <a:solidFill>
                    <a:schemeClr val="lt1"/>
                  </a:solidFill>
                </a:rPr>
                <a:t>sche Theorie</a:t>
              </a:r>
              <a:endParaRPr b="0" i="0" sz="2800" u="none" cap="none" strike="noStrike">
                <a:solidFill>
                  <a:schemeClr val="lt1"/>
                </a:solidFill>
                <a:latin typeface="Arial"/>
                <a:ea typeface="Arial"/>
                <a:cs typeface="Arial"/>
                <a:sym typeface="Arial"/>
              </a:endParaRPr>
            </a:p>
          </p:txBody>
        </p:sp>
        <p:sp>
          <p:nvSpPr>
            <p:cNvPr id="172" name="Google Shape;172;p9"/>
            <p:cNvSpPr/>
            <p:nvPr/>
          </p:nvSpPr>
          <p:spPr>
            <a:xfrm>
              <a:off x="66899" y="3272279"/>
              <a:ext cx="1211955" cy="1211955"/>
            </a:xfrm>
            <a:prstGeom prst="ellipse">
              <a:avLst/>
            </a:prstGeom>
            <a:solidFill>
              <a:schemeClr val="lt1"/>
            </a:solidFill>
            <a:ln cap="flat" cmpd="sng" w="25400">
              <a:solidFill>
                <a:srgbClr val="C3260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6" name="Shape 176"/>
        <p:cNvGrpSpPr/>
        <p:nvPr/>
      </p:nvGrpSpPr>
      <p:grpSpPr>
        <a:xfrm>
          <a:off x="0" y="0"/>
          <a:ext cx="0" cy="0"/>
          <a:chOff x="0" y="0"/>
          <a:chExt cx="0" cy="0"/>
        </a:xfrm>
      </p:grpSpPr>
      <p:sp>
        <p:nvSpPr>
          <p:cNvPr id="177" name="Google Shape;177;g115a5fc89bb_1_32"/>
          <p:cNvSpPr txBox="1"/>
          <p:nvPr>
            <p:ph idx="1" type="body"/>
          </p:nvPr>
        </p:nvSpPr>
        <p:spPr>
          <a:xfrm>
            <a:off x="839787" y="2057400"/>
            <a:ext cx="5071155" cy="3777343"/>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rtl="0" algn="just">
              <a:lnSpc>
                <a:spcPct val="100000"/>
              </a:lnSpc>
              <a:spcBef>
                <a:spcPts val="0"/>
              </a:spcBef>
              <a:spcAft>
                <a:spcPts val="0"/>
              </a:spcAft>
              <a:buSzPts val="5000"/>
              <a:buNone/>
            </a:pPr>
            <a:r>
              <a:rPr lang="es-ES" sz="3200"/>
              <a:t>Hechtingstheorie</a:t>
            </a:r>
            <a:endParaRPr sz="3200"/>
          </a:p>
          <a:p>
            <a:pPr indent="0" lvl="0" marL="0" rtl="0" algn="just">
              <a:lnSpc>
                <a:spcPct val="100000"/>
              </a:lnSpc>
              <a:spcBef>
                <a:spcPts val="0"/>
              </a:spcBef>
              <a:spcAft>
                <a:spcPts val="0"/>
              </a:spcAft>
              <a:buSzPts val="5000"/>
              <a:buNone/>
            </a:pPr>
            <a:r>
              <a:t/>
            </a:r>
            <a:endParaRPr/>
          </a:p>
          <a:p>
            <a:pPr indent="0" lvl="0" marL="0" rtl="0" algn="just">
              <a:lnSpc>
                <a:spcPct val="100000"/>
              </a:lnSpc>
              <a:spcBef>
                <a:spcPts val="0"/>
              </a:spcBef>
              <a:spcAft>
                <a:spcPts val="0"/>
              </a:spcAft>
              <a:buSzPts val="5000"/>
              <a:buNone/>
            </a:pPr>
            <a:r>
              <a:rPr lang="es-ES"/>
              <a:t>John Bowlby (1969) </a:t>
            </a:r>
            <a:endParaRPr/>
          </a:p>
          <a:p>
            <a:pPr indent="0" lvl="0" marL="0" rtl="0" algn="just">
              <a:lnSpc>
                <a:spcPct val="100000"/>
              </a:lnSpc>
              <a:spcBef>
                <a:spcPts val="0"/>
              </a:spcBef>
              <a:spcAft>
                <a:spcPts val="0"/>
              </a:spcAft>
              <a:buSzPts val="5000"/>
              <a:buNone/>
            </a:pPr>
            <a:r>
              <a:t/>
            </a:r>
            <a:endParaRPr/>
          </a:p>
          <a:p>
            <a:pPr indent="0" lvl="0" marL="0" rtl="0" algn="l">
              <a:lnSpc>
                <a:spcPct val="100000"/>
              </a:lnSpc>
              <a:spcBef>
                <a:spcPts val="0"/>
              </a:spcBef>
              <a:spcAft>
                <a:spcPts val="0"/>
              </a:spcAft>
              <a:buSzPts val="5000"/>
              <a:buNone/>
            </a:pPr>
            <a:r>
              <a:rPr lang="es-ES"/>
              <a:t>Het idee van de theorie is dat primaire verzorgers die beschikbaar zijn en responsief reageren op de behoeften van het kind ervoor zorgen dat het kind een gevoel van veiligheid ontwikkelt. Volgens Bowlby is dit gebaseerd op het vormen van vroegtijdige affectieve relaties tussen kind en verzorger die psychologisch welzijn faciliteren, wat van invloed is op de ontwikkeling in zowel de kindertijd als daarna.</a:t>
            </a:r>
            <a:endParaRPr b="1" sz="5000"/>
          </a:p>
        </p:txBody>
      </p:sp>
      <p:pic>
        <p:nvPicPr>
          <p:cNvPr id="178" name="Google Shape;178;g115a5fc89bb_1_32"/>
          <p:cNvPicPr preferRelativeResize="0"/>
          <p:nvPr>
            <p:ph idx="2" type="pic"/>
          </p:nvPr>
        </p:nvPicPr>
        <p:blipFill rotWithShape="1">
          <a:blip r:embed="rId3">
            <a:alphaModFix/>
          </a:blip>
          <a:srcRect b="0" l="3168" r="3166" t="0"/>
          <a:stretch/>
        </p:blipFill>
        <p:spPr>
          <a:xfrm>
            <a:off x="6577085" y="1480457"/>
            <a:ext cx="5188784" cy="4097111"/>
          </a:xfrm>
          <a:prstGeom prst="rect">
            <a:avLst/>
          </a:prstGeom>
          <a:noFill/>
          <a:ln>
            <a:noFill/>
          </a:ln>
        </p:spPr>
      </p:pic>
      <p:grpSp>
        <p:nvGrpSpPr>
          <p:cNvPr id="179" name="Google Shape;179;g115a5fc89bb_1_32"/>
          <p:cNvGrpSpPr/>
          <p:nvPr/>
        </p:nvGrpSpPr>
        <p:grpSpPr>
          <a:xfrm>
            <a:off x="-1168090" y="68764"/>
            <a:ext cx="6507020" cy="1719002"/>
            <a:chOff x="-1318237" y="-224009"/>
            <a:chExt cx="6507020" cy="1719002"/>
          </a:xfrm>
        </p:grpSpPr>
        <p:sp>
          <p:nvSpPr>
            <p:cNvPr id="180" name="Google Shape;180;g115a5fc89bb_1_32"/>
            <p:cNvSpPr/>
            <p:nvPr/>
          </p:nvSpPr>
          <p:spPr>
            <a:xfrm>
              <a:off x="-1318237" y="-224009"/>
              <a:ext cx="1719002" cy="1719002"/>
            </a:xfrm>
            <a:prstGeom prst="blockArc">
              <a:avLst>
                <a:gd fmla="val 18900000" name="adj1"/>
                <a:gd fmla="val 2700000" name="adj2"/>
                <a:gd fmla="val 1257" name="adj3"/>
              </a:avLst>
            </a:prstGeom>
            <a:no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g115a5fc89bb_1_32"/>
            <p:cNvSpPr/>
            <p:nvPr/>
          </p:nvSpPr>
          <p:spPr>
            <a:xfrm>
              <a:off x="388876" y="324390"/>
              <a:ext cx="4799907" cy="622202"/>
            </a:xfrm>
            <a:prstGeom prst="rect">
              <a:avLst/>
            </a:prstGeom>
            <a:solidFill>
              <a:srgbClr val="D9B12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g115a5fc89bb_1_32"/>
            <p:cNvSpPr txBox="1"/>
            <p:nvPr/>
          </p:nvSpPr>
          <p:spPr>
            <a:xfrm>
              <a:off x="388876" y="324390"/>
              <a:ext cx="4799907" cy="622202"/>
            </a:xfrm>
            <a:prstGeom prst="rect">
              <a:avLst/>
            </a:prstGeom>
            <a:noFill/>
            <a:ln>
              <a:noFill/>
            </a:ln>
          </p:spPr>
          <p:txBody>
            <a:bodyPr anchorCtr="0" anchor="ctr" bIns="71100" lIns="504400" spcFirstLastPara="1" rIns="71100" wrap="square" tIns="71100">
              <a:noAutofit/>
            </a:bodyPr>
            <a:lstStyle/>
            <a:p>
              <a:pPr indent="0" lvl="0" marL="0" marR="0" rtl="0" algn="l">
                <a:lnSpc>
                  <a:spcPct val="90000"/>
                </a:lnSpc>
                <a:spcBef>
                  <a:spcPts val="0"/>
                </a:spcBef>
                <a:spcAft>
                  <a:spcPts val="0"/>
                </a:spcAft>
                <a:buClr>
                  <a:srgbClr val="000000"/>
                </a:buClr>
                <a:buSzPts val="2800"/>
                <a:buFont typeface="Arial"/>
                <a:buNone/>
              </a:pPr>
              <a:r>
                <a:rPr lang="es-ES" sz="2800">
                  <a:solidFill>
                    <a:schemeClr val="lt1"/>
                  </a:solidFill>
                </a:rPr>
                <a:t>Hechtingstheorie</a:t>
              </a:r>
              <a:endParaRPr b="0" i="0" sz="2800" u="none" cap="none" strike="noStrike">
                <a:solidFill>
                  <a:schemeClr val="lt1"/>
                </a:solidFill>
                <a:latin typeface="Arial"/>
                <a:ea typeface="Arial"/>
                <a:cs typeface="Arial"/>
                <a:sym typeface="Arial"/>
              </a:endParaRPr>
            </a:p>
          </p:txBody>
        </p:sp>
        <p:sp>
          <p:nvSpPr>
            <p:cNvPr id="183" name="Google Shape;183;g115a5fc89bb_1_32"/>
            <p:cNvSpPr/>
            <p:nvPr/>
          </p:nvSpPr>
          <p:spPr>
            <a:xfrm>
              <a:off x="0" y="246615"/>
              <a:ext cx="777752" cy="777752"/>
            </a:xfrm>
            <a:prstGeom prst="ellipse">
              <a:avLst/>
            </a:prstGeom>
            <a:solidFill>
              <a:schemeClr val="lt1"/>
            </a:solidFill>
            <a:ln cap="flat" cmpd="sng" w="25400">
              <a:solidFill>
                <a:srgbClr val="D9B12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Transmisión de listas">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