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jEb5EpwujdmQZogLp2Rgvl5Nmy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800"/>
              <a:t>Academic Resilience Approach</a:t>
            </a:r>
            <a:endParaRPr/>
          </a:p>
          <a:p>
            <a:pPr indent="0" lvl="0" marL="0" rtl="0" algn="l">
              <a:lnSpc>
                <a:spcPct val="115000"/>
              </a:lnSpc>
              <a:spcBef>
                <a:spcPts val="0"/>
              </a:spcBef>
              <a:spcAft>
                <a:spcPts val="0"/>
              </a:spcAft>
              <a:buClr>
                <a:schemeClr val="dk1"/>
              </a:buClr>
              <a:buSzPts val="1100"/>
              <a:buFont typeface="Arial"/>
              <a:buNone/>
            </a:pPr>
            <a:r>
              <a:t/>
            </a:r>
            <a:endParaRPr sz="1200">
              <a:solidFill>
                <a:srgbClr val="980000"/>
              </a:solidFill>
            </a:endParaRPr>
          </a:p>
          <a:p>
            <a:pPr indent="0" lvl="0" marL="0" rtl="0" algn="l">
              <a:lnSpc>
                <a:spcPct val="115000"/>
              </a:lnSpc>
              <a:spcBef>
                <a:spcPts val="0"/>
              </a:spcBef>
              <a:spcAft>
                <a:spcPts val="0"/>
              </a:spcAft>
              <a:buClr>
                <a:schemeClr val="dk1"/>
              </a:buClr>
              <a:buSzPts val="1100"/>
              <a:buFont typeface="Arial"/>
              <a:buNone/>
            </a:pPr>
            <a:r>
              <a:rPr lang="en-US" sz="1200">
                <a:solidFill>
                  <a:srgbClr val="333333"/>
                </a:solidFill>
                <a:highlight>
                  <a:srgbClr val="FFFFFF"/>
                </a:highlight>
              </a:rPr>
              <a:t>Resilience is used to describe the positive mechanisms of an individual, group, material, or system that, in the face of an adverse situation that affects their integrity and stability, allow them to endure, cope, recover, and emerge stronger (Vaquero, Urrea &amp; Mundet, 2014). This includes various processes such as the good recovery from an adverse situation, and / or that adversity does not limit a person's development. Therefore, a resilient child is one who recovers after experiencing an adverse situation and / or develops properly despite continued exposure to risk (Gilligan, 2000).</a:t>
            </a:r>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200">
                <a:solidFill>
                  <a:srgbClr val="333333"/>
                </a:solidFill>
                <a:highlight>
                  <a:srgbClr val="FFFFFF"/>
                </a:highlight>
              </a:rPr>
              <a:t>From an ecological point of view, the factors that make a person resilient are both the person's personal characteristics and social and contextual factors. That is, the person's resilience is also influenced by the child's experiences and how he or she integrates them into his or her development. In this sense, the school plays an important role in promoting the resilience of students as the positive experiences lived in this context will be a factor of protection against adverse situations experienced or that may occur.</a:t>
            </a:r>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33333"/>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200">
                <a:solidFill>
                  <a:srgbClr val="333333"/>
                </a:solidFill>
                <a:highlight>
                  <a:srgbClr val="FFFFFF"/>
                </a:highlight>
              </a:rPr>
              <a:t>The school based on resilience focuses on the abilities and potential of students and develops educational practices that teach students to face difficulties in a positive way, to have a life project, to develop their potential, something which will allow them to better deal with adverse situations.</a:t>
            </a:r>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33333"/>
              </a:solidFill>
              <a:highlight>
                <a:srgbClr val="FFFFFF"/>
              </a:highlight>
            </a:endParaRPr>
          </a:p>
          <a:p>
            <a:pPr indent="0" lvl="0" marL="0" rtl="0" algn="l">
              <a:lnSpc>
                <a:spcPct val="115000"/>
              </a:lnSpc>
              <a:spcBef>
                <a:spcPts val="0"/>
              </a:spcBef>
              <a:spcAft>
                <a:spcPts val="0"/>
              </a:spcAft>
              <a:buClr>
                <a:srgbClr val="333333"/>
              </a:buClr>
              <a:buSzPts val="1400"/>
              <a:buFont typeface="Calibri"/>
              <a:buNone/>
            </a:pPr>
            <a:r>
              <a:rPr lang="en-US" sz="1200">
                <a:solidFill>
                  <a:srgbClr val="333333"/>
                </a:solidFill>
                <a:highlight>
                  <a:srgbClr val="FFFFFF"/>
                </a:highlight>
              </a:rPr>
              <a:t>In order to incorporate resilience into schools, we propose to adopt the Academic Resilience Approach - ARA. This is a whole-school-based community development model that aims to provide schools with tools to help students overcome adversity and improve their educational outcomes (Boingboing, 2017). It implements the Resilience Framework as a cross-cutting element that must be considered in the daily activities of the school.</a:t>
            </a:r>
            <a:endParaRPr/>
          </a:p>
          <a:p>
            <a:pPr indent="0" lvl="0" marL="0" rtl="0" algn="l">
              <a:lnSpc>
                <a:spcPct val="100000"/>
              </a:lnSpc>
              <a:spcBef>
                <a:spcPts val="0"/>
              </a:spcBef>
              <a:spcAft>
                <a:spcPts val="0"/>
              </a:spcAft>
              <a:buSzPts val="1400"/>
              <a:buNone/>
            </a:pPr>
            <a:r>
              <a:t/>
            </a:r>
            <a:endParaRPr/>
          </a:p>
        </p:txBody>
      </p:sp>
      <p:sp>
        <p:nvSpPr>
          <p:cNvPr id="185" name="Google Shape;18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200">
                <a:solidFill>
                  <a:srgbClr val="333333"/>
                </a:solidFill>
                <a:highlight>
                  <a:srgbClr val="FFFFFF"/>
                </a:highlight>
              </a:rPr>
              <a:t>The Resilience Framework consists of five basic pillars related to the areas of life of children and adolescents and is transformed into:</a:t>
            </a:r>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298450" lvl="0" marL="457200" rtl="0" algn="l">
              <a:lnSpc>
                <a:spcPct val="115000"/>
              </a:lnSpc>
              <a:spcBef>
                <a:spcPts val="0"/>
              </a:spcBef>
              <a:spcAft>
                <a:spcPts val="0"/>
              </a:spcAft>
              <a:buClr>
                <a:srgbClr val="222222"/>
              </a:buClr>
              <a:buSzPts val="1100"/>
              <a:buFont typeface="Calibri"/>
              <a:buChar char="●"/>
            </a:pPr>
            <a:r>
              <a:rPr lang="en-US" sz="1200">
                <a:solidFill>
                  <a:srgbClr val="222222"/>
                </a:solidFill>
                <a:highlight>
                  <a:srgbClr val="FFFFFF"/>
                </a:highlight>
              </a:rPr>
              <a:t>Actions that involve addressing the </a:t>
            </a:r>
            <a:r>
              <a:rPr b="1" lang="en-US" sz="1200">
                <a:solidFill>
                  <a:srgbClr val="222222"/>
                </a:solidFill>
                <a:highlight>
                  <a:srgbClr val="FFFFFF"/>
                </a:highlight>
              </a:rPr>
              <a:t>basic needs </a:t>
            </a:r>
            <a:r>
              <a:rPr lang="en-US" sz="1200">
                <a:solidFill>
                  <a:srgbClr val="222222"/>
                </a:solidFill>
                <a:highlight>
                  <a:srgbClr val="FFFFFF"/>
                </a:highlight>
              </a:rPr>
              <a:t>of children and young people. It would be impossible for some students to start undertaking anything without first solving them.</a:t>
            </a:r>
            <a:endParaRPr/>
          </a:p>
          <a:p>
            <a:pPr indent="-298450" lvl="0" marL="457200" rtl="0" algn="l">
              <a:lnSpc>
                <a:spcPct val="115000"/>
              </a:lnSpc>
              <a:spcBef>
                <a:spcPts val="0"/>
              </a:spcBef>
              <a:spcAft>
                <a:spcPts val="0"/>
              </a:spcAft>
              <a:buClr>
                <a:srgbClr val="222222"/>
              </a:buClr>
              <a:buSzPts val="1100"/>
              <a:buFont typeface="Calibri"/>
              <a:buChar char="●"/>
            </a:pPr>
            <a:r>
              <a:rPr lang="en-US" sz="1200">
                <a:solidFill>
                  <a:srgbClr val="222222"/>
                </a:solidFill>
                <a:highlight>
                  <a:srgbClr val="FFFFFF"/>
                </a:highlight>
              </a:rPr>
              <a:t>Actions related to </a:t>
            </a:r>
            <a:r>
              <a:rPr b="1" lang="en-US" sz="1200">
                <a:solidFill>
                  <a:srgbClr val="222222"/>
                </a:solidFill>
                <a:highlight>
                  <a:srgbClr val="FFFFFF"/>
                </a:highlight>
              </a:rPr>
              <a:t>belonging </a:t>
            </a:r>
            <a:r>
              <a:rPr lang="en-US" sz="1200">
                <a:solidFill>
                  <a:srgbClr val="222222"/>
                </a:solidFill>
                <a:highlight>
                  <a:srgbClr val="FFFFFF"/>
                </a:highlight>
              </a:rPr>
              <a:t>in order to make students feel united and connected with people and places in the environment, with whom they can have healthy relationships. The idea is that they can keep up good moments, make new contacts, and find people they can trust.</a:t>
            </a:r>
            <a:endParaRPr/>
          </a:p>
          <a:p>
            <a:pPr indent="-298450" lvl="0" marL="457200" rtl="0" algn="l">
              <a:lnSpc>
                <a:spcPct val="115000"/>
              </a:lnSpc>
              <a:spcBef>
                <a:spcPts val="0"/>
              </a:spcBef>
              <a:spcAft>
                <a:spcPts val="0"/>
              </a:spcAft>
              <a:buClr>
                <a:srgbClr val="222222"/>
              </a:buClr>
              <a:buSzPts val="1100"/>
              <a:buFont typeface="Calibri"/>
              <a:buChar char="●"/>
            </a:pPr>
            <a:r>
              <a:rPr lang="en-US" sz="1200">
                <a:solidFill>
                  <a:srgbClr val="222222"/>
                </a:solidFill>
                <a:highlight>
                  <a:srgbClr val="FFFFFF"/>
                </a:highlight>
              </a:rPr>
              <a:t>Actions related to </a:t>
            </a:r>
            <a:r>
              <a:rPr b="1" lang="en-US" sz="1200">
                <a:solidFill>
                  <a:srgbClr val="222222"/>
                </a:solidFill>
                <a:highlight>
                  <a:srgbClr val="FFFFFF"/>
                </a:highlight>
              </a:rPr>
              <a:t>learning </a:t>
            </a:r>
            <a:r>
              <a:rPr lang="en-US" sz="1200">
                <a:solidFill>
                  <a:srgbClr val="222222"/>
                </a:solidFill>
                <a:highlight>
                  <a:srgbClr val="FFFFFF"/>
                </a:highlight>
              </a:rPr>
              <a:t>that allow students' educational routine to work as well as possible, bearing in mind that learning is not only given in the classroom but also in contexts such as the playground or outside the school. We need to make sure they are developing their interests, talents or skills for life.</a:t>
            </a:r>
            <a:endParaRPr/>
          </a:p>
          <a:p>
            <a:pPr indent="-298450" lvl="0" marL="457200" rtl="0" algn="l">
              <a:lnSpc>
                <a:spcPct val="115000"/>
              </a:lnSpc>
              <a:spcBef>
                <a:spcPts val="0"/>
              </a:spcBef>
              <a:spcAft>
                <a:spcPts val="0"/>
              </a:spcAft>
              <a:buClr>
                <a:srgbClr val="222222"/>
              </a:buClr>
              <a:buSzPts val="1100"/>
              <a:buFont typeface="Calibri"/>
              <a:buChar char="●"/>
            </a:pPr>
            <a:r>
              <a:rPr lang="en-US" sz="1200">
                <a:solidFill>
                  <a:srgbClr val="222222"/>
                </a:solidFill>
                <a:highlight>
                  <a:srgbClr val="FFFFFF"/>
                </a:highlight>
              </a:rPr>
              <a:t>Actions that help to develop </a:t>
            </a:r>
            <a:r>
              <a:rPr b="1" lang="en-US" sz="1200">
                <a:solidFill>
                  <a:srgbClr val="222222"/>
                </a:solidFill>
                <a:highlight>
                  <a:srgbClr val="FFFFFF"/>
                </a:highlight>
              </a:rPr>
              <a:t>coping </a:t>
            </a:r>
            <a:r>
              <a:rPr lang="en-US" sz="1200">
                <a:solidFill>
                  <a:srgbClr val="222222"/>
                </a:solidFill>
                <a:highlight>
                  <a:srgbClr val="FFFFFF"/>
                </a:highlight>
              </a:rPr>
              <a:t>skills that help children and adolescents to solve problems, to defend their own points of view and beliefs and to change challenges of daily life.</a:t>
            </a:r>
            <a:endParaRPr/>
          </a:p>
          <a:p>
            <a:pPr indent="-298450" lvl="0" marL="457200" rtl="0" algn="l">
              <a:lnSpc>
                <a:spcPct val="115000"/>
              </a:lnSpc>
              <a:spcBef>
                <a:spcPts val="0"/>
              </a:spcBef>
              <a:spcAft>
                <a:spcPts val="0"/>
              </a:spcAft>
              <a:buClr>
                <a:srgbClr val="222222"/>
              </a:buClr>
              <a:buSzPts val="1100"/>
              <a:buFont typeface="Calibri"/>
              <a:buChar char="●"/>
            </a:pPr>
            <a:r>
              <a:rPr lang="en-US" sz="1200">
                <a:solidFill>
                  <a:srgbClr val="222222"/>
                </a:solidFill>
                <a:highlight>
                  <a:srgbClr val="FFFFFF"/>
                </a:highlight>
              </a:rPr>
              <a:t>Actions aimed at developing </a:t>
            </a:r>
            <a:r>
              <a:rPr b="1" lang="en-US" sz="1200">
                <a:solidFill>
                  <a:srgbClr val="222222"/>
                </a:solidFill>
                <a:highlight>
                  <a:srgbClr val="FFFFFF"/>
                </a:highlight>
              </a:rPr>
              <a:t>intrapersonal aspects</a:t>
            </a:r>
            <a:r>
              <a:rPr lang="en-US" sz="1200">
                <a:solidFill>
                  <a:srgbClr val="222222"/>
                </a:solidFill>
                <a:highlight>
                  <a:srgbClr val="FFFFFF"/>
                </a:highlight>
              </a:rPr>
              <a:t>, in order to encourage children and adolescents to understand who they are, to know their thoughts and beliefs about themselves and to develop their personality.</a:t>
            </a:r>
            <a:endParaRPr/>
          </a:p>
          <a:p>
            <a:pPr indent="0" lvl="0" marL="0" rtl="0" algn="l">
              <a:lnSpc>
                <a:spcPct val="115000"/>
              </a:lnSpc>
              <a:spcBef>
                <a:spcPts val="0"/>
              </a:spcBef>
              <a:spcAft>
                <a:spcPts val="0"/>
              </a:spcAft>
              <a:buClr>
                <a:schemeClr val="dk1"/>
              </a:buClr>
              <a:buSzPts val="1400"/>
              <a:buFont typeface="Calibri"/>
              <a:buNone/>
            </a:pPr>
            <a:r>
              <a:t/>
            </a:r>
            <a:endParaRPr sz="1200">
              <a:solidFill>
                <a:srgbClr val="222222"/>
              </a:solidFill>
              <a:highlight>
                <a:srgbClr val="FFFFFF"/>
              </a:highlight>
            </a:endParaRPr>
          </a:p>
          <a:p>
            <a:pPr indent="0" lvl="0" marL="0" rtl="0" algn="just">
              <a:lnSpc>
                <a:spcPct val="115000"/>
              </a:lnSpc>
              <a:spcBef>
                <a:spcPts val="1200"/>
              </a:spcBef>
              <a:spcAft>
                <a:spcPts val="0"/>
              </a:spcAft>
              <a:buClr>
                <a:schemeClr val="dk1"/>
              </a:buClr>
              <a:buSzPts val="1100"/>
              <a:buFont typeface="Arial"/>
              <a:buNone/>
            </a:pPr>
            <a:r>
              <a:rPr lang="en-US" sz="1200">
                <a:solidFill>
                  <a:srgbClr val="333333"/>
                </a:solidFill>
                <a:highlight>
                  <a:srgbClr val="FFFFFF"/>
                </a:highlight>
              </a:rPr>
              <a:t>To develop these actions, the Resilience Framework proposes the need to take into account four principles:</a:t>
            </a:r>
            <a:endParaRPr/>
          </a:p>
          <a:p>
            <a:pPr indent="-298450" lvl="0" marL="457200" rtl="0" algn="just">
              <a:lnSpc>
                <a:spcPct val="115000"/>
              </a:lnSpc>
              <a:spcBef>
                <a:spcPts val="1200"/>
              </a:spcBef>
              <a:spcAft>
                <a:spcPts val="0"/>
              </a:spcAft>
              <a:buClr>
                <a:srgbClr val="222222"/>
              </a:buClr>
              <a:buSzPts val="1100"/>
              <a:buFont typeface="Calibri"/>
              <a:buChar char="●"/>
            </a:pPr>
            <a:r>
              <a:rPr b="1" lang="en-US" sz="1200">
                <a:solidFill>
                  <a:srgbClr val="333333"/>
                </a:solidFill>
                <a:highlight>
                  <a:srgbClr val="FFFFFF"/>
                </a:highlight>
              </a:rPr>
              <a:t>Acceptance</a:t>
            </a:r>
            <a:r>
              <a:rPr lang="en-US" sz="1200">
                <a:solidFill>
                  <a:srgbClr val="333333"/>
                </a:solidFill>
                <a:highlight>
                  <a:srgbClr val="FFFFFF"/>
                </a:highlight>
              </a:rPr>
              <a:t>. It involves accepting the situation or the problem, focusing on what you want to happen from now on, and taking action to achieve it.</a:t>
            </a:r>
            <a:endParaRPr/>
          </a:p>
          <a:p>
            <a:pPr indent="-298450" lvl="0" marL="457200" rtl="0" algn="just">
              <a:lnSpc>
                <a:spcPct val="115000"/>
              </a:lnSpc>
              <a:spcBef>
                <a:spcPts val="0"/>
              </a:spcBef>
              <a:spcAft>
                <a:spcPts val="0"/>
              </a:spcAft>
              <a:buClr>
                <a:srgbClr val="222222"/>
              </a:buClr>
              <a:buSzPts val="1100"/>
              <a:buFont typeface="Calibri"/>
              <a:buChar char="●"/>
            </a:pPr>
            <a:r>
              <a:rPr b="1" lang="en-US" sz="1200">
                <a:solidFill>
                  <a:srgbClr val="333333"/>
                </a:solidFill>
                <a:highlight>
                  <a:srgbClr val="FFFFFF"/>
                </a:highlight>
              </a:rPr>
              <a:t>Conservation</a:t>
            </a:r>
            <a:r>
              <a:rPr lang="en-US" sz="1200">
                <a:solidFill>
                  <a:srgbClr val="333333"/>
                </a:solidFill>
                <a:highlight>
                  <a:srgbClr val="FFFFFF"/>
                </a:highlight>
              </a:rPr>
              <a:t>. It means preserving the good things that are happening in the lives of students, identifying them, if necessary, and reinforcing them.</a:t>
            </a:r>
            <a:endParaRPr/>
          </a:p>
          <a:p>
            <a:pPr indent="-298450" lvl="0" marL="457200" rtl="0" algn="just">
              <a:lnSpc>
                <a:spcPct val="115000"/>
              </a:lnSpc>
              <a:spcBef>
                <a:spcPts val="0"/>
              </a:spcBef>
              <a:spcAft>
                <a:spcPts val="0"/>
              </a:spcAft>
              <a:buClr>
                <a:srgbClr val="222222"/>
              </a:buClr>
              <a:buSzPts val="1100"/>
              <a:buFont typeface="Calibri"/>
              <a:buChar char="●"/>
            </a:pPr>
            <a:r>
              <a:rPr b="1" lang="en-US" sz="1200">
                <a:solidFill>
                  <a:srgbClr val="333333"/>
                </a:solidFill>
                <a:highlight>
                  <a:srgbClr val="FFFFFF"/>
                </a:highlight>
              </a:rPr>
              <a:t>Commitment</a:t>
            </a:r>
            <a:r>
              <a:rPr lang="en-US" sz="1200">
                <a:solidFill>
                  <a:srgbClr val="333333"/>
                </a:solidFill>
                <a:highlight>
                  <a:srgbClr val="FFFFFF"/>
                </a:highlight>
              </a:rPr>
              <a:t>. It is important to stay focused and be consistent in promoting resilience as it is not a quick fix.</a:t>
            </a:r>
            <a:endParaRPr/>
          </a:p>
          <a:p>
            <a:pPr indent="-298450" lvl="0" marL="457200" rtl="0" algn="just">
              <a:lnSpc>
                <a:spcPct val="115000"/>
              </a:lnSpc>
              <a:spcBef>
                <a:spcPts val="0"/>
              </a:spcBef>
              <a:spcAft>
                <a:spcPts val="0"/>
              </a:spcAft>
              <a:buClr>
                <a:srgbClr val="222222"/>
              </a:buClr>
              <a:buSzPts val="1100"/>
              <a:buFont typeface="Calibri"/>
              <a:buChar char="●"/>
            </a:pPr>
            <a:r>
              <a:rPr b="1" lang="en-US" sz="1200">
                <a:solidFill>
                  <a:srgbClr val="333333"/>
                </a:solidFill>
                <a:highlight>
                  <a:srgbClr val="FFFFFF"/>
                </a:highlight>
              </a:rPr>
              <a:t>Enlisting</a:t>
            </a:r>
            <a:r>
              <a:rPr lang="en-US" sz="1200">
                <a:solidFill>
                  <a:srgbClr val="333333"/>
                </a:solidFill>
                <a:highlight>
                  <a:srgbClr val="FFFFFF"/>
                </a:highlight>
              </a:rPr>
              <a:t>. It means involving other people in the educational community or outside the school who can support children and adolescents.</a:t>
            </a:r>
            <a:endParaRPr/>
          </a:p>
        </p:txBody>
      </p:sp>
      <p:sp>
        <p:nvSpPr>
          <p:cNvPr id="193" name="Google Shape;19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
        <p:nvSpPr>
          <p:cNvPr id="200" name="Google Shape;20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You can use this slide to do a practice exercise and reflect together about the group cohesion. </a:t>
            </a:r>
            <a:endParaRPr/>
          </a:p>
          <a:p>
            <a:pPr indent="0" lvl="0" marL="0" rtl="0" algn="l">
              <a:lnSpc>
                <a:spcPct val="100000"/>
              </a:lnSpc>
              <a:spcBef>
                <a:spcPts val="0"/>
              </a:spcBef>
              <a:spcAft>
                <a:spcPts val="0"/>
              </a:spcAft>
              <a:buSzPts val="1400"/>
              <a:buNone/>
            </a:pPr>
            <a:r>
              <a:t/>
            </a:r>
            <a:endParaRPr/>
          </a:p>
        </p:txBody>
      </p:sp>
      <p:sp>
        <p:nvSpPr>
          <p:cNvPr id="207" name="Google Shape;20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800"/>
              <a:t> Emotional Intelligence</a:t>
            </a:r>
            <a:endParaRPr sz="1200"/>
          </a:p>
          <a:p>
            <a:pPr indent="0" lvl="0" marL="0" rtl="0" algn="l">
              <a:lnSpc>
                <a:spcPct val="115000"/>
              </a:lnSpc>
              <a:spcBef>
                <a:spcPts val="1200"/>
              </a:spcBef>
              <a:spcAft>
                <a:spcPts val="0"/>
              </a:spcAft>
              <a:buClr>
                <a:schemeClr val="dk1"/>
              </a:buClr>
              <a:buSzPts val="1100"/>
              <a:buFont typeface="Arial"/>
              <a:buNone/>
            </a:pPr>
            <a:r>
              <a:rPr lang="en-US" sz="1200"/>
              <a:t>The ability that human beings have to relate in an appropriate way with others is one of the specific intelligences that Gardner (1983) detailed within his theory of Multiple Intelligences: Intrapersonal Intelligence. This intelligence is closely related to another that the author called Interpersonal Intelligence and which refers to the personal skills that each individual owns to effectively identify and control their own emotional states.</a:t>
            </a:r>
            <a:endParaRPr/>
          </a:p>
          <a:p>
            <a:pPr indent="0" lvl="0" marL="0" rtl="0" algn="l">
              <a:lnSpc>
                <a:spcPct val="115000"/>
              </a:lnSpc>
              <a:spcBef>
                <a:spcPts val="1200"/>
              </a:spcBef>
              <a:spcAft>
                <a:spcPts val="0"/>
              </a:spcAft>
              <a:buClr>
                <a:schemeClr val="dk1"/>
              </a:buClr>
              <a:buSzPts val="1100"/>
              <a:buFont typeface="Arial"/>
              <a:buNone/>
            </a:pPr>
            <a:r>
              <a:rPr lang="en-US" sz="1200"/>
              <a:t>Daniel Goleman, in 1995, publishes "Emotional Intelligence" combining both to and thus allude to the ability of a subject to identify and efficiently manage both their own emotions and those of others, in such a way that social relations would suppose a great success compared to those other people unable to recognize and manage them properly.</a:t>
            </a:r>
            <a:endParaRPr/>
          </a:p>
          <a:p>
            <a:pPr indent="0" lvl="0" marL="0" rtl="0" algn="l">
              <a:lnSpc>
                <a:spcPct val="115000"/>
              </a:lnSpc>
              <a:spcBef>
                <a:spcPts val="1200"/>
              </a:spcBef>
              <a:spcAft>
                <a:spcPts val="0"/>
              </a:spcAft>
              <a:buClr>
                <a:schemeClr val="dk1"/>
              </a:buClr>
              <a:buSzPts val="1100"/>
              <a:buFont typeface="Arial"/>
              <a:buNone/>
            </a:pPr>
            <a:r>
              <a:rPr lang="en-US" sz="1200"/>
              <a:t>In this sense, and referring to the situations in the classroom described in the previous section, it can be affirmed that the capacity of the school staff when it comes to preventing, detecting and redirecting any possible destabilizing emotion in students as well as its trigger to grant the teacher the power to manage in an efficient and emotionally safe way a good group management as well as a good development of the academic contents (</a:t>
            </a:r>
            <a:r>
              <a:rPr lang="en-US" sz="1200">
                <a:solidFill>
                  <a:srgbClr val="222222"/>
                </a:solidFill>
                <a:highlight>
                  <a:srgbClr val="FFFFFF"/>
                </a:highlight>
              </a:rPr>
              <a:t>Birknerova, 2011).</a:t>
            </a:r>
            <a:endParaRPr/>
          </a:p>
          <a:p>
            <a:pPr indent="0" lvl="0" marL="0" rtl="0" algn="l">
              <a:lnSpc>
                <a:spcPct val="115000"/>
              </a:lnSpc>
              <a:spcBef>
                <a:spcPts val="1200"/>
              </a:spcBef>
              <a:spcAft>
                <a:spcPts val="0"/>
              </a:spcAft>
              <a:buClr>
                <a:schemeClr val="dk1"/>
              </a:buClr>
              <a:buSzPts val="1100"/>
              <a:buFont typeface="Arial"/>
              <a:buNone/>
            </a:pPr>
            <a:r>
              <a:rPr lang="en-US" sz="1200"/>
              <a:t>However, to </a:t>
            </a:r>
            <a:r>
              <a:rPr lang="en-US" sz="1200">
                <a:solidFill>
                  <a:srgbClr val="222222"/>
                </a:solidFill>
                <a:highlight>
                  <a:srgbClr val="FFFFFF"/>
                </a:highlight>
              </a:rPr>
              <a:t>Jeloudar, Yunus, Roslan, and Nor (2011)</a:t>
            </a:r>
            <a:r>
              <a:rPr lang="en-US" sz="1200"/>
              <a:t>, it is not always given adequate relevance. In this context it is essential teachers will always be able to detect what their emotions are like. It is also important for teachers to be aware of when they become emotionally deregulated and why. That is, what events trigger them (especially if they are related to the behaviors and/or attitudes of a specific student) as well as of which elements will help them regain calm and control of themselves.</a:t>
            </a:r>
            <a:endParaRPr/>
          </a:p>
        </p:txBody>
      </p:sp>
      <p:sp>
        <p:nvSpPr>
          <p:cNvPr id="221" name="Google Shape;22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400"/>
              <a:buFont typeface="Calibri"/>
              <a:buNone/>
            </a:pPr>
            <a:r>
              <a:rPr lang="en-US" sz="1200"/>
              <a:t>In the same line, López &amp; López (2018) explain that if the teacher is sensitive to understanding that the same thing happens to the students and that these emotional destabilizers are associated with their personal history and/or experiences, the teacher will be able to depersonalize any provocation and/or disruptive behavior of the students avoiding significant emotional distress on your part. In addition, in this way the teacher is given the ability to seek and implement effective solutions in each possible case that return to the classroom an environment conducive to learning (</a:t>
            </a:r>
            <a:r>
              <a:rPr lang="en-US" sz="1200">
                <a:solidFill>
                  <a:srgbClr val="222222"/>
                </a:solidFill>
                <a:highlight>
                  <a:srgbClr val="FFFFFF"/>
                </a:highlight>
              </a:rPr>
              <a:t>Vesely-Maillefer &amp; Saklofske, 2018</a:t>
            </a:r>
            <a:r>
              <a:rPr lang="en-US" sz="1200"/>
              <a:t>).</a:t>
            </a:r>
            <a:endParaRPr/>
          </a:p>
          <a:p>
            <a:pPr indent="0" lvl="0" marL="0" rtl="0" algn="l">
              <a:lnSpc>
                <a:spcPct val="115000"/>
              </a:lnSpc>
              <a:spcBef>
                <a:spcPts val="1200"/>
              </a:spcBef>
              <a:spcAft>
                <a:spcPts val="0"/>
              </a:spcAft>
              <a:buClr>
                <a:schemeClr val="dk1"/>
              </a:buClr>
              <a:buSzPts val="1400"/>
              <a:buFont typeface="Calibri"/>
              <a:buNone/>
            </a:pPr>
            <a:r>
              <a:rPr lang="en-US" sz="1200"/>
              <a:t>For example, to Geddes (2021) it is likely that a student who comes from the protection system will be restless and disruptive in the classroom when an activity related to origins such as the family tree or certain geography topics is being worked on when there is some type of movement in their history migratory or racial difference, or when talking about reproductive issues when they have suffered some type of abuse or their genetic load is unknown. That is why, faced with the possibility of this situation happening, the teacher should be sensitive and anticipate that this dynamic may affect the student in order to prevent and/or alleviate any possible damage by adapting content and/or giving it different approaches so that it results more inclusive.</a:t>
            </a:r>
            <a:endParaRPr/>
          </a:p>
          <a:p>
            <a:pPr indent="0" lvl="0" marL="0" rtl="0" algn="l">
              <a:lnSpc>
                <a:spcPct val="115000"/>
              </a:lnSpc>
              <a:spcBef>
                <a:spcPts val="1200"/>
              </a:spcBef>
              <a:spcAft>
                <a:spcPts val="0"/>
              </a:spcAft>
              <a:buClr>
                <a:schemeClr val="dk1"/>
              </a:buClr>
              <a:buSzPts val="1400"/>
              <a:buFont typeface="Calibri"/>
              <a:buNone/>
            </a:pPr>
            <a:r>
              <a:rPr lang="en-US" sz="1200"/>
              <a:t>This autor said that it is true that, on occasions, teachers do not know part of the student's history and face situations in which the student is deregulated without understanding the reason. Given this fact, teachers must apply those tools that they know in advance that work with the student, such as leaving the classroom with the excuse of running an errand or lending a hand in another class, changing activities, including a break that involves physical activity in the playground,... For this it is essential that teachers can meet with families to delve into what emotional strategies are successfully applied at home to be able to use them in the classroom as well.</a:t>
            </a:r>
            <a:endParaRPr/>
          </a:p>
          <a:p>
            <a:pPr indent="0" lvl="0" marL="0" rtl="0" algn="l">
              <a:lnSpc>
                <a:spcPct val="115000"/>
              </a:lnSpc>
              <a:spcBef>
                <a:spcPts val="1200"/>
              </a:spcBef>
              <a:spcAft>
                <a:spcPts val="0"/>
              </a:spcAft>
              <a:buClr>
                <a:schemeClr val="dk1"/>
              </a:buClr>
              <a:buSzPts val="1100"/>
              <a:buFont typeface="Arial"/>
              <a:buNone/>
            </a:pPr>
            <a:r>
              <a:rPr lang="en-US" sz="1200"/>
              <a:t>In this sense, it is key that teachers are able to depersonalize each and every one of the student's disruptive behaviors, thus ensuring that they do not experience it as a personal attack but nevertheless feel that they are a source of solution to any possible difficulty that the student may have. The student can go through and for this it is essential that their have a high knowledge and self-control of themself and their emotional responses (</a:t>
            </a:r>
            <a:r>
              <a:rPr lang="en-US" sz="1200">
                <a:solidFill>
                  <a:srgbClr val="222222"/>
                </a:solidFill>
                <a:highlight>
                  <a:srgbClr val="FFFFFF"/>
                </a:highlight>
              </a:rPr>
              <a:t>Vesely-Maillefer &amp; Saklofske, 2018</a:t>
            </a:r>
            <a:r>
              <a:rPr lang="en-US" sz="1200"/>
              <a:t>).</a:t>
            </a:r>
            <a:endParaRPr/>
          </a:p>
          <a:p>
            <a:pPr indent="0" lvl="0" marL="0" rtl="0" algn="l">
              <a:lnSpc>
                <a:spcPct val="100000"/>
              </a:lnSpc>
              <a:spcBef>
                <a:spcPts val="1200"/>
              </a:spcBef>
              <a:spcAft>
                <a:spcPts val="0"/>
              </a:spcAft>
              <a:buSzPts val="1400"/>
              <a:buNone/>
            </a:pPr>
            <a:r>
              <a:t/>
            </a:r>
            <a:endParaRPr/>
          </a:p>
        </p:txBody>
      </p:sp>
      <p:sp>
        <p:nvSpPr>
          <p:cNvPr id="228" name="Google Shape;22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Before presenting the slide, ask the students how they will ask the children questions related to their lives. What are the sensitive issues and how can we ask about them?</a:t>
            </a:r>
            <a:endParaRPr/>
          </a:p>
        </p:txBody>
      </p:sp>
      <p:sp>
        <p:nvSpPr>
          <p:cNvPr id="235" name="Google Shape;23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48" name="Google Shape;24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Connection between well-being and learning.</a:t>
            </a:r>
            <a:endParaRPr/>
          </a:p>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The objectives of this unit are three: to identify the elements at the school that can stress children (materials, spaces, topics and other triggers). The second one is to identify the alert signals of stress in teachers and in pupils, specifically coming from protection system. And the last one is to develop strategies, dynamics and tools for teachers in order to build a safe environment and to keep individual and group well-being.</a:t>
            </a:r>
            <a:endParaRPr/>
          </a:p>
          <a:p>
            <a:pPr indent="0" lvl="0" marL="0" rtl="0" algn="l">
              <a:lnSpc>
                <a:spcPct val="100000"/>
              </a:lnSpc>
              <a:spcBef>
                <a:spcPts val="0"/>
              </a:spcBef>
              <a:spcAft>
                <a:spcPts val="0"/>
              </a:spcAft>
              <a:buSzPts val="1400"/>
              <a:buNone/>
            </a:pPr>
            <a:r>
              <a:t/>
            </a:r>
            <a:endParaRPr/>
          </a:p>
        </p:txBody>
      </p:sp>
      <p:sp>
        <p:nvSpPr>
          <p:cNvPr id="117" name="Google Shape;11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54" name="Google Shape;25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60" name="Google Shape;26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To sum up, we can discuss about the difficulties that teachers find when applying these tools.</a:t>
            </a:r>
            <a:endParaRPr/>
          </a:p>
        </p:txBody>
      </p:sp>
      <p:sp>
        <p:nvSpPr>
          <p:cNvPr id="266" name="Google Shape;26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71" name="Google Shape;27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78" name="Google Shape;27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84" name="Google Shape;284;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90" name="Google Shape;290;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But what's classroom well-being?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rPr lang="en-US"/>
              <a:t>the definition of wellness is a state of the person whose physical and mental conditions guarantee a feeling of satisfaction and tranquility. Therefore, what we want is for the classroom to become a space where students and teachers have that feeling of tranquility and peace. And for this we will start by identifying </a:t>
            </a:r>
            <a:r>
              <a:rPr lang="en-US" sz="1200">
                <a:solidFill>
                  <a:schemeClr val="dk1"/>
                </a:solidFill>
                <a:latin typeface="Calibri"/>
                <a:ea typeface="Calibri"/>
                <a:cs typeface="Calibri"/>
                <a:sym typeface="Calibri"/>
              </a:rPr>
              <a:t>some items that may be stressful for the different agents that participate in the school. </a:t>
            </a:r>
            <a:endParaRPr/>
          </a:p>
        </p:txBody>
      </p:sp>
      <p:sp>
        <p:nvSpPr>
          <p:cNvPr id="127" name="Google Shape;12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
        <p:nvSpPr>
          <p:cNvPr id="128" name="Google Shape;128;p3: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r>
              <a:rPr lang="en-US"/>
              <a:t>08/05/2022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1600">
                <a:latin typeface="Arial"/>
                <a:ea typeface="Arial"/>
                <a:cs typeface="Arial"/>
                <a:sym typeface="Arial"/>
              </a:rPr>
              <a:t>Triggers or alert signals of stress in teachers and pupils</a:t>
            </a:r>
            <a:endParaRPr/>
          </a:p>
          <a:p>
            <a:pPr indent="0" lvl="0" marL="0" rtl="0" algn="l">
              <a:lnSpc>
                <a:spcPct val="115000"/>
              </a:lnSpc>
              <a:spcBef>
                <a:spcPts val="1200"/>
              </a:spcBef>
              <a:spcAft>
                <a:spcPts val="0"/>
              </a:spcAft>
              <a:buClr>
                <a:schemeClr val="dk1"/>
              </a:buClr>
              <a:buSzPts val="1100"/>
              <a:buFont typeface="Arial"/>
              <a:buNone/>
            </a:pPr>
            <a:r>
              <a:rPr lang="en-US">
                <a:highlight>
                  <a:srgbClr val="FFFFFF"/>
                </a:highlight>
              </a:rPr>
              <a:t>When students have lived through traumatic experiences like the ones evaluated earlier, they have learned hypervigilance patterns that make them constantly alert to any possible adverse change (Cáceres et. al., 2017; Mesa-Gesa &amp; Moya-Albiol, 2011). In this sense, many of these children develop seductive or disruptive behaviors as a mechanism of evasion and dissociation in the face of the fear generated by uncertainty. However,  these unexpected, inappropriate or inconsistent behaviours are considered by adults as a provocation instead of as an alarm symptom (Espinoza, 2006).</a:t>
            </a:r>
            <a:endParaRPr sz="1100">
              <a:solidFill>
                <a:srgbClr val="666666"/>
              </a:solidFill>
              <a:latin typeface="Arial"/>
              <a:ea typeface="Arial"/>
              <a:cs typeface="Arial"/>
              <a:sym typeface="Arial"/>
            </a:endParaRPr>
          </a:p>
          <a:p>
            <a:pPr indent="0" lvl="0" marL="0" rtl="0" algn="l">
              <a:lnSpc>
                <a:spcPct val="100000"/>
              </a:lnSpc>
              <a:spcBef>
                <a:spcPts val="400"/>
              </a:spcBef>
              <a:spcAft>
                <a:spcPts val="0"/>
              </a:spcAft>
              <a:buClr>
                <a:schemeClr val="dk1"/>
              </a:buClr>
              <a:buSzPts val="1400"/>
              <a:buFont typeface="Calibri"/>
              <a:buNone/>
            </a:pPr>
            <a:r>
              <a:rPr lang="en-US">
                <a:highlight>
                  <a:srgbClr val="FFFFFF"/>
                </a:highlight>
              </a:rPr>
              <a:t>For example, a child used to the loss of affective referents feels threatened by an unexpected change of teacher or a classroom change. In these cases, all the warning mechanisms are activated in the student involuntarily (</a:t>
            </a:r>
            <a:r>
              <a:rPr lang="en-US">
                <a:solidFill>
                  <a:srgbClr val="222222"/>
                </a:solidFill>
                <a:highlight>
                  <a:srgbClr val="FFFFFF"/>
                </a:highlight>
              </a:rPr>
              <a:t>Mesa-Gresa &amp; Moya-Albiol, 2011</a:t>
            </a:r>
            <a:r>
              <a:rPr lang="en-US">
                <a:highlight>
                  <a:srgbClr val="FFFFFF"/>
                </a:highlight>
              </a:rPr>
              <a:t>).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a:t>Some examples are</a:t>
            </a:r>
            <a:r>
              <a:rPr lang="en-US" sz="1200">
                <a:solidFill>
                  <a:schemeClr val="dk1"/>
                </a:solidFill>
                <a:latin typeface="Calibri"/>
                <a:ea typeface="Calibri"/>
                <a:cs typeface="Calibri"/>
                <a:sym typeface="Calibri"/>
              </a:rPr>
              <a:t> unexpected dynamics changes, and unexpected teacher changes</a:t>
            </a:r>
            <a:r>
              <a:rPr lang="en-US"/>
              <a:t> and </a:t>
            </a:r>
            <a:r>
              <a:rPr lang="en-US" sz="1200">
                <a:solidFill>
                  <a:schemeClr val="dk1"/>
                </a:solidFill>
                <a:latin typeface="Calibri"/>
                <a:ea typeface="Calibri"/>
                <a:cs typeface="Calibri"/>
                <a:sym typeface="Calibri"/>
              </a:rPr>
              <a:t>the surprise exams. Another one is to know the holidays are nearby. The tiredness of pupils. Boring lessons. Uninteresting content. And the last one is doing repetitive activities.</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Specifically with pupils coming from protection system we can add talk about the family history or the birth country. The father’s or mother’s day or talk about genetic load or family tree. </a:t>
            </a:r>
            <a:endParaRPr/>
          </a:p>
          <a:p>
            <a:pPr indent="0" lvl="0" marL="0" rtl="0" algn="l">
              <a:lnSpc>
                <a:spcPct val="100000"/>
              </a:lnSpc>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rPr lang="en-US" sz="1200">
                <a:solidFill>
                  <a:schemeClr val="dk1"/>
                </a:solidFill>
                <a:latin typeface="Calibri"/>
                <a:ea typeface="Calibri"/>
                <a:cs typeface="Calibri"/>
                <a:sym typeface="Calibri"/>
              </a:rPr>
              <a:t>Also, there are items that may be stressful for teachers as pupils’ disruptive behaviours, unresolved personal issues, prejudgments, lack of resources to deal with pupils with special needs, very inquisitive families, new activities or the supervisor visits.</a:t>
            </a:r>
            <a:endParaRPr/>
          </a:p>
        </p:txBody>
      </p:sp>
      <p:sp>
        <p:nvSpPr>
          <p:cNvPr id="139" name="Google Shape;13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highlight>
                  <a:srgbClr val="FFFFFF"/>
                </a:highlight>
              </a:rPr>
              <a:t>From a neurobiological point of view, Benito (2020) explains that when students are deregulated, begin to secrete different substances such as cortisol and adrenaline which predispose them to fight, to defense and to survive. All these turn into attention difficulties to follow simple instructions, and into hyperactivity that prevent them from staying seated following the class. These mean continuous movements in the chair, repetitive strokes with the pencil on the table, continuous interruptions with topics incongruous with the content being worked on, noises, masturbation, … because they cannot pay attention but they need to let all the emotional tension loose that is overwhelming them (</a:t>
            </a:r>
            <a:r>
              <a:rPr lang="en-US">
                <a:solidFill>
                  <a:srgbClr val="222222"/>
                </a:solidFill>
                <a:highlight>
                  <a:srgbClr val="FFFFFF"/>
                </a:highlight>
              </a:rPr>
              <a:t>Spangenberg, 2015</a:t>
            </a:r>
            <a:r>
              <a:rPr lang="en-US">
                <a:highlight>
                  <a:srgbClr val="FFFFFF"/>
                </a:highlight>
              </a:rPr>
              <a:t>).</a:t>
            </a:r>
            <a:endParaRPr/>
          </a:p>
          <a:p>
            <a:pPr indent="0" lvl="0" marL="0" marR="0" rtl="0" algn="l">
              <a:lnSpc>
                <a:spcPct val="100000"/>
              </a:lnSpc>
              <a:spcBef>
                <a:spcPts val="1200"/>
              </a:spcBef>
              <a:spcAft>
                <a:spcPts val="0"/>
              </a:spcAft>
              <a:buClr>
                <a:schemeClr val="dk1"/>
              </a:buClr>
              <a:buSzPts val="1200"/>
              <a:buFont typeface="Calibri"/>
              <a:buNone/>
            </a:pPr>
            <a:r>
              <a:rPr lang="en-US"/>
              <a:t>Summing up </a:t>
            </a:r>
            <a:r>
              <a:rPr lang="en-US" sz="1200">
                <a:solidFill>
                  <a:schemeClr val="dk1"/>
                </a:solidFill>
                <a:latin typeface="Calibri"/>
                <a:ea typeface="Calibri"/>
                <a:cs typeface="Calibri"/>
                <a:sym typeface="Calibri"/>
              </a:rPr>
              <a:t>the neurobiology of stress shows five elements that can produce stress: trigger elements, experience interpretation, stress response, cortisol activation and fight or flight response.</a:t>
            </a:r>
            <a:endParaRPr/>
          </a:p>
          <a:p>
            <a:pPr indent="0" lvl="0" marL="0" marR="0" rtl="0" algn="l">
              <a:lnSpc>
                <a:spcPct val="100000"/>
              </a:lnSpc>
              <a:spcBef>
                <a:spcPts val="0"/>
              </a:spcBef>
              <a:spcAft>
                <a:spcPts val="0"/>
              </a:spcAft>
              <a:buClr>
                <a:schemeClr val="dk1"/>
              </a:buClr>
              <a:buSzPts val="1100"/>
              <a:buFont typeface="Arial"/>
              <a:buNone/>
            </a:pPr>
            <a:r>
              <a:rPr lang="en-US"/>
              <a:t>The most complicated part of this situation is that the interpretation of each of these triggers is subjective and unknown to others. This means that sometimes we perceive that a child has inappropriate responses to a comment, gesture, situation,... simply because we do not know its importance to him. For example, playing in the park a child wants to play a prank on one of his classmates and throws a water balloon at him unexpectedly. This colleague begins to cry inconsolably for a long time and there is nothing that can calm him down. They are 10-year-olds and this response is considered inappropriate due to its magnitude. Everyone tells him it's no big deal... However, no one in the park knows that this boy fell into a pool when he was a year and a half old and nearly drowned.</a:t>
            </a:r>
            <a:endParaRPr/>
          </a:p>
          <a:p>
            <a:pPr indent="0" lvl="0" marL="0" marR="0" rtl="0" algn="l">
              <a:lnSpc>
                <a:spcPct val="100000"/>
              </a:lnSpc>
              <a:spcBef>
                <a:spcPts val="0"/>
              </a:spcBef>
              <a:spcAft>
                <a:spcPts val="0"/>
              </a:spcAft>
              <a:buClr>
                <a:schemeClr val="dk1"/>
              </a:buClr>
              <a:buSzPts val="1100"/>
              <a:buFont typeface="Arial"/>
              <a:buNone/>
            </a:pPr>
            <a:r>
              <a:rPr lang="en-US"/>
              <a:t>Therefore, this sensation of the water balloon suddenly falling above evoked in that child the same anguish of his drowning experience and the manifest response is not because of the balloon but because of the fear of drowning.</a:t>
            </a:r>
            <a:endParaRPr/>
          </a:p>
          <a:p>
            <a:pPr indent="0" lvl="0" marL="0" marR="0" rtl="0" algn="l">
              <a:lnSpc>
                <a:spcPct val="100000"/>
              </a:lnSpc>
              <a:spcBef>
                <a:spcPts val="0"/>
              </a:spcBef>
              <a:spcAft>
                <a:spcPts val="0"/>
              </a:spcAft>
              <a:buClr>
                <a:schemeClr val="dk1"/>
              </a:buClr>
              <a:buSzPts val="1200"/>
              <a:buFont typeface="Calibri"/>
              <a:buNone/>
            </a:pPr>
            <a:r>
              <a:rPr lang="en-US"/>
              <a:t>However, in that moment of anguish, the activation and dysregulation is so great that the child is blocked from listening and reasoning, much less learning.</a:t>
            </a:r>
            <a:endParaRPr/>
          </a:p>
          <a:p>
            <a:pPr indent="0" lvl="0" marL="0" rtl="0" algn="l">
              <a:lnSpc>
                <a:spcPct val="100000"/>
              </a:lnSpc>
              <a:spcBef>
                <a:spcPts val="0"/>
              </a:spcBef>
              <a:spcAft>
                <a:spcPts val="0"/>
              </a:spcAft>
              <a:buSzPts val="1400"/>
              <a:buNone/>
            </a:pPr>
            <a:r>
              <a:t/>
            </a:r>
            <a:endParaRPr/>
          </a:p>
        </p:txBody>
      </p:sp>
      <p:sp>
        <p:nvSpPr>
          <p:cNvPr id="149" name="Google Shape;14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highlight>
                  <a:srgbClr val="FFFFFF"/>
                </a:highlight>
              </a:rPr>
              <a:t>From attachment theory we can also observe how this unexpected change alerts children or adolescents about a possible loss, even if it is only from the routine that facilitates predictability and therefore security (it can be a party, a trip...) (Guerrero, 2020). Faced with this situation, students feel fear and take a warning behaviour in an attempt to anticipate the pain that this uncertain situation may cause. They prefer to boycott themselves so that the loss is based on their disruptive attitudes and behaviors and not about qualities of themselves that they cannot change or in unforeseen events that are beyond their control (Espinoza, 2006). The typical behaviour related with that is: </a:t>
            </a:r>
            <a:r>
              <a:rPr i="1" lang="en-US">
                <a:highlight>
                  <a:srgbClr val="FFFFFF"/>
                </a:highlight>
              </a:rPr>
              <a:t>you don't leave me, I leave you</a:t>
            </a:r>
            <a:r>
              <a:rPr lang="en-US">
                <a:highlight>
                  <a:srgbClr val="FFFFFF"/>
                </a:highlight>
              </a:rPr>
              <a:t>. Let us remember that they are children or adolescents who have experienced continuous loss as well as neglect or abuse. For that reason, in a mistaken attribution, they blame themselves and they need to continually feel that they are in control of what may happen.</a:t>
            </a:r>
            <a:endParaRPr/>
          </a:p>
          <a:p>
            <a:pPr indent="0" lvl="0" marL="0" rtl="0" algn="l">
              <a:lnSpc>
                <a:spcPct val="100000"/>
              </a:lnSpc>
              <a:spcBef>
                <a:spcPts val="0"/>
              </a:spcBef>
              <a:spcAft>
                <a:spcPts val="0"/>
              </a:spcAft>
              <a:buSzPts val="1400"/>
              <a:buNone/>
            </a:pPr>
            <a:r>
              <a:t/>
            </a:r>
            <a:endParaRPr/>
          </a:p>
        </p:txBody>
      </p:sp>
      <p:sp>
        <p:nvSpPr>
          <p:cNvPr id="164" name="Google Shape;16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highlight>
                  <a:srgbClr val="FFFFFF"/>
                </a:highlight>
              </a:rPr>
              <a:t>These types of attitudes are also common when students face new social relationships in which they want to fit in and feel accepted. But it also happens in the face of the acquisition of content that is especially complex for them and for which they are afraid to fail. Students, given their emotional insecurity, anticipate their own failure and they associate that with a social rejection and from the affective environment. So, they prefer to disconnect from that area: they do not write down the tasks, they lie about what they have to do, they do not answer the exams not to be mistaken,… (</a:t>
            </a:r>
            <a:r>
              <a:rPr lang="en-US">
                <a:highlight>
                  <a:srgbClr val="FFFF00"/>
                </a:highlight>
              </a:rPr>
              <a:t>Rodríguez, 2014</a:t>
            </a:r>
            <a:r>
              <a:rPr lang="en-US">
                <a:highlight>
                  <a:srgbClr val="FFFFFF"/>
                </a:highlight>
              </a:rPr>
              <a:t>).  These behaviors are often confused with a lack of interest or carelessness. Although it may be possible in some cases, it is usually the result of the learning difficulties that students present as a result of their ACEs and their own emotional insecurity. Guerrero (2021) explain that generating a safe environment in the classroom and establishing a good emotional bond between students and the teacher where children and adolescents feel protected, will predispose students to positively face new challenges and learning.</a:t>
            </a:r>
            <a:endParaRPr/>
          </a:p>
        </p:txBody>
      </p:sp>
      <p:sp>
        <p:nvSpPr>
          <p:cNvPr id="171" name="Google Shape;17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5" name="Shape 15"/>
        <p:cNvGrpSpPr/>
        <p:nvPr/>
      </p:nvGrpSpPr>
      <p:grpSpPr>
        <a:xfrm>
          <a:off x="0" y="0"/>
          <a:ext cx="0" cy="0"/>
          <a:chOff x="0" y="0"/>
          <a:chExt cx="0" cy="0"/>
        </a:xfrm>
      </p:grpSpPr>
      <p:sp>
        <p:nvSpPr>
          <p:cNvPr id="16" name="Google Shape;1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82" name="Shape 82"/>
        <p:cNvGrpSpPr/>
        <p:nvPr/>
      </p:nvGrpSpPr>
      <p:grpSpPr>
        <a:xfrm>
          <a:off x="0" y="0"/>
          <a:ext cx="0" cy="0"/>
          <a:chOff x="0" y="0"/>
          <a:chExt cx="0" cy="0"/>
        </a:xfrm>
      </p:grpSpPr>
      <p:sp>
        <p:nvSpPr>
          <p:cNvPr id="83" name="Google Shape;83;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5"/>
          <p:cNvSpPr/>
          <p:nvPr>
            <p:ph idx="2" type="pic"/>
          </p:nvPr>
        </p:nvSpPr>
        <p:spPr>
          <a:xfrm>
            <a:off x="5183188" y="987425"/>
            <a:ext cx="6172200" cy="4873625"/>
          </a:xfrm>
          <a:prstGeom prst="rect">
            <a:avLst/>
          </a:prstGeom>
          <a:noFill/>
          <a:ln>
            <a:noFill/>
          </a:ln>
        </p:spPr>
      </p:sp>
      <p:sp>
        <p:nvSpPr>
          <p:cNvPr id="85" name="Google Shape;85;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 name="Google Shape;8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89" name="Shape 89"/>
        <p:cNvGrpSpPr/>
        <p:nvPr/>
      </p:nvGrpSpPr>
      <p:grpSpPr>
        <a:xfrm>
          <a:off x="0" y="0"/>
          <a:ext cx="0" cy="0"/>
          <a:chOff x="0" y="0"/>
          <a:chExt cx="0" cy="0"/>
        </a:xfrm>
      </p:grpSpPr>
      <p:sp>
        <p:nvSpPr>
          <p:cNvPr id="90" name="Google Shape;9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 name="Google Shape;9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95" name="Shape 95"/>
        <p:cNvGrpSpPr/>
        <p:nvPr/>
      </p:nvGrpSpPr>
      <p:grpSpPr>
        <a:xfrm>
          <a:off x="0" y="0"/>
          <a:ext cx="0" cy="0"/>
          <a:chOff x="0" y="0"/>
          <a:chExt cx="0" cy="0"/>
        </a:xfrm>
      </p:grpSpPr>
      <p:sp>
        <p:nvSpPr>
          <p:cNvPr id="96" name="Google Shape;96;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9" name="Google Shape;9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0" name="Google Shape;10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9" name="Shape 19"/>
        <p:cNvGrpSpPr/>
        <p:nvPr/>
      </p:nvGrpSpPr>
      <p:grpSpPr>
        <a:xfrm>
          <a:off x="0" y="0"/>
          <a:ext cx="0" cy="0"/>
          <a:chOff x="0" y="0"/>
          <a:chExt cx="0" cy="0"/>
        </a:xfrm>
      </p:grpSpPr>
      <p:sp>
        <p:nvSpPr>
          <p:cNvPr id="20" name="Google Shape;2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5" name="Google Shape;25;p27"/>
          <p:cNvPicPr preferRelativeResize="0"/>
          <p:nvPr/>
        </p:nvPicPr>
        <p:blipFill rotWithShape="1">
          <a:blip r:embed="rId2">
            <a:alphaModFix/>
          </a:blip>
          <a:srcRect b="0" l="0" r="0" t="0"/>
          <a:stretch/>
        </p:blipFill>
        <p:spPr>
          <a:xfrm>
            <a:off x="0" y="-15875"/>
            <a:ext cx="12192000" cy="304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ntroducción">
  <p:cSld name="3_Introducción">
    <p:spTree>
      <p:nvGrpSpPr>
        <p:cNvPr id="26" name="Shape 26"/>
        <p:cNvGrpSpPr/>
        <p:nvPr/>
      </p:nvGrpSpPr>
      <p:grpSpPr>
        <a:xfrm>
          <a:off x="0" y="0"/>
          <a:ext cx="0" cy="0"/>
          <a:chOff x="0" y="0"/>
          <a:chExt cx="0" cy="0"/>
        </a:xfrm>
      </p:grpSpPr>
      <p:sp>
        <p:nvSpPr>
          <p:cNvPr id="27" name="Google Shape;27;p28"/>
          <p:cNvSpPr txBox="1"/>
          <p:nvPr>
            <p:ph type="title"/>
          </p:nvPr>
        </p:nvSpPr>
        <p:spPr>
          <a:xfrm>
            <a:off x="550863" y="4507200"/>
            <a:ext cx="4500562" cy="156295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8"/>
          <p:cNvSpPr/>
          <p:nvPr>
            <p:ph idx="2" type="pic"/>
          </p:nvPr>
        </p:nvSpPr>
        <p:spPr>
          <a:xfrm>
            <a:off x="0" y="0"/>
            <a:ext cx="3054096" cy="3776472"/>
          </a:xfrm>
          <a:prstGeom prst="rect">
            <a:avLst/>
          </a:prstGeom>
          <a:solidFill>
            <a:schemeClr val="accent5"/>
          </a:solidFill>
          <a:ln>
            <a:noFill/>
          </a:ln>
        </p:spPr>
      </p:sp>
      <p:sp>
        <p:nvSpPr>
          <p:cNvPr id="29" name="Google Shape;29;p28"/>
          <p:cNvSpPr/>
          <p:nvPr>
            <p:ph idx="3" type="pic"/>
          </p:nvPr>
        </p:nvSpPr>
        <p:spPr>
          <a:xfrm>
            <a:off x="3054096" y="0"/>
            <a:ext cx="3054096" cy="3776472"/>
          </a:xfrm>
          <a:prstGeom prst="rect">
            <a:avLst/>
          </a:prstGeom>
          <a:solidFill>
            <a:schemeClr val="accent5"/>
          </a:solidFill>
          <a:ln>
            <a:noFill/>
          </a:ln>
        </p:spPr>
      </p:sp>
      <p:sp>
        <p:nvSpPr>
          <p:cNvPr id="30" name="Google Shape;30;p28"/>
          <p:cNvSpPr/>
          <p:nvPr>
            <p:ph idx="4" type="pic"/>
          </p:nvPr>
        </p:nvSpPr>
        <p:spPr>
          <a:xfrm>
            <a:off x="6083808" y="0"/>
            <a:ext cx="3054096" cy="3776472"/>
          </a:xfrm>
          <a:prstGeom prst="rect">
            <a:avLst/>
          </a:prstGeom>
          <a:solidFill>
            <a:schemeClr val="accent5"/>
          </a:solidFill>
          <a:ln>
            <a:noFill/>
          </a:ln>
        </p:spPr>
      </p:sp>
      <p:sp>
        <p:nvSpPr>
          <p:cNvPr id="31" name="Google Shape;31;p28"/>
          <p:cNvSpPr/>
          <p:nvPr>
            <p:ph idx="5" type="pic"/>
          </p:nvPr>
        </p:nvSpPr>
        <p:spPr>
          <a:xfrm>
            <a:off x="9137904" y="0"/>
            <a:ext cx="3054096" cy="3776472"/>
          </a:xfrm>
          <a:prstGeom prst="rect">
            <a:avLst/>
          </a:prstGeom>
          <a:solidFill>
            <a:schemeClr val="accent5"/>
          </a:solidFill>
          <a:ln>
            <a:noFill/>
          </a:ln>
        </p:spPr>
      </p:sp>
      <p:sp>
        <p:nvSpPr>
          <p:cNvPr id="32" name="Google Shape;32;p28"/>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33" name="Google Shape;33;p28"/>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888888"/>
              </a:buClr>
              <a:buSzPts val="1400"/>
              <a:buFont typeface="Calibri"/>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Calibri"/>
              <a:buNone/>
              <a:defRPr b="0" i="0" sz="1400" u="none" cap="none" strike="noStrike">
                <a:solidFill>
                  <a:srgbClr val="000000"/>
                </a:solidFill>
                <a:latin typeface="Arial"/>
                <a:ea typeface="Arial"/>
                <a:cs typeface="Arial"/>
                <a:sym typeface="Arial"/>
              </a:defRPr>
            </a:lvl9pPr>
          </a:lstStyle>
          <a:p/>
        </p:txBody>
      </p:sp>
      <p:sp>
        <p:nvSpPr>
          <p:cNvPr id="34" name="Google Shape;34;p28"/>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A5A5A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28"/>
          <p:cNvSpPr txBox="1"/>
          <p:nvPr>
            <p:ph idx="1" type="body"/>
          </p:nvPr>
        </p:nvSpPr>
        <p:spPr>
          <a:xfrm>
            <a:off x="5262411" y="4508500"/>
            <a:ext cx="6221412" cy="1563688"/>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000"/>
              </a:spcBef>
              <a:spcAft>
                <a:spcPts val="0"/>
              </a:spcAft>
              <a:buClr>
                <a:schemeClr val="lt1"/>
              </a:buClr>
              <a:buSzPts val="2000"/>
              <a:buFont typeface="Arial"/>
              <a:buChar char="•"/>
              <a:defRPr sz="2000"/>
            </a:lvl1pPr>
            <a:lvl2pPr indent="-228600" lvl="1" marL="914400" algn="l">
              <a:lnSpc>
                <a:spcPct val="110000"/>
              </a:lnSpc>
              <a:spcBef>
                <a:spcPts val="800"/>
              </a:spcBef>
              <a:spcAft>
                <a:spcPts val="0"/>
              </a:spcAft>
              <a:buClr>
                <a:schemeClr val="lt1"/>
              </a:buClr>
              <a:buSzPts val="1900"/>
              <a:buNone/>
              <a:defRPr sz="1900"/>
            </a:lvl2pPr>
            <a:lvl3pPr indent="-228600" lvl="2" marL="1371600" algn="l">
              <a:lnSpc>
                <a:spcPct val="110000"/>
              </a:lnSpc>
              <a:spcBef>
                <a:spcPts val="800"/>
              </a:spcBef>
              <a:spcAft>
                <a:spcPts val="0"/>
              </a:spcAft>
              <a:buClr>
                <a:schemeClr val="lt1"/>
              </a:buClr>
              <a:buSzPts val="1900"/>
              <a:buNone/>
              <a:defRPr sz="1900"/>
            </a:lvl3pPr>
            <a:lvl4pPr indent="-228600" lvl="3" marL="1828800" algn="l">
              <a:lnSpc>
                <a:spcPct val="110000"/>
              </a:lnSpc>
              <a:spcBef>
                <a:spcPts val="800"/>
              </a:spcBef>
              <a:spcAft>
                <a:spcPts val="0"/>
              </a:spcAft>
              <a:buClr>
                <a:schemeClr val="lt1"/>
              </a:buClr>
              <a:buSzPts val="1900"/>
              <a:buNone/>
              <a:defRPr sz="1900"/>
            </a:lvl4pPr>
            <a:lvl5pPr indent="-228600" lvl="4" marL="2286000" algn="l">
              <a:lnSpc>
                <a:spcPct val="110000"/>
              </a:lnSpc>
              <a:spcBef>
                <a:spcPts val="800"/>
              </a:spcBef>
              <a:spcAft>
                <a:spcPts val="0"/>
              </a:spcAft>
              <a:buClr>
                <a:schemeClr val="lt1"/>
              </a:buClr>
              <a:buSzPts val="1900"/>
              <a:buNone/>
              <a:defRPr sz="19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id="36" name="Google Shape;36;p28"/>
          <p:cNvPicPr preferRelativeResize="0"/>
          <p:nvPr/>
        </p:nvPicPr>
        <p:blipFill rotWithShape="1">
          <a:blip r:embed="rId2">
            <a:alphaModFix/>
          </a:blip>
          <a:srcRect b="0" l="0" r="0" t="0"/>
          <a:stretch/>
        </p:blipFill>
        <p:spPr>
          <a:xfrm>
            <a:off x="0" y="-15875"/>
            <a:ext cx="12192000" cy="304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37" name="Shape 37"/>
        <p:cNvGrpSpPr/>
        <p:nvPr/>
      </p:nvGrpSpPr>
      <p:grpSpPr>
        <a:xfrm>
          <a:off x="0" y="0"/>
          <a:ext cx="0" cy="0"/>
          <a:chOff x="0" y="0"/>
          <a:chExt cx="0" cy="0"/>
        </a:xfrm>
      </p:grpSpPr>
      <p:sp>
        <p:nvSpPr>
          <p:cNvPr id="38" name="Google Shape;38;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0" name="Google Shape;4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1" name="Google Shape;4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2" name="Google Shape;4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p26"/>
          <p:cNvPicPr preferRelativeResize="0"/>
          <p:nvPr/>
        </p:nvPicPr>
        <p:blipFill rotWithShape="1">
          <a:blip r:embed="rId2">
            <a:alphaModFix/>
          </a:blip>
          <a:srcRect b="0" l="0" r="0" t="0"/>
          <a:stretch/>
        </p:blipFill>
        <p:spPr>
          <a:xfrm>
            <a:off x="0" y="-15875"/>
            <a:ext cx="12192000" cy="304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44" name="Shape 44"/>
        <p:cNvGrpSpPr/>
        <p:nvPr/>
      </p:nvGrpSpPr>
      <p:grpSpPr>
        <a:xfrm>
          <a:off x="0" y="0"/>
          <a:ext cx="0" cy="0"/>
          <a:chOff x="0" y="0"/>
          <a:chExt cx="0" cy="0"/>
        </a:xfrm>
      </p:grpSpPr>
      <p:sp>
        <p:nvSpPr>
          <p:cNvPr id="45" name="Google Shape;45;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7" name="Google Shape;47;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8" name="Google Shape;4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 name="Google Shape;4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51" name="Shape 51"/>
        <p:cNvGrpSpPr/>
        <p:nvPr/>
      </p:nvGrpSpPr>
      <p:grpSpPr>
        <a:xfrm>
          <a:off x="0" y="0"/>
          <a:ext cx="0" cy="0"/>
          <a:chOff x="0" y="0"/>
          <a:chExt cx="0" cy="0"/>
        </a:xfrm>
      </p:grpSpPr>
      <p:sp>
        <p:nvSpPr>
          <p:cNvPr id="52" name="Google Shape;52;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4" name="Google Shape;5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7" name="Google Shape;57;p29"/>
          <p:cNvPicPr preferRelativeResize="0"/>
          <p:nvPr/>
        </p:nvPicPr>
        <p:blipFill rotWithShape="1">
          <a:blip r:embed="rId2">
            <a:alphaModFix/>
          </a:blip>
          <a:srcRect b="0" l="0" r="0" t="0"/>
          <a:stretch/>
        </p:blipFill>
        <p:spPr>
          <a:xfrm>
            <a:off x="0" y="-15875"/>
            <a:ext cx="12192000" cy="304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8" name="Shape 58"/>
        <p:cNvGrpSpPr/>
        <p:nvPr/>
      </p:nvGrpSpPr>
      <p:grpSpPr>
        <a:xfrm>
          <a:off x="0" y="0"/>
          <a:ext cx="0" cy="0"/>
          <a:chOff x="0" y="0"/>
          <a:chExt cx="0" cy="0"/>
        </a:xfrm>
      </p:grpSpPr>
      <p:sp>
        <p:nvSpPr>
          <p:cNvPr id="59" name="Google Shape;5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5" name="Google Shape;65;p30"/>
          <p:cNvPicPr preferRelativeResize="0"/>
          <p:nvPr/>
        </p:nvPicPr>
        <p:blipFill rotWithShape="1">
          <a:blip r:embed="rId2">
            <a:alphaModFix/>
          </a:blip>
          <a:srcRect b="0" l="0" r="0" t="0"/>
          <a:stretch/>
        </p:blipFill>
        <p:spPr>
          <a:xfrm>
            <a:off x="0" y="-15875"/>
            <a:ext cx="12192000" cy="304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66" name="Shape 66"/>
        <p:cNvGrpSpPr/>
        <p:nvPr/>
      </p:nvGrpSpPr>
      <p:grpSpPr>
        <a:xfrm>
          <a:off x="0" y="0"/>
          <a:ext cx="0" cy="0"/>
          <a:chOff x="0" y="0"/>
          <a:chExt cx="0" cy="0"/>
        </a:xfrm>
      </p:grpSpPr>
      <p:sp>
        <p:nvSpPr>
          <p:cNvPr id="67" name="Google Shape;67;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5" name="Google Shape;75;p31"/>
          <p:cNvPicPr preferRelativeResize="0"/>
          <p:nvPr/>
        </p:nvPicPr>
        <p:blipFill rotWithShape="1">
          <a:blip r:embed="rId2">
            <a:alphaModFix/>
          </a:blip>
          <a:srcRect b="0" l="0" r="0" t="0"/>
          <a:stretch/>
        </p:blipFill>
        <p:spPr>
          <a:xfrm>
            <a:off x="0" y="-15875"/>
            <a:ext cx="12192000" cy="304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76" name="Shape 76"/>
        <p:cNvGrpSpPr/>
        <p:nvPr/>
      </p:nvGrpSpPr>
      <p:grpSpPr>
        <a:xfrm>
          <a:off x="0" y="0"/>
          <a:ext cx="0" cy="0"/>
          <a:chOff x="0" y="0"/>
          <a:chExt cx="0" cy="0"/>
        </a:xfrm>
      </p:grpSpPr>
      <p:sp>
        <p:nvSpPr>
          <p:cNvPr id="77" name="Google Shape;7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0" name="Google Shape;8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1" name="Google Shape;81;p32"/>
          <p:cNvPicPr preferRelativeResize="0"/>
          <p:nvPr/>
        </p:nvPicPr>
        <p:blipFill rotWithShape="1">
          <a:blip r:embed="rId2">
            <a:alphaModFix/>
          </a:blip>
          <a:srcRect b="0" l="0" r="0" t="0"/>
          <a:stretch/>
        </p:blipFill>
        <p:spPr>
          <a:xfrm>
            <a:off x="0" y="-15875"/>
            <a:ext cx="12192000" cy="304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p:nvPr/>
        </p:nvSpPr>
        <p:spPr>
          <a:xfrm>
            <a:off x="0" y="6285186"/>
            <a:ext cx="12192000" cy="572814"/>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 name="Google Shape;13;p25"/>
          <p:cNvSpPr txBox="1"/>
          <p:nvPr/>
        </p:nvSpPr>
        <p:spPr>
          <a:xfrm>
            <a:off x="381000" y="6363844"/>
            <a:ext cx="914829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chemeClr val="lt1"/>
                </a:solidFill>
                <a:latin typeface="Arial"/>
                <a:ea typeface="Arial"/>
                <a:cs typeface="Arial"/>
                <a:sym typeface="Arial"/>
              </a:rPr>
              <a:t>The BRIGHTER FUTURE project has been funded with support from the European Commission. This material reflects the views only of the authors, </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and the Commission cannot be held responsible for any use which may be made of the information contained therein.</a:t>
            </a:r>
            <a:endParaRPr/>
          </a:p>
        </p:txBody>
      </p:sp>
      <p:pic>
        <p:nvPicPr>
          <p:cNvPr descr="Texto&#10;&#10;Descripción generada automáticamente con confianza media" id="14" name="Google Shape;14;p25"/>
          <p:cNvPicPr preferRelativeResize="0"/>
          <p:nvPr/>
        </p:nvPicPr>
        <p:blipFill rotWithShape="1">
          <a:blip r:embed="rId1">
            <a:alphaModFix/>
          </a:blip>
          <a:srcRect b="0" l="0" r="0" t="0"/>
          <a:stretch/>
        </p:blipFill>
        <p:spPr>
          <a:xfrm>
            <a:off x="10107575" y="6354247"/>
            <a:ext cx="1916785" cy="4249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5.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hyperlink" Target="https://www.youtube.com/watch?v=Dzwa9AqkzV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boingboing.org.uk/resilience/the-academic-resilience-approach/"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boingboing.org.uk/resilience/the-academic-resilience-approach/" TargetMode="External"/><Relationship Id="rId4" Type="http://schemas.openxmlformats.org/officeDocument/2006/relationships/hyperlink" Target="https://dx.doi.org/10.4067/S0717-92272017000200005" TargetMode="External"/><Relationship Id="rId5" Type="http://schemas.openxmlformats.org/officeDocument/2006/relationships/hyperlink" Target="https://www.redalyc.org/articulo.oa?id=293122821005" TargetMode="External"/><Relationship Id="rId6" Type="http://schemas.openxmlformats.org/officeDocument/2006/relationships/hyperlink" Target="http://hdl.handle.net/10459.1/64643" TargetMode="External"/><Relationship Id="rId7" Type="http://schemas.openxmlformats.org/officeDocument/2006/relationships/hyperlink" Target="http://hdl.handle.net/10459.1/48367"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1.jpg"/><Relationship Id="rId5" Type="http://schemas.openxmlformats.org/officeDocument/2006/relationships/image" Target="../media/image7.jpg"/><Relationship Id="rId6"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38"/>
          <p:cNvPicPr preferRelativeResize="0"/>
          <p:nvPr/>
        </p:nvPicPr>
        <p:blipFill rotWithShape="1">
          <a:blip r:embed="rId3">
            <a:alphaModFix/>
          </a:blip>
          <a:srcRect b="0" l="0" r="0" t="0"/>
          <a:stretch/>
        </p:blipFill>
        <p:spPr>
          <a:xfrm>
            <a:off x="8556812" y="416127"/>
            <a:ext cx="2909887" cy="704365"/>
          </a:xfrm>
          <a:prstGeom prst="rect">
            <a:avLst/>
          </a:prstGeom>
          <a:solidFill>
            <a:schemeClr val="lt1"/>
          </a:solidFill>
          <a:ln>
            <a:noFill/>
          </a:ln>
        </p:spPr>
      </p:pic>
      <p:sp>
        <p:nvSpPr>
          <p:cNvPr id="106" name="Google Shape;106;p38"/>
          <p:cNvSpPr/>
          <p:nvPr/>
        </p:nvSpPr>
        <p:spPr>
          <a:xfrm>
            <a:off x="0" y="6285186"/>
            <a:ext cx="12192000" cy="572814"/>
          </a:xfrm>
          <a:prstGeom prst="rect">
            <a:avLst/>
          </a:prstGeom>
          <a:solidFill>
            <a:srgbClr val="10AD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Imagen que contiene Interfaz de usuario gráfica&#10;&#10;Descripción generada automáticamente" id="107" name="Google Shape;107;p38"/>
          <p:cNvPicPr preferRelativeResize="0"/>
          <p:nvPr/>
        </p:nvPicPr>
        <p:blipFill rotWithShape="1">
          <a:blip r:embed="rId4">
            <a:alphaModFix/>
          </a:blip>
          <a:srcRect b="0" l="0" r="0" t="0"/>
          <a:stretch/>
        </p:blipFill>
        <p:spPr>
          <a:xfrm>
            <a:off x="886174" y="7713857"/>
            <a:ext cx="886482" cy="443241"/>
          </a:xfrm>
          <a:prstGeom prst="rect">
            <a:avLst/>
          </a:prstGeom>
          <a:noFill/>
          <a:ln>
            <a:noFill/>
          </a:ln>
        </p:spPr>
      </p:pic>
      <p:sp>
        <p:nvSpPr>
          <p:cNvPr id="108" name="Google Shape;108;p38"/>
          <p:cNvSpPr txBox="1"/>
          <p:nvPr/>
        </p:nvSpPr>
        <p:spPr>
          <a:xfrm>
            <a:off x="381000" y="6363844"/>
            <a:ext cx="9148290"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chemeClr val="lt1"/>
                </a:solidFill>
                <a:latin typeface="Arial"/>
                <a:ea typeface="Arial"/>
                <a:cs typeface="Arial"/>
                <a:sym typeface="Arial"/>
              </a:rPr>
              <a:t>The BRIGHTER FUTURE project has been funded with support from the European Commission. This material reflects the views only of the authors, </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and the Commission cannot be held responsible for any use which may be made of the information contained therein.</a:t>
            </a:r>
            <a:endParaRPr/>
          </a:p>
        </p:txBody>
      </p:sp>
      <p:pic>
        <p:nvPicPr>
          <p:cNvPr descr="Texto&#10;&#10;Descripción generada automáticamente con confianza media" id="109" name="Google Shape;109;p38"/>
          <p:cNvPicPr preferRelativeResize="0"/>
          <p:nvPr/>
        </p:nvPicPr>
        <p:blipFill rotWithShape="1">
          <a:blip r:embed="rId5">
            <a:alphaModFix/>
          </a:blip>
          <a:srcRect b="0" l="0" r="0" t="0"/>
          <a:stretch/>
        </p:blipFill>
        <p:spPr>
          <a:xfrm>
            <a:off x="10107575" y="6354247"/>
            <a:ext cx="1916785" cy="424926"/>
          </a:xfrm>
          <a:prstGeom prst="rect">
            <a:avLst/>
          </a:prstGeom>
          <a:noFill/>
          <a:ln>
            <a:noFill/>
          </a:ln>
        </p:spPr>
      </p:pic>
      <p:sp>
        <p:nvSpPr>
          <p:cNvPr id="110" name="Google Shape;110;p38"/>
          <p:cNvSpPr/>
          <p:nvPr/>
        </p:nvSpPr>
        <p:spPr>
          <a:xfrm>
            <a:off x="2164080" y="2273084"/>
            <a:ext cx="7943495" cy="2155145"/>
          </a:xfrm>
          <a:prstGeom prst="rect">
            <a:avLst/>
          </a:prstGeom>
          <a:noFill/>
          <a:ln cap="flat" cmpd="sng" w="25400">
            <a:solidFill>
              <a:srgbClr val="005F9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1" name="Google Shape;111;p38"/>
          <p:cNvSpPr txBox="1"/>
          <p:nvPr/>
        </p:nvSpPr>
        <p:spPr>
          <a:xfrm>
            <a:off x="5198567" y="1688309"/>
            <a:ext cx="1874520" cy="584775"/>
          </a:xfrm>
          <a:prstGeom prst="rect">
            <a:avLst/>
          </a:prstGeom>
          <a:solidFill>
            <a:srgbClr val="005F9F"/>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0" i="0" lang="en-US" sz="3200" u="none" cap="none" strike="noStrike">
                <a:solidFill>
                  <a:schemeClr val="lt1"/>
                </a:solidFill>
                <a:latin typeface="Calibri"/>
                <a:ea typeface="Calibri"/>
                <a:cs typeface="Calibri"/>
                <a:sym typeface="Calibri"/>
              </a:rPr>
              <a:t>UNIT 4</a:t>
            </a:r>
            <a:endParaRPr b="0" i="0" sz="6000" u="none" cap="none" strike="noStrike">
              <a:solidFill>
                <a:schemeClr val="lt1"/>
              </a:solidFill>
              <a:latin typeface="Arial"/>
              <a:ea typeface="Arial"/>
              <a:cs typeface="Arial"/>
              <a:sym typeface="Arial"/>
            </a:endParaRPr>
          </a:p>
        </p:txBody>
      </p:sp>
      <p:sp>
        <p:nvSpPr>
          <p:cNvPr id="112" name="Google Shape;112;p38"/>
          <p:cNvSpPr/>
          <p:nvPr/>
        </p:nvSpPr>
        <p:spPr>
          <a:xfrm rot="10800000">
            <a:off x="5867400" y="4428229"/>
            <a:ext cx="396240" cy="341586"/>
          </a:xfrm>
          <a:prstGeom prst="triangle">
            <a:avLst>
              <a:gd fmla="val 50000" name="adj"/>
            </a:avLst>
          </a:prstGeom>
          <a:solidFill>
            <a:srgbClr val="005F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3" name="Google Shape;113;p38"/>
          <p:cNvSpPr txBox="1"/>
          <p:nvPr/>
        </p:nvSpPr>
        <p:spPr>
          <a:xfrm>
            <a:off x="1563827" y="2592181"/>
            <a:ext cx="9144000" cy="1673638"/>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None/>
            </a:pPr>
            <a:r>
              <a:rPr lang="en-US" sz="4800">
                <a:latin typeface="Calibri"/>
                <a:ea typeface="Calibri"/>
                <a:cs typeface="Calibri"/>
                <a:sym typeface="Calibri"/>
              </a:rPr>
              <a:t>Verband tussen </a:t>
            </a:r>
            <a:endParaRPr sz="4800">
              <a:latin typeface="Calibri"/>
              <a:ea typeface="Calibri"/>
              <a:cs typeface="Calibri"/>
              <a:sym typeface="Calibri"/>
            </a:endParaRPr>
          </a:p>
          <a:p>
            <a:pPr indent="0" lvl="0" marL="0" marR="0" rtl="0" algn="ctr">
              <a:lnSpc>
                <a:spcPct val="100000"/>
              </a:lnSpc>
              <a:spcBef>
                <a:spcPts val="0"/>
              </a:spcBef>
              <a:spcAft>
                <a:spcPts val="0"/>
              </a:spcAft>
              <a:buNone/>
            </a:pPr>
            <a:r>
              <a:rPr lang="en-US" sz="4800">
                <a:latin typeface="Calibri"/>
                <a:ea typeface="Calibri"/>
                <a:cs typeface="Calibri"/>
                <a:sym typeface="Calibri"/>
              </a:rPr>
              <a:t>welzijn en leren</a:t>
            </a:r>
            <a:endParaRPr b="0" i="0" sz="48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School als veerkracht factor</a:t>
            </a:r>
            <a:endParaRPr>
              <a:latin typeface="Calibri"/>
              <a:ea typeface="Calibri"/>
              <a:cs typeface="Calibri"/>
              <a:sym typeface="Calibri"/>
            </a:endParaRPr>
          </a:p>
        </p:txBody>
      </p:sp>
      <p:pic>
        <p:nvPicPr>
          <p:cNvPr id="188" name="Google Shape;188;p11"/>
          <p:cNvPicPr preferRelativeResize="0"/>
          <p:nvPr>
            <p:ph idx="1" type="body"/>
          </p:nvPr>
        </p:nvPicPr>
        <p:blipFill rotWithShape="1">
          <a:blip r:embed="rId3">
            <a:alphaModFix/>
          </a:blip>
          <a:srcRect b="0" l="0" r="0" t="0"/>
          <a:stretch/>
        </p:blipFill>
        <p:spPr>
          <a:xfrm>
            <a:off x="7500723" y="1593850"/>
            <a:ext cx="3492500" cy="3670300"/>
          </a:xfrm>
          <a:prstGeom prst="rect">
            <a:avLst/>
          </a:prstGeom>
          <a:noFill/>
          <a:ln>
            <a:noFill/>
          </a:ln>
        </p:spPr>
      </p:pic>
      <p:sp>
        <p:nvSpPr>
          <p:cNvPr id="189" name="Google Shape;189;p11"/>
          <p:cNvSpPr txBox="1"/>
          <p:nvPr/>
        </p:nvSpPr>
        <p:spPr>
          <a:xfrm>
            <a:off x="702276" y="1940836"/>
            <a:ext cx="6098100" cy="27336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De positieve ervaringen op school kunnen een beschermende factor zijn tegen negatieve ervaringen die zich voordoen of kunnen voordoen.</a:t>
            </a:r>
            <a:endParaRPr sz="1800">
              <a:solidFill>
                <a:schemeClr val="dk1"/>
              </a:solidFill>
              <a:latin typeface="Calibri"/>
              <a:ea typeface="Calibri"/>
              <a:cs typeface="Calibri"/>
              <a:sym typeface="Calibri"/>
            </a:endParaRPr>
          </a:p>
          <a:p>
            <a:pPr indent="0" lvl="0" marL="0" marR="0" rtl="0" algn="l">
              <a:lnSpc>
                <a:spcPct val="110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De op veerkracht gebaseerde school richt zich op de capaciteiten en het kunnen van de leerlingen en ontwikkelt onderwijspraktijken die de leerlingen leren moeilijkheden op een positieve manier aan te pakken.</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1800"/>
              </a:spcBef>
              <a:spcAft>
                <a:spcPts val="0"/>
              </a:spcAft>
              <a:buClr>
                <a:schemeClr val="dk1"/>
              </a:buClr>
              <a:buSzPts val="1800"/>
              <a:buFont typeface="Calibri"/>
              <a:buNone/>
            </a:pPr>
            <a:r>
              <a:rPr b="0" i="0" lang="en-US" sz="1800" u="sng" cap="none" strike="noStrike">
                <a:solidFill>
                  <a:schemeClr val="hlink"/>
                </a:solidFill>
                <a:latin typeface="Calibri"/>
                <a:ea typeface="Calibri"/>
                <a:cs typeface="Calibri"/>
                <a:sym typeface="Calibri"/>
                <a:hlinkClick r:id="rId4"/>
              </a:rPr>
              <a:t>The Academic Resilience Approach</a:t>
            </a: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sz="4400">
                <a:latin typeface="Calibri"/>
                <a:ea typeface="Calibri"/>
                <a:cs typeface="Calibri"/>
                <a:sym typeface="Calibri"/>
              </a:rPr>
              <a:t>Academic Resilience Approach - ARA</a:t>
            </a:r>
            <a:endParaRPr>
              <a:latin typeface="Calibri"/>
              <a:ea typeface="Calibri"/>
              <a:cs typeface="Calibri"/>
              <a:sym typeface="Calibri"/>
            </a:endParaRPr>
          </a:p>
        </p:txBody>
      </p:sp>
      <p:pic>
        <p:nvPicPr>
          <p:cNvPr id="196" name="Google Shape;196;p12">
            <a:hlinkClick r:id="rId3"/>
          </p:cNvPr>
          <p:cNvPicPr preferRelativeResize="0"/>
          <p:nvPr>
            <p:ph idx="1" type="body"/>
          </p:nvPr>
        </p:nvPicPr>
        <p:blipFill rotWithShape="1">
          <a:blip r:embed="rId4">
            <a:alphaModFix/>
          </a:blip>
          <a:srcRect b="0" l="0" r="0" t="0"/>
          <a:stretch/>
        </p:blipFill>
        <p:spPr>
          <a:xfrm>
            <a:off x="2921000" y="1611943"/>
            <a:ext cx="6350000" cy="406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3"/>
          <p:cNvSpPr txBox="1"/>
          <p:nvPr>
            <p:ph type="title"/>
          </p:nvPr>
        </p:nvSpPr>
        <p:spPr>
          <a:xfrm>
            <a:off x="838200" y="599090"/>
            <a:ext cx="10515600" cy="63574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lang="en-US" sz="4400">
                <a:latin typeface="Calibri"/>
                <a:ea typeface="Calibri"/>
                <a:cs typeface="Calibri"/>
                <a:sym typeface="Calibri"/>
              </a:rPr>
              <a:t>ARA </a:t>
            </a:r>
            <a:r>
              <a:rPr lang="en-US"/>
              <a:t>toepassen op</a:t>
            </a:r>
            <a:r>
              <a:rPr lang="en-US" sz="4400">
                <a:latin typeface="Calibri"/>
                <a:ea typeface="Calibri"/>
                <a:cs typeface="Calibri"/>
                <a:sym typeface="Calibri"/>
              </a:rPr>
              <a:t> school</a:t>
            </a:r>
            <a:endParaRPr>
              <a:latin typeface="Calibri"/>
              <a:ea typeface="Calibri"/>
              <a:cs typeface="Calibri"/>
              <a:sym typeface="Calibri"/>
            </a:endParaRPr>
          </a:p>
        </p:txBody>
      </p:sp>
      <p:sp>
        <p:nvSpPr>
          <p:cNvPr id="203" name="Google Shape;203;p13"/>
          <p:cNvSpPr txBox="1"/>
          <p:nvPr>
            <p:ph idx="1" type="body"/>
          </p:nvPr>
        </p:nvSpPr>
        <p:spPr>
          <a:xfrm>
            <a:off x="838200" y="1466795"/>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216309" lvl="0" marL="228600" rtl="0" algn="l">
              <a:lnSpc>
                <a:spcPct val="100000"/>
              </a:lnSpc>
              <a:spcBef>
                <a:spcPts val="0"/>
              </a:spcBef>
              <a:spcAft>
                <a:spcPts val="0"/>
              </a:spcAft>
              <a:buClr>
                <a:schemeClr val="dk1"/>
              </a:buClr>
              <a:buSzPct val="92165"/>
              <a:buChar char="•"/>
            </a:pPr>
            <a:r>
              <a:rPr lang="en-US"/>
              <a:t>Korte en eenvoudige acties voorstellen, zoals het creëren van een ruimte binnen de school waar leerlingen van een rustige sfeer kunnen genieten.</a:t>
            </a:r>
            <a:endParaRPr/>
          </a:p>
          <a:p>
            <a:pPr indent="-216309" lvl="0" marL="228600" rtl="0" algn="l">
              <a:lnSpc>
                <a:spcPct val="100000"/>
              </a:lnSpc>
              <a:spcBef>
                <a:spcPts val="1000"/>
              </a:spcBef>
              <a:spcAft>
                <a:spcPts val="0"/>
              </a:spcAft>
              <a:buClr>
                <a:schemeClr val="dk1"/>
              </a:buClr>
              <a:buSzPct val="92165"/>
              <a:buChar char="•"/>
            </a:pPr>
            <a:r>
              <a:rPr lang="en-US"/>
              <a:t>De ARA opnemen in de kaderdocumenten van de school.</a:t>
            </a:r>
            <a:endParaRPr/>
          </a:p>
          <a:p>
            <a:pPr indent="-216309" lvl="0" marL="228600" rtl="0" algn="l">
              <a:lnSpc>
                <a:spcPct val="100000"/>
              </a:lnSpc>
              <a:spcBef>
                <a:spcPts val="1000"/>
              </a:spcBef>
              <a:spcAft>
                <a:spcPts val="0"/>
              </a:spcAft>
              <a:buClr>
                <a:schemeClr val="dk1"/>
              </a:buClr>
              <a:buSzPct val="92165"/>
              <a:buChar char="•"/>
            </a:pPr>
            <a:r>
              <a:rPr lang="en-US"/>
              <a:t>Dagelijkse acties herzien om nieuwe acties te herdefiniëren of op te nemen.</a:t>
            </a:r>
            <a:endParaRPr/>
          </a:p>
          <a:p>
            <a:pPr indent="-216309" lvl="0" marL="228600" rtl="0" algn="l">
              <a:lnSpc>
                <a:spcPct val="100000"/>
              </a:lnSpc>
              <a:spcBef>
                <a:spcPts val="1000"/>
              </a:spcBef>
              <a:spcAft>
                <a:spcPts val="0"/>
              </a:spcAft>
              <a:buClr>
                <a:schemeClr val="dk1"/>
              </a:buClr>
              <a:buSzPct val="92165"/>
              <a:buChar char="•"/>
            </a:pPr>
            <a:r>
              <a:rPr lang="en-US"/>
              <a:t>De ARA opnemen in het Samenlevings- en Onderwijssuccesplan van de school.</a:t>
            </a:r>
            <a:endParaRPr/>
          </a:p>
          <a:p>
            <a:pPr indent="-216309" lvl="0" marL="228600" rtl="0" algn="l">
              <a:lnSpc>
                <a:spcPct val="100000"/>
              </a:lnSpc>
              <a:spcBef>
                <a:spcPts val="1000"/>
              </a:spcBef>
              <a:spcAft>
                <a:spcPts val="0"/>
              </a:spcAft>
              <a:buClr>
                <a:schemeClr val="dk1"/>
              </a:buClr>
              <a:buSzPct val="92165"/>
              <a:buChar char="•"/>
            </a:pPr>
            <a:r>
              <a:rPr lang="en-US"/>
              <a:t>De hele onderwijsgemeenschap moet weten wat veerkracht is.</a:t>
            </a:r>
            <a:endParaRPr/>
          </a:p>
          <a:p>
            <a:pPr indent="-216309" lvl="0" marL="228600" rtl="0" algn="l">
              <a:lnSpc>
                <a:spcPct val="100000"/>
              </a:lnSpc>
              <a:spcBef>
                <a:spcPts val="1000"/>
              </a:spcBef>
              <a:spcAft>
                <a:spcPts val="0"/>
              </a:spcAft>
              <a:buClr>
                <a:schemeClr val="dk1"/>
              </a:buClr>
              <a:buSzPct val="92165"/>
              <a:buChar char="•"/>
            </a:pPr>
            <a:r>
              <a:rPr lang="en-US"/>
              <a:t>De principes van het Veerkrachtkader spelen een belangrijke rol in de rol van de vaste leerkracht.</a:t>
            </a:r>
            <a:endParaRPr/>
          </a:p>
          <a:p>
            <a:pPr indent="-216309" lvl="0" marL="228600" rtl="0" algn="l">
              <a:lnSpc>
                <a:spcPct val="100000"/>
              </a:lnSpc>
              <a:spcBef>
                <a:spcPts val="1000"/>
              </a:spcBef>
              <a:spcAft>
                <a:spcPts val="0"/>
              </a:spcAft>
              <a:buClr>
                <a:schemeClr val="dk1"/>
              </a:buClr>
              <a:buSzPct val="92165"/>
              <a:buChar char="•"/>
            </a:pPr>
            <a:r>
              <a:rPr lang="en-US"/>
              <a:t>Kinderen en adolescenten de kans geven hun mening en voorstellen kenbaar te maken, op basis van een vertrouwensrelatie.</a:t>
            </a:r>
            <a:endParaRPr/>
          </a:p>
          <a:p>
            <a:pPr indent="-216309" lvl="0" marL="228600" rtl="0" algn="l">
              <a:lnSpc>
                <a:spcPct val="100000"/>
              </a:lnSpc>
              <a:spcBef>
                <a:spcPts val="1000"/>
              </a:spcBef>
              <a:spcAft>
                <a:spcPts val="0"/>
              </a:spcAft>
              <a:buClr>
                <a:schemeClr val="dk1"/>
              </a:buClr>
              <a:buSzPct val="92165"/>
              <a:buChar char="•"/>
            </a:pPr>
            <a:r>
              <a:rPr lang="en-US"/>
              <a:t>Specifieke activiteiten voorstellen die inhouden bevatten zoals kennis van de eigen identiteit, verantwoordelijkheden, het onderhouden van gezonde relaties of empathie.</a:t>
            </a:r>
            <a:endParaRPr/>
          </a:p>
          <a:p>
            <a:pPr indent="0" lvl="0" marL="0" rtl="0" algn="l">
              <a:lnSpc>
                <a:spcPct val="100000"/>
              </a:lnSpc>
              <a:spcBef>
                <a:spcPts val="1000"/>
              </a:spcBef>
              <a:spcAft>
                <a:spcPts val="0"/>
              </a:spcAft>
              <a:buNone/>
            </a:pPr>
            <a:r>
              <a:t/>
            </a:r>
            <a:endParaRPr/>
          </a:p>
          <a:p>
            <a:pPr indent="0" lvl="0" marL="0" rtl="0" algn="l">
              <a:lnSpc>
                <a:spcPct val="100000"/>
              </a:lnSpc>
              <a:spcBef>
                <a:spcPts val="1000"/>
              </a:spcBef>
              <a:spcAft>
                <a:spcPts val="0"/>
              </a:spcAft>
              <a:buNone/>
            </a:pPr>
            <a:r>
              <a:rPr lang="en-US"/>
              <a:t>Hart e.a., 2018</a:t>
            </a:r>
            <a:endParaRPr/>
          </a:p>
          <a:p>
            <a:pPr indent="-216309" lvl="0" marL="228600" rtl="0" algn="r">
              <a:lnSpc>
                <a:spcPct val="100000"/>
              </a:lnSpc>
              <a:spcBef>
                <a:spcPts val="1000"/>
              </a:spcBef>
              <a:spcAft>
                <a:spcPts val="0"/>
              </a:spcAft>
              <a:buClr>
                <a:schemeClr val="lt1"/>
              </a:buClr>
              <a:buSzPct val="122887"/>
              <a:buChar char="•"/>
            </a:pPr>
            <a:r>
              <a:rPr i="1" lang="en-US" sz="2100"/>
              <a:t>Hart et al., 20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Belang van Primaire Interventie</a:t>
            </a:r>
            <a:endParaRPr>
              <a:latin typeface="Calibri"/>
              <a:ea typeface="Calibri"/>
              <a:cs typeface="Calibri"/>
              <a:sym typeface="Calibri"/>
            </a:endParaRPr>
          </a:p>
        </p:txBody>
      </p:sp>
      <p:sp>
        <p:nvSpPr>
          <p:cNvPr id="210" name="Google Shape;210;p14"/>
          <p:cNvSpPr txBox="1"/>
          <p:nvPr>
            <p:ph idx="1" type="body"/>
          </p:nvPr>
        </p:nvSpPr>
        <p:spPr>
          <a:xfrm>
            <a:off x="838200" y="1825625"/>
            <a:ext cx="10515600" cy="3129434"/>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Clr>
                <a:schemeClr val="dk1"/>
              </a:buClr>
              <a:buSzPts val="1100"/>
              <a:buFont typeface="Arial"/>
              <a:buNone/>
            </a:pPr>
            <a:r>
              <a:rPr lang="en-US" sz="2400"/>
              <a:t>Bevorderen van de groepscohesie</a:t>
            </a:r>
            <a:endParaRPr sz="2400"/>
          </a:p>
          <a:p>
            <a:pPr indent="-50800" lvl="0" marL="228600" rtl="0" algn="l">
              <a:lnSpc>
                <a:spcPct val="90000"/>
              </a:lnSpc>
              <a:spcBef>
                <a:spcPts val="1000"/>
              </a:spcBef>
              <a:spcAft>
                <a:spcPts val="0"/>
              </a:spcAft>
              <a:buClr>
                <a:schemeClr val="dk1"/>
              </a:buClr>
              <a:buSzPts val="1100"/>
              <a:buFont typeface="Arial"/>
              <a:buNone/>
            </a:pPr>
            <a:r>
              <a:t/>
            </a:r>
            <a:endParaRPr sz="2400"/>
          </a:p>
          <a:p>
            <a:pPr indent="-381000" lvl="0" marL="457200" rtl="0" algn="l">
              <a:lnSpc>
                <a:spcPct val="90000"/>
              </a:lnSpc>
              <a:spcBef>
                <a:spcPts val="1000"/>
              </a:spcBef>
              <a:spcAft>
                <a:spcPts val="0"/>
              </a:spcAft>
              <a:buSzPts val="2400"/>
              <a:buChar char="•"/>
            </a:pPr>
            <a:r>
              <a:rPr lang="en-US" sz="2400"/>
              <a:t>Hoe doe je dat?</a:t>
            </a:r>
            <a:endParaRPr sz="2400"/>
          </a:p>
          <a:p>
            <a:pPr indent="-381000" lvl="0" marL="457200" rtl="0" algn="l">
              <a:lnSpc>
                <a:spcPct val="90000"/>
              </a:lnSpc>
              <a:spcBef>
                <a:spcPts val="0"/>
              </a:spcBef>
              <a:spcAft>
                <a:spcPts val="0"/>
              </a:spcAft>
              <a:buSzPts val="2400"/>
              <a:buChar char="•"/>
            </a:pPr>
            <a:r>
              <a:rPr lang="en-US" sz="2400"/>
              <a:t>Hoe het te behouden?</a:t>
            </a:r>
            <a:endParaRPr sz="2400"/>
          </a:p>
          <a:p>
            <a:pPr indent="-381000" lvl="0" marL="457200" rtl="0" algn="l">
              <a:lnSpc>
                <a:spcPct val="90000"/>
              </a:lnSpc>
              <a:spcBef>
                <a:spcPts val="0"/>
              </a:spcBef>
              <a:spcAft>
                <a:spcPts val="0"/>
              </a:spcAft>
              <a:buSzPts val="2400"/>
              <a:buChar char="•"/>
            </a:pPr>
            <a:r>
              <a:rPr lang="en-US" sz="2400"/>
              <a:t>Hoe detecteer je dat het mislukt?</a:t>
            </a:r>
            <a:endParaRPr sz="2400"/>
          </a:p>
          <a:p>
            <a:pPr indent="-381000" lvl="0" marL="457200" rtl="0" algn="l">
              <a:lnSpc>
                <a:spcPct val="90000"/>
              </a:lnSpc>
              <a:spcBef>
                <a:spcPts val="0"/>
              </a:spcBef>
              <a:spcAft>
                <a:spcPts val="0"/>
              </a:spcAft>
              <a:buSzPts val="2400"/>
              <a:buChar char="•"/>
            </a:pPr>
            <a:r>
              <a:rPr lang="en-US" sz="2400"/>
              <a:t>Hoe beoordelen of het goed werkt?</a:t>
            </a:r>
            <a:endParaRPr sz="2400"/>
          </a:p>
          <a:p>
            <a:pPr indent="-50800" lvl="0" marL="228600" rtl="0" algn="l">
              <a:lnSpc>
                <a:spcPct val="90000"/>
              </a:lnSpc>
              <a:spcBef>
                <a:spcPts val="1000"/>
              </a:spcBef>
              <a:spcAft>
                <a:spcPts val="0"/>
              </a:spcAft>
              <a:buClr>
                <a:schemeClr val="dk1"/>
              </a:buClr>
              <a:buSzPts val="2800"/>
              <a:buNone/>
            </a:pPr>
            <a:r>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5"/>
          <p:cNvSpPr txBox="1"/>
          <p:nvPr>
            <p:ph type="ctrTitle"/>
          </p:nvPr>
        </p:nvSpPr>
        <p:spPr>
          <a:xfrm>
            <a:off x="6310181" y="1250427"/>
            <a:ext cx="5474042" cy="25710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EMOTIONELE INTELLIGENTIE</a:t>
            </a:r>
            <a:endParaRPr>
              <a:latin typeface="Calibri"/>
              <a:ea typeface="Calibri"/>
              <a:cs typeface="Calibri"/>
              <a:sym typeface="Calibri"/>
            </a:endParaRPr>
          </a:p>
        </p:txBody>
      </p:sp>
      <p:pic>
        <p:nvPicPr>
          <p:cNvPr descr="Fondo digital de puntos de datos" id="217" name="Google Shape;217;p15"/>
          <p:cNvPicPr preferRelativeResize="0"/>
          <p:nvPr/>
        </p:nvPicPr>
        <p:blipFill rotWithShape="1">
          <a:blip r:embed="rId3">
            <a:alphaModFix/>
          </a:blip>
          <a:srcRect b="0" l="0" r="0" t="0"/>
          <a:stretch/>
        </p:blipFill>
        <p:spPr>
          <a:xfrm>
            <a:off x="0" y="0"/>
            <a:ext cx="5474043" cy="5016843"/>
          </a:xfrm>
          <a:prstGeom prst="rect">
            <a:avLst/>
          </a:prstGeom>
          <a:solidFill>
            <a:schemeClr val="accent5"/>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6"/>
          <p:cNvSpPr txBox="1"/>
          <p:nvPr>
            <p:ph type="title"/>
          </p:nvPr>
        </p:nvSpPr>
        <p:spPr>
          <a:xfrm>
            <a:off x="838200" y="9024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Emotionele Intelligentie</a:t>
            </a:r>
            <a:r>
              <a:rPr lang="en-US">
                <a:latin typeface="Calibri"/>
                <a:ea typeface="Calibri"/>
                <a:cs typeface="Calibri"/>
                <a:sym typeface="Calibri"/>
              </a:rPr>
              <a:t>_1</a:t>
            </a:r>
            <a:endParaRPr>
              <a:latin typeface="Calibri"/>
              <a:ea typeface="Calibri"/>
              <a:cs typeface="Calibri"/>
              <a:sym typeface="Calibri"/>
            </a:endParaRPr>
          </a:p>
        </p:txBody>
      </p:sp>
      <p:sp>
        <p:nvSpPr>
          <p:cNvPr id="224" name="Google Shape;224;p16"/>
          <p:cNvSpPr txBox="1"/>
          <p:nvPr>
            <p:ph idx="1" type="body"/>
          </p:nvPr>
        </p:nvSpPr>
        <p:spPr>
          <a:xfrm>
            <a:off x="838200" y="1253331"/>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2400"/>
              <a:buNone/>
            </a:pPr>
            <a:r>
              <a:rPr lang="en-US" sz="3000"/>
              <a:t>Wat is het?</a:t>
            </a:r>
            <a:endParaRPr/>
          </a:p>
          <a:p>
            <a:pPr indent="-228600" lvl="0" marL="228600" rtl="0" algn="l">
              <a:lnSpc>
                <a:spcPct val="110000"/>
              </a:lnSpc>
              <a:spcBef>
                <a:spcPts val="1800"/>
              </a:spcBef>
              <a:spcAft>
                <a:spcPts val="0"/>
              </a:spcAft>
              <a:buClr>
                <a:schemeClr val="dk1"/>
              </a:buClr>
              <a:buSzPts val="2400"/>
              <a:buChar char="•"/>
            </a:pPr>
            <a:r>
              <a:rPr lang="en-US" sz="2400"/>
              <a:t>Voordelen</a:t>
            </a:r>
            <a:r>
              <a:rPr lang="en-US" sz="2400"/>
              <a:t>:</a:t>
            </a:r>
            <a:endParaRPr/>
          </a:p>
          <a:p>
            <a:pPr indent="-228600" lvl="1" marL="685800" rtl="0" algn="l">
              <a:lnSpc>
                <a:spcPct val="110000"/>
              </a:lnSpc>
              <a:spcBef>
                <a:spcPts val="1300"/>
              </a:spcBef>
              <a:spcAft>
                <a:spcPts val="0"/>
              </a:spcAft>
              <a:buSzPts val="2000"/>
              <a:buChar char="•"/>
            </a:pPr>
            <a:r>
              <a:rPr lang="en-US" sz="2000"/>
              <a:t>Betere persoonlijke band met anderen</a:t>
            </a:r>
            <a:endParaRPr sz="2000"/>
          </a:p>
          <a:p>
            <a:pPr indent="-228600" lvl="1" marL="685800" rtl="0" algn="l">
              <a:lnSpc>
                <a:spcPct val="110000"/>
              </a:lnSpc>
              <a:spcBef>
                <a:spcPts val="1300"/>
              </a:spcBef>
              <a:spcAft>
                <a:spcPts val="0"/>
              </a:spcAft>
              <a:buSzPts val="2000"/>
              <a:buChar char="•"/>
            </a:pPr>
            <a:r>
              <a:rPr lang="en-US" sz="2000"/>
              <a:t>Beter vermogen om de vaardigheden van leerlingen te beheren</a:t>
            </a:r>
            <a:endParaRPr sz="2000"/>
          </a:p>
          <a:p>
            <a:pPr indent="-228600" lvl="1" marL="685800" rtl="0" algn="l">
              <a:lnSpc>
                <a:spcPct val="110000"/>
              </a:lnSpc>
              <a:spcBef>
                <a:spcPts val="1300"/>
              </a:spcBef>
              <a:spcAft>
                <a:spcPts val="0"/>
              </a:spcAft>
              <a:buSzPts val="2000"/>
              <a:buChar char="•"/>
            </a:pPr>
            <a:r>
              <a:rPr lang="en-US" sz="2000"/>
              <a:t>Aanzienlijke vermindering van angst- en stressgenererende situaties</a:t>
            </a:r>
            <a:endParaRPr sz="2000"/>
          </a:p>
          <a:p>
            <a:pPr indent="-228600" lvl="1" marL="685800" rtl="0" algn="l">
              <a:lnSpc>
                <a:spcPct val="110000"/>
              </a:lnSpc>
              <a:spcBef>
                <a:spcPts val="1300"/>
              </a:spcBef>
              <a:spcAft>
                <a:spcPts val="0"/>
              </a:spcAft>
              <a:buSzPts val="2000"/>
              <a:buChar char="•"/>
            </a:pPr>
            <a:r>
              <a:rPr lang="en-US" sz="2000"/>
              <a:t>Snellere en effectievere oplossing van angst- en stressgenererende situaties</a:t>
            </a:r>
            <a:endParaRPr sz="2000"/>
          </a:p>
          <a:p>
            <a:pPr indent="-228600" lvl="1" marL="685800" rtl="0" algn="l">
              <a:lnSpc>
                <a:spcPct val="110000"/>
              </a:lnSpc>
              <a:spcBef>
                <a:spcPts val="1300"/>
              </a:spcBef>
              <a:spcAft>
                <a:spcPts val="0"/>
              </a:spcAft>
              <a:buSzPts val="2000"/>
              <a:buChar char="•"/>
            </a:pPr>
            <a:r>
              <a:rPr lang="en-US" sz="2000"/>
              <a:t>Minder spanning in de klas / betere leeromgeving</a:t>
            </a:r>
            <a:endParaRPr sz="2000"/>
          </a:p>
          <a:p>
            <a:pPr indent="-228600" lvl="1" marL="685800" rtl="0" algn="l">
              <a:lnSpc>
                <a:spcPct val="110000"/>
              </a:lnSpc>
              <a:spcBef>
                <a:spcPts val="1300"/>
              </a:spcBef>
              <a:spcAft>
                <a:spcPts val="0"/>
              </a:spcAft>
              <a:buSzPts val="2000"/>
              <a:buChar char="•"/>
            </a:pPr>
            <a:r>
              <a:rPr lang="en-US" sz="2000"/>
              <a:t>Minder gevoel van controleverlies door de leerkracht</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7"/>
          <p:cNvSpPr txBox="1"/>
          <p:nvPr>
            <p:ph type="title"/>
          </p:nvPr>
        </p:nvSpPr>
        <p:spPr>
          <a:xfrm>
            <a:off x="838200" y="9024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Emotional Intelligence_2</a:t>
            </a:r>
            <a:endParaRPr>
              <a:latin typeface="Calibri"/>
              <a:ea typeface="Calibri"/>
              <a:cs typeface="Calibri"/>
              <a:sym typeface="Calibri"/>
            </a:endParaRPr>
          </a:p>
        </p:txBody>
      </p:sp>
      <p:sp>
        <p:nvSpPr>
          <p:cNvPr id="231" name="Google Shape;231;p17"/>
          <p:cNvSpPr txBox="1"/>
          <p:nvPr>
            <p:ph idx="1" type="body"/>
          </p:nvPr>
        </p:nvSpPr>
        <p:spPr>
          <a:xfrm>
            <a:off x="838200" y="1415808"/>
            <a:ext cx="10515600" cy="4351338"/>
          </a:xfrm>
          <a:prstGeom prst="rect">
            <a:avLst/>
          </a:prstGeom>
          <a:noFill/>
          <a:ln>
            <a:noFill/>
          </a:ln>
        </p:spPr>
        <p:txBody>
          <a:bodyPr anchorCtr="0" anchor="t" bIns="45700" lIns="91425" spcFirstLastPara="1" rIns="91425" wrap="square" tIns="45700">
            <a:normAutofit/>
          </a:bodyPr>
          <a:lstStyle/>
          <a:p>
            <a:pPr indent="0" lvl="1" marL="457200" rtl="0" algn="l">
              <a:lnSpc>
                <a:spcPct val="110000"/>
              </a:lnSpc>
              <a:spcBef>
                <a:spcPts val="0"/>
              </a:spcBef>
              <a:spcAft>
                <a:spcPts val="0"/>
              </a:spcAft>
              <a:buClr>
                <a:schemeClr val="dk1"/>
              </a:buClr>
              <a:buSzPts val="2400"/>
              <a:buNone/>
            </a:pPr>
            <a:r>
              <a:rPr lang="en-US" sz="3000"/>
              <a:t>Voordelen</a:t>
            </a:r>
            <a:r>
              <a:rPr lang="en-US" sz="3000"/>
              <a:t> (2):</a:t>
            </a:r>
            <a:endParaRPr/>
          </a:p>
          <a:p>
            <a:pPr indent="-228600" lvl="1" marL="685800" rtl="0" algn="l">
              <a:lnSpc>
                <a:spcPct val="110000"/>
              </a:lnSpc>
              <a:spcBef>
                <a:spcPts val="1300"/>
              </a:spcBef>
              <a:spcAft>
                <a:spcPts val="0"/>
              </a:spcAft>
              <a:buSzPts val="2000"/>
              <a:buChar char="•"/>
            </a:pPr>
            <a:r>
              <a:rPr lang="en-US"/>
              <a:t>Meer zekerheid bij de leerlingen als verkennende basis voor kennis</a:t>
            </a:r>
            <a:endParaRPr/>
          </a:p>
          <a:p>
            <a:pPr indent="-228600" lvl="1" marL="685800" rtl="0" algn="l">
              <a:lnSpc>
                <a:spcPct val="110000"/>
              </a:lnSpc>
              <a:spcBef>
                <a:spcPts val="1300"/>
              </a:spcBef>
              <a:spcAft>
                <a:spcPts val="0"/>
              </a:spcAft>
              <a:buSzPts val="2000"/>
              <a:buChar char="•"/>
            </a:pPr>
            <a:r>
              <a:rPr lang="en-US"/>
              <a:t>Een betere aanleg van leerkrachten voor de activiteit</a:t>
            </a:r>
            <a:endParaRPr/>
          </a:p>
          <a:p>
            <a:pPr indent="-228600" lvl="1" marL="685800" rtl="0" algn="l">
              <a:lnSpc>
                <a:spcPct val="110000"/>
              </a:lnSpc>
              <a:spcBef>
                <a:spcPts val="1300"/>
              </a:spcBef>
              <a:spcAft>
                <a:spcPts val="0"/>
              </a:spcAft>
              <a:buSzPts val="2000"/>
              <a:buChar char="•"/>
            </a:pPr>
            <a:r>
              <a:rPr lang="en-US"/>
              <a:t>Een betere aanleg van leerlingen voor de activiteit</a:t>
            </a:r>
            <a:endParaRPr/>
          </a:p>
          <a:p>
            <a:pPr indent="-228600" lvl="1" marL="685800" rtl="0" algn="l">
              <a:lnSpc>
                <a:spcPct val="110000"/>
              </a:lnSpc>
              <a:spcBef>
                <a:spcPts val="1300"/>
              </a:spcBef>
              <a:spcAft>
                <a:spcPts val="0"/>
              </a:spcAft>
              <a:buSzPts val="2000"/>
              <a:buChar char="•"/>
            </a:pPr>
            <a:r>
              <a:rPr lang="en-US"/>
              <a:t>Minder frustratie</a:t>
            </a:r>
            <a:endParaRPr/>
          </a:p>
          <a:p>
            <a:pPr indent="-228600" lvl="1" marL="685800" rtl="0" algn="l">
              <a:lnSpc>
                <a:spcPct val="110000"/>
              </a:lnSpc>
              <a:spcBef>
                <a:spcPts val="1300"/>
              </a:spcBef>
              <a:spcAft>
                <a:spcPts val="0"/>
              </a:spcAft>
              <a:buSzPts val="2000"/>
              <a:buChar char="•"/>
            </a:pPr>
            <a:r>
              <a:rPr lang="en-US"/>
              <a:t>Stelt leraren in staat de situatie goed in te schatten</a:t>
            </a:r>
            <a:endParaRPr/>
          </a:p>
          <a:p>
            <a:pPr indent="-228600" lvl="1" marL="685800" rtl="0" algn="l">
              <a:lnSpc>
                <a:spcPct val="110000"/>
              </a:lnSpc>
              <a:spcBef>
                <a:spcPts val="1300"/>
              </a:spcBef>
              <a:spcAft>
                <a:spcPts val="0"/>
              </a:spcAft>
              <a:buSzPts val="2000"/>
              <a:buChar char="•"/>
            </a:pPr>
            <a:r>
              <a:rPr lang="en-US"/>
              <a:t>Vergemakkelijkt zelfkritiek en verbetering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8"/>
          <p:cNvSpPr txBox="1"/>
          <p:nvPr>
            <p:ph type="title"/>
          </p:nvPr>
        </p:nvSpPr>
        <p:spPr>
          <a:xfrm>
            <a:off x="838200" y="9024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300"/>
              <a:buNone/>
            </a:pPr>
            <a:r>
              <a:rPr lang="en-US" sz="3300"/>
              <a:t>Instrumenten om goede emotionele intelligentie in de klas toe te passen</a:t>
            </a:r>
            <a:endParaRPr sz="3300">
              <a:latin typeface="Calibri"/>
              <a:ea typeface="Calibri"/>
              <a:cs typeface="Calibri"/>
              <a:sym typeface="Calibri"/>
            </a:endParaRPr>
          </a:p>
        </p:txBody>
      </p:sp>
      <p:sp>
        <p:nvSpPr>
          <p:cNvPr id="238" name="Google Shape;238;p18"/>
          <p:cNvSpPr txBox="1"/>
          <p:nvPr>
            <p:ph idx="1" type="body"/>
          </p:nvPr>
        </p:nvSpPr>
        <p:spPr>
          <a:xfrm>
            <a:off x="838200" y="1401361"/>
            <a:ext cx="10515600" cy="405527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10000"/>
              </a:lnSpc>
              <a:spcBef>
                <a:spcPts val="1800"/>
              </a:spcBef>
              <a:spcAft>
                <a:spcPts val="0"/>
              </a:spcAft>
              <a:buSzPts val="2000"/>
              <a:buChar char="•"/>
            </a:pPr>
            <a:r>
              <a:rPr lang="en-US" sz="2000"/>
              <a:t>Om de persoonlijke realiteit van elk kind te kennen.</a:t>
            </a:r>
            <a:endParaRPr sz="2000"/>
          </a:p>
          <a:p>
            <a:pPr indent="-228600" lvl="0" marL="228600" rtl="0" algn="l">
              <a:lnSpc>
                <a:spcPct val="110000"/>
              </a:lnSpc>
              <a:spcBef>
                <a:spcPts val="1800"/>
              </a:spcBef>
              <a:spcAft>
                <a:spcPts val="0"/>
              </a:spcAft>
              <a:buSzPts val="2000"/>
              <a:buChar char="•"/>
            </a:pPr>
            <a:r>
              <a:rPr lang="en-US" sz="2000"/>
              <a:t>Zet persoonlijke gesprekken op waar je genoegens, hobby's,... te weten komt, toon echte interesse.</a:t>
            </a:r>
            <a:endParaRPr sz="2000"/>
          </a:p>
          <a:p>
            <a:pPr indent="-228600" lvl="0" marL="228600" rtl="0" algn="l">
              <a:lnSpc>
                <a:spcPct val="110000"/>
              </a:lnSpc>
              <a:spcBef>
                <a:spcPts val="1800"/>
              </a:spcBef>
              <a:spcAft>
                <a:spcPts val="0"/>
              </a:spcAft>
              <a:buSzPts val="2000"/>
              <a:buChar char="•"/>
            </a:pPr>
            <a:r>
              <a:rPr lang="en-US" sz="2000"/>
              <a:t>Een dagelijkse/wekelijkse ruimte wijden aan het beoordelen van emoties en werken aan waarden en principes, respect voor anderen.</a:t>
            </a:r>
            <a:endParaRPr sz="2000"/>
          </a:p>
          <a:p>
            <a:pPr indent="-228600" lvl="0" marL="228600" rtl="0" algn="l">
              <a:lnSpc>
                <a:spcPct val="110000"/>
              </a:lnSpc>
              <a:spcBef>
                <a:spcPts val="1800"/>
              </a:spcBef>
              <a:spcAft>
                <a:spcPts val="0"/>
              </a:spcAft>
              <a:buSzPts val="2000"/>
              <a:buChar char="•"/>
            </a:pPr>
            <a:r>
              <a:rPr lang="en-US" sz="2000"/>
              <a:t>Selecteer de activiteiten op basis van de behoeften van de leerlingen.</a:t>
            </a:r>
            <a:endParaRPr sz="2000"/>
          </a:p>
          <a:p>
            <a:pPr indent="-228600" lvl="0" marL="228600" rtl="0" algn="l">
              <a:lnSpc>
                <a:spcPct val="110000"/>
              </a:lnSpc>
              <a:spcBef>
                <a:spcPts val="1800"/>
              </a:spcBef>
              <a:spcAft>
                <a:spcPts val="0"/>
              </a:spcAft>
              <a:buSzPts val="2000"/>
              <a:buChar char="•"/>
            </a:pPr>
            <a:r>
              <a:rPr lang="en-US" sz="2000"/>
              <a:t>Vooraf een evaluatie maken van de uit te voeren activiteiten met betrekking tot de verplichte inhoud en de overeenkomstige inclusieve aanpassingen aanbrengen.</a:t>
            </a:r>
            <a:endParaRPr sz="2000"/>
          </a:p>
          <a:p>
            <a:pPr indent="-228600" lvl="0" marL="228600" rtl="0" algn="l">
              <a:lnSpc>
                <a:spcPct val="110000"/>
              </a:lnSpc>
              <a:spcBef>
                <a:spcPts val="1800"/>
              </a:spcBef>
              <a:spcAft>
                <a:spcPts val="0"/>
              </a:spcAft>
              <a:buSzPts val="2000"/>
              <a:buChar char="•"/>
            </a:pPr>
            <a:r>
              <a:rPr lang="en-US" sz="2000"/>
              <a:t>Voer een kleine retrospectieve evaluatie uit van de ontwikkeling van elke activiteit.</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9"/>
          <p:cNvSpPr txBox="1"/>
          <p:nvPr>
            <p:ph type="ctrTitle"/>
          </p:nvPr>
        </p:nvSpPr>
        <p:spPr>
          <a:xfrm>
            <a:off x="6310181" y="1250427"/>
            <a:ext cx="5474042" cy="25710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CASSUSEN</a:t>
            </a:r>
            <a:endParaRPr>
              <a:latin typeface="Calibri"/>
              <a:ea typeface="Calibri"/>
              <a:cs typeface="Calibri"/>
              <a:sym typeface="Calibri"/>
            </a:endParaRPr>
          </a:p>
        </p:txBody>
      </p:sp>
      <p:pic>
        <p:nvPicPr>
          <p:cNvPr descr="Fondo digital de puntos de datos" id="245" name="Google Shape;245;p19"/>
          <p:cNvPicPr preferRelativeResize="0"/>
          <p:nvPr/>
        </p:nvPicPr>
        <p:blipFill rotWithShape="1">
          <a:blip r:embed="rId3">
            <a:alphaModFix/>
          </a:blip>
          <a:srcRect b="0" l="0" r="0" t="0"/>
          <a:stretch/>
        </p:blipFill>
        <p:spPr>
          <a:xfrm>
            <a:off x="0" y="290457"/>
            <a:ext cx="5474043" cy="5016843"/>
          </a:xfrm>
          <a:prstGeom prst="rect">
            <a:avLst/>
          </a:prstGeom>
          <a:solidFill>
            <a:schemeClr val="accent5"/>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0"/>
          <p:cNvSpPr txBox="1"/>
          <p:nvPr>
            <p:ph type="title"/>
          </p:nvPr>
        </p:nvSpPr>
        <p:spPr>
          <a:xfrm>
            <a:off x="548325" y="533439"/>
            <a:ext cx="11091600" cy="76192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Play"/>
              <a:buNone/>
            </a:pPr>
            <a:r>
              <a:rPr lang="en-US"/>
              <a:t>Casus 1</a:t>
            </a:r>
            <a:endParaRPr/>
          </a:p>
        </p:txBody>
      </p:sp>
      <p:sp>
        <p:nvSpPr>
          <p:cNvPr id="251" name="Google Shape;251;p20"/>
          <p:cNvSpPr txBox="1"/>
          <p:nvPr>
            <p:ph idx="1" type="body"/>
          </p:nvPr>
        </p:nvSpPr>
        <p:spPr>
          <a:xfrm>
            <a:off x="549525" y="1295360"/>
            <a:ext cx="11090400" cy="4191039"/>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chemeClr val="dk1"/>
              </a:buClr>
              <a:buSzPts val="1100"/>
              <a:buFont typeface="Arial"/>
              <a:buNone/>
            </a:pPr>
            <a:r>
              <a:rPr lang="en-US" sz="1600"/>
              <a:t>Juan is 8 jaar oud en bijt op zijn nagels en de huid van zijn vingers tot hij bloedt. Sommigen zeggen dat hij een nieuwsgierig en rusteloos kind is. Hij is gediagnosticeerd met ADHD maar het lijkt erop dat medicatie niet altijd werkt voor hem. Hij is een jongen die erg zijn best doet om vrienden te worden met al zijn klasgenoten, waarbij hij "lastig" wordt en sterker wordt afgewezen door anderen die hem uitlachen of geen rekening met hem houden in hun plannen, spelletjes, ....</a:t>
            </a:r>
            <a:endParaRPr sz="1600"/>
          </a:p>
          <a:p>
            <a:pPr indent="0" lvl="0" marL="0" marR="0" rtl="0" algn="l">
              <a:lnSpc>
                <a:spcPct val="110000"/>
              </a:lnSpc>
              <a:spcBef>
                <a:spcPts val="0"/>
              </a:spcBef>
              <a:spcAft>
                <a:spcPts val="0"/>
              </a:spcAft>
              <a:buClr>
                <a:schemeClr val="dk1"/>
              </a:buClr>
              <a:buSzPts val="1100"/>
              <a:buFont typeface="Arial"/>
              <a:buNone/>
            </a:pPr>
            <a:r>
              <a:t/>
            </a:r>
            <a:endParaRPr sz="1600"/>
          </a:p>
          <a:p>
            <a:pPr indent="0" lvl="0" marL="0" marR="0" rtl="0" algn="l">
              <a:lnSpc>
                <a:spcPct val="110000"/>
              </a:lnSpc>
              <a:spcBef>
                <a:spcPts val="0"/>
              </a:spcBef>
              <a:spcAft>
                <a:spcPts val="0"/>
              </a:spcAft>
              <a:buClr>
                <a:schemeClr val="dk1"/>
              </a:buClr>
              <a:buSzPts val="1100"/>
              <a:buFont typeface="Arial"/>
              <a:buNone/>
            </a:pPr>
            <a:r>
              <a:rPr lang="en-US" sz="1600"/>
              <a:t>Juan maakt ongepaste grappen en/of op momenten die niet overeenkomen, zoals wanneer iedereen aam het luisteren is naar de uitleg van de leerkracht. Op die momenten maakt Juan geluiden, laat hij zijn potloden vallen, staat hij op om dingen te zoeken of om papieren in de prullenbak te gooien, geeft hij commentaar op dingen die hij door het raam ziet, neuriet hij, schommelt hij in zijn stoel, vraagt hij om naar het toilet te gaan, rommelt hij met een klasgenoot, ... voortdurend onderbreekt hij het ritme van de klas. Hij masturbeert ook in de klas.</a:t>
            </a:r>
            <a:endParaRPr sz="1600"/>
          </a:p>
          <a:p>
            <a:pPr indent="0" lvl="0" marL="0" marR="0" rtl="0" algn="l">
              <a:lnSpc>
                <a:spcPct val="110000"/>
              </a:lnSpc>
              <a:spcBef>
                <a:spcPts val="0"/>
              </a:spcBef>
              <a:spcAft>
                <a:spcPts val="0"/>
              </a:spcAft>
              <a:buClr>
                <a:schemeClr val="dk1"/>
              </a:buClr>
              <a:buSzPts val="1100"/>
              <a:buFont typeface="Arial"/>
              <a:buNone/>
            </a:pPr>
            <a:r>
              <a:t/>
            </a:r>
            <a:endParaRPr sz="1600"/>
          </a:p>
          <a:p>
            <a:pPr indent="0" lvl="0" marL="0" marR="0" rtl="0" algn="l">
              <a:lnSpc>
                <a:spcPct val="110000"/>
              </a:lnSpc>
              <a:spcBef>
                <a:spcPts val="0"/>
              </a:spcBef>
              <a:spcAft>
                <a:spcPts val="0"/>
              </a:spcAft>
              <a:buClr>
                <a:schemeClr val="dk1"/>
              </a:buClr>
              <a:buSzPts val="1100"/>
              <a:buFont typeface="Arial"/>
              <a:buNone/>
            </a:pPr>
            <a:r>
              <a:rPr lang="en-US" sz="1600"/>
              <a:t>Juan wordt herhaaldelijk gestraft zonder succes. Ook lijkt het alsof hij het niet onder controle heeft. Hem uit de klas halen werkt ook niet want op de gang knoeit hij ook en ergert hij de andere klassen. Als hij de pauze mist is hij onrustiger en het laatste deel van de ochtend gedraagt hij zich slechter. Als ze hem meer huiswerk sturen maakt hij het nooit af want volgens zijn ouders geeft hij er ondanks de hele middag geen tijd aan, doet hij het slecht, met tegenzin en helpen ze hem niet om meer te leren.</a:t>
            </a:r>
            <a:endParaRPr sz="1600"/>
          </a:p>
          <a:p>
            <a:pPr indent="0" lvl="0" marL="0" marR="0" rtl="0" algn="l">
              <a:lnSpc>
                <a:spcPct val="110000"/>
              </a:lnSpc>
              <a:spcBef>
                <a:spcPts val="0"/>
              </a:spcBef>
              <a:spcAft>
                <a:spcPts val="0"/>
              </a:spcAft>
              <a:buClr>
                <a:schemeClr val="dk1"/>
              </a:buClr>
              <a:buSzPts val="1100"/>
              <a:buFont typeface="Arial"/>
              <a:buNone/>
            </a:pPr>
            <a:r>
              <a:rPr lang="en-US" sz="1600"/>
              <a:t> </a:t>
            </a:r>
            <a:endParaRPr sz="1600"/>
          </a:p>
          <a:p>
            <a:pPr indent="0" lvl="0" marL="0" marR="0" rtl="0" algn="l">
              <a:lnSpc>
                <a:spcPct val="110000"/>
              </a:lnSpc>
              <a:spcBef>
                <a:spcPts val="0"/>
              </a:spcBef>
              <a:spcAft>
                <a:spcPts val="0"/>
              </a:spcAft>
              <a:buClr>
                <a:schemeClr val="dk1"/>
              </a:buClr>
              <a:buSzPts val="1100"/>
              <a:buFont typeface="Arial"/>
              <a:buNone/>
            </a:pPr>
            <a:r>
              <a:rPr lang="en-US" sz="1600"/>
              <a:t>De leraar weet niet wat te doen en heeft zelfs tegen andere leraren gezegd dat hij Juan niet kan uitstaan of voor de hele klas opgemerkt dat "die jongen onmogelijk is".</a:t>
            </a:r>
            <a:endParaRPr sz="1600"/>
          </a:p>
          <a:p>
            <a:pPr indent="0" lvl="0" marL="0" marR="0" rtl="0" algn="l">
              <a:lnSpc>
                <a:spcPct val="110000"/>
              </a:lnSpc>
              <a:spcBef>
                <a:spcPts val="0"/>
              </a:spcBef>
              <a:spcAft>
                <a:spcPts val="0"/>
              </a:spcAft>
              <a:buClr>
                <a:schemeClr val="dk1"/>
              </a:buClr>
              <a:buSzPts val="1800"/>
              <a:buNone/>
            </a:pPr>
            <a:r>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ph type="title"/>
          </p:nvPr>
        </p:nvSpPr>
        <p:spPr>
          <a:xfrm>
            <a:off x="701142" y="19884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Doelstelling</a:t>
            </a:r>
            <a:endParaRPr>
              <a:latin typeface="Calibri"/>
              <a:ea typeface="Calibri"/>
              <a:cs typeface="Calibri"/>
              <a:sym typeface="Calibri"/>
            </a:endParaRPr>
          </a:p>
        </p:txBody>
      </p:sp>
      <p:sp>
        <p:nvSpPr>
          <p:cNvPr id="120" name="Google Shape;120;p2"/>
          <p:cNvSpPr txBox="1"/>
          <p:nvPr>
            <p:ph idx="1" type="body"/>
          </p:nvPr>
        </p:nvSpPr>
        <p:spPr>
          <a:xfrm>
            <a:off x="784532" y="1510321"/>
            <a:ext cx="6427573" cy="4351338"/>
          </a:xfrm>
          <a:prstGeom prst="rect">
            <a:avLst/>
          </a:prstGeom>
          <a:noFill/>
          <a:ln>
            <a:noFill/>
          </a:ln>
        </p:spPr>
        <p:txBody>
          <a:bodyPr anchorCtr="0" anchor="t" bIns="45700" lIns="91425" spcFirstLastPara="1" rIns="91425" wrap="square" tIns="45700">
            <a:normAutofit lnSpcReduction="20000"/>
          </a:bodyPr>
          <a:lstStyle/>
          <a:p>
            <a:pPr indent="-354330" lvl="0" marL="342900" rtl="0" algn="l">
              <a:lnSpc>
                <a:spcPct val="110000"/>
              </a:lnSpc>
              <a:spcBef>
                <a:spcPts val="0"/>
              </a:spcBef>
              <a:spcAft>
                <a:spcPts val="0"/>
              </a:spcAft>
              <a:buClr>
                <a:srgbClr val="005F9F"/>
              </a:buClr>
              <a:buSzPts val="2400"/>
              <a:buFont typeface="Arial"/>
              <a:buChar char="•"/>
            </a:pPr>
            <a:r>
              <a:rPr lang="en-US" sz="2400"/>
              <a:t>Elementen op school identificeren die kinderen stress kunnen bezorgen</a:t>
            </a:r>
            <a:r>
              <a:rPr lang="en-US" sz="2400"/>
              <a:t> (materialen, ruimtes, onderwerpen en andere triggers)</a:t>
            </a:r>
            <a:endParaRPr/>
          </a:p>
          <a:p>
            <a:pPr indent="-354330" lvl="0" marL="342900" rtl="0" algn="l">
              <a:lnSpc>
                <a:spcPct val="110000"/>
              </a:lnSpc>
              <a:spcBef>
                <a:spcPts val="1800"/>
              </a:spcBef>
              <a:spcAft>
                <a:spcPts val="0"/>
              </a:spcAft>
              <a:buClr>
                <a:srgbClr val="005F9F"/>
              </a:buClr>
              <a:buSzPts val="2400"/>
              <a:buFont typeface="Arial"/>
              <a:buChar char="•"/>
            </a:pPr>
            <a:r>
              <a:rPr lang="en-US" sz="2400"/>
              <a:t>Stresssignalen bij leerkrachten en leerlingen identificeren, met name van het beschermingssysteem</a:t>
            </a:r>
            <a:endParaRPr sz="2400"/>
          </a:p>
          <a:p>
            <a:pPr indent="-354330" lvl="0" marL="342900" rtl="0" algn="l">
              <a:lnSpc>
                <a:spcPct val="110000"/>
              </a:lnSpc>
              <a:spcBef>
                <a:spcPts val="1800"/>
              </a:spcBef>
              <a:spcAft>
                <a:spcPts val="0"/>
              </a:spcAft>
              <a:buClr>
                <a:srgbClr val="005F9F"/>
              </a:buClr>
              <a:buSzPts val="2400"/>
              <a:buFont typeface="Arial"/>
              <a:buChar char="•"/>
            </a:pPr>
            <a:r>
              <a:rPr lang="en-US" sz="2400"/>
              <a:t>Strategieen, dynamieken en tools ontwikkelen voor leerkrachten om</a:t>
            </a:r>
            <a:r>
              <a:rPr lang="en-US" sz="2400"/>
              <a:t>: </a:t>
            </a:r>
            <a:endParaRPr/>
          </a:p>
          <a:p>
            <a:pPr indent="-353197" lvl="1" marL="800100" rtl="0" algn="l">
              <a:lnSpc>
                <a:spcPct val="110000"/>
              </a:lnSpc>
              <a:spcBef>
                <a:spcPts val="1300"/>
              </a:spcBef>
              <a:spcAft>
                <a:spcPts val="0"/>
              </a:spcAft>
              <a:buClr>
                <a:schemeClr val="lt1"/>
              </a:buClr>
              <a:buSzPts val="2162"/>
              <a:buChar char="•"/>
            </a:pPr>
            <a:r>
              <a:rPr lang="en-US" sz="2000"/>
              <a:t>- Een veilige omgeving te bouwen</a:t>
            </a:r>
            <a:endParaRPr/>
          </a:p>
          <a:p>
            <a:pPr indent="-353197" lvl="1" marL="800100" rtl="0" algn="l">
              <a:lnSpc>
                <a:spcPct val="110000"/>
              </a:lnSpc>
              <a:spcBef>
                <a:spcPts val="1300"/>
              </a:spcBef>
              <a:spcAft>
                <a:spcPts val="0"/>
              </a:spcAft>
              <a:buClr>
                <a:schemeClr val="lt1"/>
              </a:buClr>
              <a:buSzPts val="2162"/>
              <a:buChar char="•"/>
            </a:pPr>
            <a:r>
              <a:rPr lang="en-US" sz="2000"/>
              <a:t>- Individueel en groeps-welzijn te behouden </a:t>
            </a:r>
            <a:endParaRPr/>
          </a:p>
        </p:txBody>
      </p:sp>
      <p:pic>
        <p:nvPicPr>
          <p:cNvPr descr="Datos digitales" id="121" name="Google Shape;121;p2"/>
          <p:cNvPicPr preferRelativeResize="0"/>
          <p:nvPr/>
        </p:nvPicPr>
        <p:blipFill rotWithShape="1">
          <a:blip r:embed="rId3">
            <a:alphaModFix/>
          </a:blip>
          <a:srcRect b="0" l="0" r="0" t="0"/>
          <a:stretch/>
        </p:blipFill>
        <p:spPr>
          <a:xfrm>
            <a:off x="9616152" y="842591"/>
            <a:ext cx="1524453" cy="1524453"/>
          </a:xfrm>
          <a:prstGeom prst="rect">
            <a:avLst/>
          </a:prstGeom>
          <a:solidFill>
            <a:schemeClr val="accent5"/>
          </a:solidFill>
          <a:ln>
            <a:noFill/>
          </a:ln>
        </p:spPr>
      </p:pic>
      <p:pic>
        <p:nvPicPr>
          <p:cNvPr descr="Puntos de datos " id="122" name="Google Shape;122;p2"/>
          <p:cNvPicPr preferRelativeResize="0"/>
          <p:nvPr/>
        </p:nvPicPr>
        <p:blipFill rotWithShape="1">
          <a:blip r:embed="rId4">
            <a:alphaModFix/>
          </a:blip>
          <a:srcRect b="0" l="0" r="0" t="0"/>
          <a:stretch/>
        </p:blipFill>
        <p:spPr>
          <a:xfrm>
            <a:off x="10885377" y="2685611"/>
            <a:ext cx="1000379" cy="1000379"/>
          </a:xfrm>
          <a:prstGeom prst="rect">
            <a:avLst/>
          </a:prstGeom>
          <a:solidFill>
            <a:schemeClr val="accent5"/>
          </a:solidFill>
          <a:ln>
            <a:noFill/>
          </a:ln>
        </p:spPr>
      </p:pic>
      <p:pic>
        <p:nvPicPr>
          <p:cNvPr descr="Fondo de datos" id="123" name="Google Shape;123;p2"/>
          <p:cNvPicPr preferRelativeResize="0"/>
          <p:nvPr/>
        </p:nvPicPr>
        <p:blipFill rotWithShape="1">
          <a:blip r:embed="rId5">
            <a:alphaModFix/>
          </a:blip>
          <a:srcRect b="0" l="0" r="0" t="0"/>
          <a:stretch/>
        </p:blipFill>
        <p:spPr>
          <a:xfrm>
            <a:off x="8806414" y="3685990"/>
            <a:ext cx="1619477" cy="1619477"/>
          </a:xfrm>
          <a:prstGeom prst="rect">
            <a:avLst/>
          </a:prstGeom>
          <a:solidFill>
            <a:schemeClr val="accent5"/>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1"/>
          <p:cNvSpPr txBox="1"/>
          <p:nvPr>
            <p:ph type="title"/>
          </p:nvPr>
        </p:nvSpPr>
        <p:spPr>
          <a:xfrm>
            <a:off x="550862" y="549275"/>
            <a:ext cx="11091600" cy="133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Play"/>
              <a:buNone/>
            </a:pPr>
            <a:r>
              <a:rPr lang="en-US"/>
              <a:t>Casus 2</a:t>
            </a:r>
            <a:endParaRPr/>
          </a:p>
        </p:txBody>
      </p:sp>
      <p:sp>
        <p:nvSpPr>
          <p:cNvPr id="257" name="Google Shape;257;p21"/>
          <p:cNvSpPr txBox="1"/>
          <p:nvPr>
            <p:ph idx="1" type="body"/>
          </p:nvPr>
        </p:nvSpPr>
        <p:spPr>
          <a:xfrm>
            <a:off x="550875" y="1520825"/>
            <a:ext cx="11090400" cy="4572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Clr>
                <a:schemeClr val="dk1"/>
              </a:buClr>
              <a:buSzPts val="1100"/>
              <a:buFont typeface="Arial"/>
              <a:buNone/>
            </a:pPr>
            <a:r>
              <a:rPr lang="en-US" sz="1600"/>
              <a:t>Maria is een verlegen 6-jarig meisje. Ze praat nooit in de klas, ze levert nooit een bijdrage, ze doet geen moeite,... ze blijft volkomen onopgemerkt; het is alsof ze er niet is. Ze doet wat haar gezegd wordt, hoewel niet altijd meteen. Ze wacht tot haar tafelgenoten beginnen en dan gaat ze, door sociale imitatie, aan de slag. Als ze haar vragen of ze de uitleg begrepen heeft, zegt ze altijd van wel, ook al kan ze niet zelfstandig aan een taak beginnen en als de leerkracht een beetje aandringen, begint ze te huilen.</a:t>
            </a:r>
            <a:endParaRPr sz="1600"/>
          </a:p>
          <a:p>
            <a:pPr indent="0" lvl="0" marL="0" rtl="0" algn="l">
              <a:lnSpc>
                <a:spcPct val="115000"/>
              </a:lnSpc>
              <a:spcBef>
                <a:spcPts val="1200"/>
              </a:spcBef>
              <a:spcAft>
                <a:spcPts val="0"/>
              </a:spcAft>
              <a:buClr>
                <a:schemeClr val="dk1"/>
              </a:buClr>
              <a:buSzPts val="1100"/>
              <a:buFont typeface="Arial"/>
              <a:buNone/>
            </a:pPr>
            <a:r>
              <a:rPr lang="en-US" sz="1600"/>
              <a:t>In de pauze is ze meestal bij hetzelfde groepje, maar ze doet nooit actief mee.</a:t>
            </a:r>
            <a:endParaRPr sz="1600"/>
          </a:p>
          <a:p>
            <a:pPr indent="0" lvl="0" marL="0" rtl="0" algn="l">
              <a:lnSpc>
                <a:spcPct val="115000"/>
              </a:lnSpc>
              <a:spcBef>
                <a:spcPts val="1200"/>
              </a:spcBef>
              <a:spcAft>
                <a:spcPts val="0"/>
              </a:spcAft>
              <a:buClr>
                <a:schemeClr val="dk1"/>
              </a:buClr>
              <a:buSzPts val="1100"/>
              <a:buFont typeface="Arial"/>
              <a:buNone/>
            </a:pPr>
            <a:r>
              <a:rPr lang="en-US" sz="1600"/>
              <a:t>Maria huilt als haar leraar de klas verlaat, als ze van tafel moet wisselen, als ze gevraagd wordt in een klassikale les op iets te reageren, hoe eenvoudig het ook is, en telkens als de leraar zegt dat het tijd is om naar huis te gaan/ Soms beleeft ze deze momenten met zoveel angst dat ze in haar broek plast.</a:t>
            </a:r>
            <a:endParaRPr sz="1600"/>
          </a:p>
          <a:p>
            <a:pPr indent="0" lvl="0" marL="0" rtl="0" algn="l">
              <a:lnSpc>
                <a:spcPct val="115000"/>
              </a:lnSpc>
              <a:spcBef>
                <a:spcPts val="1200"/>
              </a:spcBef>
              <a:spcAft>
                <a:spcPts val="1200"/>
              </a:spcAft>
              <a:buClr>
                <a:schemeClr val="dk1"/>
              </a:buClr>
              <a:buSzPts val="1800"/>
              <a:buNone/>
            </a:pPr>
            <a:r>
              <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2"/>
          <p:cNvSpPr txBox="1"/>
          <p:nvPr>
            <p:ph type="title"/>
          </p:nvPr>
        </p:nvSpPr>
        <p:spPr>
          <a:xfrm>
            <a:off x="550862" y="549275"/>
            <a:ext cx="11091600" cy="133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Play"/>
              <a:buNone/>
            </a:pPr>
            <a:r>
              <a:rPr lang="en-US"/>
              <a:t>Casus 3</a:t>
            </a:r>
            <a:endParaRPr/>
          </a:p>
        </p:txBody>
      </p:sp>
      <p:sp>
        <p:nvSpPr>
          <p:cNvPr id="263" name="Google Shape;263;p22"/>
          <p:cNvSpPr txBox="1"/>
          <p:nvPr>
            <p:ph idx="1" type="body"/>
          </p:nvPr>
        </p:nvSpPr>
        <p:spPr>
          <a:xfrm>
            <a:off x="550875" y="1520825"/>
            <a:ext cx="11090400" cy="4572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Clr>
                <a:schemeClr val="dk1"/>
              </a:buClr>
              <a:buSzPts val="1100"/>
              <a:buFont typeface="Arial"/>
              <a:buNone/>
            </a:pPr>
            <a:r>
              <a:rPr lang="en-US" sz="1600"/>
              <a:t>Jorge is 14 jaar oud en de beste van de klas. Hij is een zeer competitieve jongen, zijn gemiddelde ligt rond de 9,8. Elke bedreiging van dit gemiddelde wordt catastrofaal en dwingt je om je dagdagelijkse activiteiten te onderbreken en te herschikken.</a:t>
            </a:r>
            <a:endParaRPr sz="1600"/>
          </a:p>
          <a:p>
            <a:pPr indent="0" lvl="0" marL="0" rtl="0" algn="l">
              <a:lnSpc>
                <a:spcPct val="115000"/>
              </a:lnSpc>
              <a:spcBef>
                <a:spcPts val="1200"/>
              </a:spcBef>
              <a:spcAft>
                <a:spcPts val="0"/>
              </a:spcAft>
              <a:buClr>
                <a:schemeClr val="dk1"/>
              </a:buClr>
              <a:buSzPts val="1100"/>
              <a:buFont typeface="Arial"/>
              <a:buNone/>
            </a:pPr>
            <a:r>
              <a:rPr lang="en-US" sz="1600"/>
              <a:t>Hij maakt deel uit van een zwemteam waar hij altijd meedoet om de eerste plaatsen. Hij studeert aan het conservatorium. Hij is bijzonder attent, beleefd en hoffelijk. Hij is zeer geliefd bij zijn leraren en vrienden. Hij is zich altijd bewust van zijn ouders en betrokken bij duizenden goede doelen.</a:t>
            </a:r>
            <a:endParaRPr sz="1600"/>
          </a:p>
          <a:p>
            <a:pPr indent="0" lvl="0" marL="0" rtl="0" algn="l">
              <a:lnSpc>
                <a:spcPct val="115000"/>
              </a:lnSpc>
              <a:spcBef>
                <a:spcPts val="1200"/>
              </a:spcBef>
              <a:spcAft>
                <a:spcPts val="0"/>
              </a:spcAft>
              <a:buClr>
                <a:schemeClr val="dk1"/>
              </a:buClr>
              <a:buSzPts val="1100"/>
              <a:buFont typeface="Arial"/>
              <a:buNone/>
            </a:pPr>
            <a:r>
              <a:rPr lang="en-US" sz="1600"/>
              <a:t>Hij heeft een vriendin, de mooiste van de klas, met wie hij het perfecte vriendje is: gedetailleerd, romantisch, aanhankelijk, gul...</a:t>
            </a:r>
            <a:endParaRPr sz="1600"/>
          </a:p>
          <a:p>
            <a:pPr indent="0" lvl="0" marL="0" rtl="0" algn="l">
              <a:lnSpc>
                <a:spcPct val="115000"/>
              </a:lnSpc>
              <a:spcBef>
                <a:spcPts val="1200"/>
              </a:spcBef>
              <a:spcAft>
                <a:spcPts val="0"/>
              </a:spcAft>
              <a:buClr>
                <a:schemeClr val="dk1"/>
              </a:buClr>
              <a:buSzPts val="1100"/>
              <a:buFont typeface="Arial"/>
              <a:buNone/>
            </a:pPr>
            <a:r>
              <a:rPr lang="en-US" sz="1600"/>
              <a:t>Jorge is manisch en obsessief. Hij heeft elke dag belangrijke rituelen die, als ze niet gevolgd worden, leiden tot terugkerende angst- en paniekaanvallen die hem minutenlang buiten adem laten. Hij geeft soms over omdat hij daar rustig van wordt. Hij draagt nooit korte mouwen omdat hij, ondanks zijn atletische lichaam, bang is dat iemand hem zal vragen naar de littekens op zijn armen.</a:t>
            </a:r>
            <a:endParaRPr sz="1600"/>
          </a:p>
          <a:p>
            <a:pPr indent="0" lvl="0" marL="0" rtl="0" algn="l">
              <a:lnSpc>
                <a:spcPct val="115000"/>
              </a:lnSpc>
              <a:spcBef>
                <a:spcPts val="1200"/>
              </a:spcBef>
              <a:spcAft>
                <a:spcPts val="1200"/>
              </a:spcAft>
              <a:buClr>
                <a:schemeClr val="dk1"/>
              </a:buClr>
              <a:buSzPts val="1800"/>
              <a:buNone/>
            </a:pPr>
            <a:r>
              <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3"/>
          <p:cNvSpPr txBox="1"/>
          <p:nvPr>
            <p:ph type="title"/>
          </p:nvPr>
        </p:nvSpPr>
        <p:spPr>
          <a:xfrm>
            <a:off x="550200" y="2571713"/>
            <a:ext cx="11091600" cy="1332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Play"/>
              <a:buNone/>
            </a:pPr>
            <a:r>
              <a:rPr lang="en-US"/>
              <a:t>Wat zijn de voornaamste moeilijkheden waar leerkrachten tegenaan lopen bij het toepassen van deze tools?</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4"/>
          <p:cNvSpPr txBox="1"/>
          <p:nvPr>
            <p:ph type="title"/>
          </p:nvPr>
        </p:nvSpPr>
        <p:spPr>
          <a:xfrm>
            <a:off x="547725" y="478204"/>
            <a:ext cx="11091600" cy="82230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Play"/>
              <a:buNone/>
            </a:pPr>
            <a:r>
              <a:rPr lang="en-US"/>
              <a:t>Referenties</a:t>
            </a:r>
            <a:endParaRPr>
              <a:latin typeface="Calibri"/>
              <a:ea typeface="Calibri"/>
              <a:cs typeface="Calibri"/>
              <a:sym typeface="Calibri"/>
            </a:endParaRPr>
          </a:p>
        </p:txBody>
      </p:sp>
      <p:sp>
        <p:nvSpPr>
          <p:cNvPr id="274" name="Google Shape;274;p24"/>
          <p:cNvSpPr txBox="1"/>
          <p:nvPr>
            <p:ph idx="1" type="body"/>
          </p:nvPr>
        </p:nvSpPr>
        <p:spPr>
          <a:xfrm>
            <a:off x="548925" y="988541"/>
            <a:ext cx="11090400" cy="4185300"/>
          </a:xfrm>
          <a:prstGeom prst="rect">
            <a:avLst/>
          </a:prstGeom>
          <a:noFill/>
          <a:ln>
            <a:noFill/>
          </a:ln>
        </p:spPr>
        <p:txBody>
          <a:bodyPr anchorCtr="0" anchor="t" bIns="0" lIns="0" spcFirstLastPara="1" rIns="0" wrap="square" tIns="0">
            <a:noAutofit/>
          </a:bodyPr>
          <a:lstStyle/>
          <a:p>
            <a:pPr indent="-190500" lvl="0" marL="228600" rtl="0" algn="l">
              <a:lnSpc>
                <a:spcPct val="115000"/>
              </a:lnSpc>
              <a:spcBef>
                <a:spcPts val="1200"/>
              </a:spcBef>
              <a:spcAft>
                <a:spcPts val="0"/>
              </a:spcAft>
              <a:buClr>
                <a:schemeClr val="dk1"/>
              </a:buClr>
              <a:buSzPts val="1200"/>
              <a:buChar char="•"/>
            </a:pPr>
            <a:r>
              <a:rPr lang="en-US" sz="1200"/>
              <a:t>Birknerova, Z. (2011). Social and emotional intelligence in school environment. Asian Social Science, 7(10), 241-248.</a:t>
            </a:r>
            <a:endParaRPr sz="1200"/>
          </a:p>
          <a:p>
            <a:pPr indent="-190500" lvl="0" marL="228600" rtl="0" algn="l">
              <a:lnSpc>
                <a:spcPct val="115000"/>
              </a:lnSpc>
              <a:spcBef>
                <a:spcPts val="0"/>
              </a:spcBef>
              <a:spcAft>
                <a:spcPts val="0"/>
              </a:spcAft>
              <a:buClr>
                <a:schemeClr val="dk1"/>
              </a:buClr>
              <a:buSzPts val="1200"/>
              <a:buChar char="•"/>
            </a:pPr>
            <a:r>
              <a:rPr lang="en-US" sz="1200"/>
              <a:t>Boingboing. (2017). The Academic Resilience Approach. </a:t>
            </a:r>
            <a:r>
              <a:rPr lang="en-US" sz="1200">
                <a:solidFill>
                  <a:schemeClr val="hlink"/>
                </a:solidFill>
                <a:uFill>
                  <a:noFill/>
                </a:uFill>
                <a:hlinkClick r:id="rId3"/>
              </a:rPr>
              <a:t>https://www.boingboing.org.uk/resilience/the-academic-resilience-approach/</a:t>
            </a:r>
            <a:r>
              <a:rPr lang="en-US" sz="1200"/>
              <a:t> </a:t>
            </a:r>
            <a:endParaRPr sz="1200"/>
          </a:p>
          <a:p>
            <a:pPr indent="-190500" lvl="0" marL="228600" rtl="0" algn="l">
              <a:lnSpc>
                <a:spcPct val="115000"/>
              </a:lnSpc>
              <a:spcBef>
                <a:spcPts val="0"/>
              </a:spcBef>
              <a:spcAft>
                <a:spcPts val="0"/>
              </a:spcAft>
              <a:buClr>
                <a:schemeClr val="dk1"/>
              </a:buClr>
              <a:buSzPts val="1200"/>
              <a:buChar char="•"/>
            </a:pPr>
            <a:r>
              <a:rPr lang="en-US" sz="1200"/>
              <a:t>Cáceres, R.; Martínez-Aguayo, J.C.; Arancibia, M.; &amp; Sepúlveda, E. (2017). Efectos neurobiológicos del estrés prenatal sobre el nuevo ser. Revista chilena de neuro-psiquiatría, 55(2), 103-113. </a:t>
            </a:r>
            <a:r>
              <a:rPr lang="en-US" sz="1200">
                <a:solidFill>
                  <a:schemeClr val="hlink"/>
                </a:solidFill>
                <a:uFill>
                  <a:noFill/>
                </a:uFill>
                <a:hlinkClick r:id="rId4"/>
              </a:rPr>
              <a:t>https://dx.doi.org/10.4067/S0717-92272017000200005</a:t>
            </a:r>
            <a:r>
              <a:rPr lang="en-US" sz="1200"/>
              <a:t>.</a:t>
            </a:r>
            <a:endParaRPr sz="1200"/>
          </a:p>
          <a:p>
            <a:pPr indent="-190500" lvl="0" marL="228600" rtl="0" algn="l">
              <a:lnSpc>
                <a:spcPct val="115000"/>
              </a:lnSpc>
              <a:spcBef>
                <a:spcPts val="0"/>
              </a:spcBef>
              <a:spcAft>
                <a:spcPts val="0"/>
              </a:spcAft>
              <a:buClr>
                <a:schemeClr val="dk1"/>
              </a:buClr>
              <a:buSzPts val="1200"/>
              <a:buChar char="•"/>
            </a:pPr>
            <a:r>
              <a:rPr lang="en-US" sz="1200"/>
              <a:t>Espinoza, E. (2006). Impacto del maltrato en el rendimiento académico. Revista Electrónica de Investigación Psicoeducativa, 9, 4(2), pp. 221-238. </a:t>
            </a:r>
            <a:r>
              <a:rPr lang="en-US" sz="1200">
                <a:solidFill>
                  <a:schemeClr val="hlink"/>
                </a:solidFill>
                <a:uFill>
                  <a:noFill/>
                </a:uFill>
                <a:hlinkClick r:id="rId5"/>
              </a:rPr>
              <a:t>https://www.redalyc.org/articulo.oa?id=293122821005</a:t>
            </a:r>
            <a:r>
              <a:rPr lang="en-US" sz="1200"/>
              <a:t> </a:t>
            </a:r>
            <a:endParaRPr sz="1200"/>
          </a:p>
          <a:p>
            <a:pPr indent="-190500" lvl="0" marL="228600" rtl="0" algn="l">
              <a:lnSpc>
                <a:spcPct val="115000"/>
              </a:lnSpc>
              <a:spcBef>
                <a:spcPts val="0"/>
              </a:spcBef>
              <a:spcAft>
                <a:spcPts val="0"/>
              </a:spcAft>
              <a:buClr>
                <a:schemeClr val="dk1"/>
              </a:buClr>
              <a:buSzPts val="1200"/>
              <a:buChar char="•"/>
            </a:pPr>
            <a:r>
              <a:rPr lang="en-US" sz="1200"/>
              <a:t>Gardner, H. (1983). Frames of Mind: The Theory of Multiple Intelligences. Nueva York: Basic Books.</a:t>
            </a:r>
            <a:endParaRPr sz="1200"/>
          </a:p>
          <a:p>
            <a:pPr indent="-190500" lvl="0" marL="228600" rtl="0" algn="l">
              <a:lnSpc>
                <a:spcPct val="115000"/>
              </a:lnSpc>
              <a:spcBef>
                <a:spcPts val="0"/>
              </a:spcBef>
              <a:spcAft>
                <a:spcPts val="0"/>
              </a:spcAft>
              <a:buClr>
                <a:schemeClr val="dk1"/>
              </a:buClr>
              <a:buSzPts val="1200"/>
              <a:buChar char="•"/>
            </a:pPr>
            <a:r>
              <a:rPr lang="en-US" sz="1200"/>
              <a:t>Geddes, H. (2010). El apego en el aula: Relación entre las primeras experiencias infantiles, el bienestar emocional y el rendimiento escolar (Vol. 269). Graó.</a:t>
            </a:r>
            <a:endParaRPr sz="1200"/>
          </a:p>
          <a:p>
            <a:pPr indent="-190500" lvl="0" marL="228600" rtl="0" algn="l">
              <a:lnSpc>
                <a:spcPct val="115000"/>
              </a:lnSpc>
              <a:spcBef>
                <a:spcPts val="0"/>
              </a:spcBef>
              <a:spcAft>
                <a:spcPts val="0"/>
              </a:spcAft>
              <a:buClr>
                <a:schemeClr val="dk1"/>
              </a:buClr>
              <a:buSzPts val="1200"/>
              <a:buChar char="•"/>
            </a:pPr>
            <a:r>
              <a:rPr lang="en-US" sz="1200"/>
              <a:t>Gilligan, R. (2000). Adversity, Resilience and Young People: the Protective Value of Positive School and Spare Time Experiences. Children &amp; Society, 14, pp. 37-47.</a:t>
            </a:r>
            <a:endParaRPr sz="1200"/>
          </a:p>
          <a:p>
            <a:pPr indent="-190500" lvl="0" marL="228600" rtl="0" algn="l">
              <a:lnSpc>
                <a:spcPct val="115000"/>
              </a:lnSpc>
              <a:spcBef>
                <a:spcPts val="0"/>
              </a:spcBef>
              <a:spcAft>
                <a:spcPts val="0"/>
              </a:spcAft>
              <a:buClr>
                <a:schemeClr val="dk1"/>
              </a:buClr>
              <a:buSzPts val="1200"/>
              <a:buChar char="•"/>
            </a:pPr>
            <a:r>
              <a:rPr lang="en-US" sz="1200"/>
              <a:t>Goleman, D. (1995). Emotional intelligence. New York: Bantam Books.</a:t>
            </a:r>
            <a:endParaRPr sz="1200"/>
          </a:p>
          <a:p>
            <a:pPr indent="-190500" lvl="0" marL="228600" rtl="0" algn="l">
              <a:lnSpc>
                <a:spcPct val="115000"/>
              </a:lnSpc>
              <a:spcBef>
                <a:spcPts val="0"/>
              </a:spcBef>
              <a:spcAft>
                <a:spcPts val="0"/>
              </a:spcAft>
              <a:buClr>
                <a:schemeClr val="dk1"/>
              </a:buClr>
              <a:buSzPts val="1200"/>
              <a:buChar char="•"/>
            </a:pPr>
            <a:r>
              <a:rPr lang="en-US" sz="1200"/>
              <a:t>Guerrero, R. (2020). Educar en el vínculo. Plataforma.</a:t>
            </a:r>
            <a:endParaRPr sz="1200"/>
          </a:p>
          <a:p>
            <a:pPr indent="-190500" lvl="0" marL="228600" rtl="0" algn="l">
              <a:lnSpc>
                <a:spcPct val="115000"/>
              </a:lnSpc>
              <a:spcBef>
                <a:spcPts val="0"/>
              </a:spcBef>
              <a:spcAft>
                <a:spcPts val="0"/>
              </a:spcAft>
              <a:buClr>
                <a:schemeClr val="dk1"/>
              </a:buClr>
              <a:buSzPts val="1200"/>
              <a:buChar char="•"/>
            </a:pPr>
            <a:r>
              <a:rPr lang="en-US" sz="1200"/>
              <a:t>Guerrero, R. (2021). El cerebro infantil y adolescente: claves y secretos de neuroeducación. (Prácticos). Plataforma.</a:t>
            </a:r>
            <a:endParaRPr sz="1200"/>
          </a:p>
          <a:p>
            <a:pPr indent="-190500" lvl="0" marL="228600" rtl="0" algn="l">
              <a:lnSpc>
                <a:spcPct val="115000"/>
              </a:lnSpc>
              <a:spcBef>
                <a:spcPts val="0"/>
              </a:spcBef>
              <a:spcAft>
                <a:spcPts val="0"/>
              </a:spcAft>
              <a:buClr>
                <a:schemeClr val="dk1"/>
              </a:buClr>
              <a:buSzPts val="1200"/>
              <a:buChar char="•"/>
            </a:pPr>
            <a:r>
              <a:rPr lang="en-US" sz="1200"/>
              <a:t>Hart, A.; Fernández-Rodrigo, L.; Molina, M.C.; Izquierdo, R.; Maitland, J. (2018). The Academic Resilience Approach in the promotion of young people’s mental health. Proposals for its use in schools. Edicions de la Universitat de Lleida. </a:t>
            </a:r>
            <a:r>
              <a:rPr lang="en-US" sz="1200">
                <a:solidFill>
                  <a:schemeClr val="hlink"/>
                </a:solidFill>
                <a:uFill>
                  <a:noFill/>
                </a:uFill>
                <a:hlinkClick r:id="rId6"/>
              </a:rPr>
              <a:t>http://hdl.handle.net/10459.1/64643</a:t>
            </a:r>
            <a:r>
              <a:rPr lang="en-US" sz="1200"/>
              <a:t>.</a:t>
            </a:r>
            <a:endParaRPr sz="1200"/>
          </a:p>
          <a:p>
            <a:pPr indent="-190500" lvl="0" marL="228600" rtl="0" algn="l">
              <a:lnSpc>
                <a:spcPct val="115000"/>
              </a:lnSpc>
              <a:spcBef>
                <a:spcPts val="0"/>
              </a:spcBef>
              <a:spcAft>
                <a:spcPts val="0"/>
              </a:spcAft>
              <a:buClr>
                <a:schemeClr val="dk1"/>
              </a:buClr>
              <a:buSzPts val="1200"/>
              <a:buChar char="•"/>
            </a:pPr>
            <a:r>
              <a:rPr lang="en-US" sz="1200"/>
              <a:t>Jeloudar, SY, Yunus, ASM, Roslan, S. y Nor, SM (2011). La inteligencia emocional de los docentes y su relación con las estrategias de disciplina en el aula a partir de las percepciones de docentes y alumnos. Revista de Psicología , 2 (2), 95-102.</a:t>
            </a:r>
            <a:endParaRPr sz="1200"/>
          </a:p>
          <a:p>
            <a:pPr indent="-190500" lvl="0" marL="228600" rtl="0" algn="l">
              <a:lnSpc>
                <a:spcPct val="115000"/>
              </a:lnSpc>
              <a:spcBef>
                <a:spcPts val="0"/>
              </a:spcBef>
              <a:spcAft>
                <a:spcPts val="0"/>
              </a:spcAft>
              <a:buClr>
                <a:schemeClr val="dk1"/>
              </a:buClr>
              <a:buSzPts val="1200"/>
              <a:buChar char="•"/>
            </a:pPr>
            <a:r>
              <a:rPr lang="en-US" sz="1200"/>
              <a:t>López, Z. R. A., &amp; López, T. R. A. (2018). Inteligencias Múltiples en el trabajo docente y su relación con la Teoría del Desarrollo Cognitivo de Piaget. Killkana sociales: Revista de Investigación Científica, 2(2), 47-52.</a:t>
            </a:r>
            <a:endParaRPr sz="1200"/>
          </a:p>
          <a:p>
            <a:pPr indent="-190500" lvl="0" marL="228600" rtl="0" algn="l">
              <a:lnSpc>
                <a:spcPct val="115000"/>
              </a:lnSpc>
              <a:spcBef>
                <a:spcPts val="0"/>
              </a:spcBef>
              <a:spcAft>
                <a:spcPts val="0"/>
              </a:spcAft>
              <a:buClr>
                <a:schemeClr val="dk1"/>
              </a:buClr>
              <a:buSzPts val="1200"/>
              <a:buChar char="•"/>
            </a:pPr>
            <a:r>
              <a:rPr lang="en-US" sz="1200"/>
              <a:t>Mesa-Gresa, P., &amp; Moya-Albiol, L. (2011). Neurobiología del maltrato infantil: el 'ciclo de la violencia'. Revista de neurología, 52 (8), 489-503.</a:t>
            </a:r>
            <a:endParaRPr sz="1200"/>
          </a:p>
          <a:p>
            <a:pPr indent="-190500" lvl="0" marL="228600" rtl="0" algn="just">
              <a:lnSpc>
                <a:spcPct val="115000"/>
              </a:lnSpc>
              <a:spcBef>
                <a:spcPts val="0"/>
              </a:spcBef>
              <a:spcAft>
                <a:spcPts val="0"/>
              </a:spcAft>
              <a:buClr>
                <a:schemeClr val="dk1"/>
              </a:buClr>
              <a:buSzPts val="1200"/>
              <a:buChar char="•"/>
            </a:pPr>
            <a:r>
              <a:rPr lang="en-US" sz="1200"/>
              <a:t>Spangenberg Morelli, A. (2015). Neurobiología del estrés.</a:t>
            </a:r>
            <a:endParaRPr sz="1200"/>
          </a:p>
          <a:p>
            <a:pPr indent="-190500" lvl="0" marL="228600" rtl="0" algn="just">
              <a:lnSpc>
                <a:spcPct val="115000"/>
              </a:lnSpc>
              <a:spcBef>
                <a:spcPts val="0"/>
              </a:spcBef>
              <a:spcAft>
                <a:spcPts val="0"/>
              </a:spcAft>
              <a:buClr>
                <a:schemeClr val="dk1"/>
              </a:buClr>
              <a:buSzPts val="1200"/>
              <a:buChar char="•"/>
            </a:pPr>
            <a:r>
              <a:rPr lang="en-US" sz="1200"/>
              <a:t>Vaquero, E.; Urrea, A.; Mundet, A. (2014). Promoting resilience through technology, art and a child rights-based approach. Revista de Cercetare si Interventie Sociala, 2014, vol. 45, p.144-159. </a:t>
            </a:r>
            <a:r>
              <a:rPr lang="en-US" sz="1200">
                <a:solidFill>
                  <a:schemeClr val="hlink"/>
                </a:solidFill>
                <a:uFill>
                  <a:noFill/>
                </a:uFill>
                <a:hlinkClick r:id="rId7"/>
              </a:rPr>
              <a:t>http://hdl.handle.net/10459.1/48367</a:t>
            </a:r>
            <a:r>
              <a:rPr lang="en-US" sz="1200"/>
              <a:t>.</a:t>
            </a:r>
            <a:endParaRPr sz="1200"/>
          </a:p>
          <a:p>
            <a:pPr indent="-190500" lvl="0" marL="228600" rtl="0" algn="just">
              <a:lnSpc>
                <a:spcPct val="115000"/>
              </a:lnSpc>
              <a:spcBef>
                <a:spcPts val="0"/>
              </a:spcBef>
              <a:spcAft>
                <a:spcPts val="0"/>
              </a:spcAft>
              <a:buClr>
                <a:schemeClr val="dk1"/>
              </a:buClr>
              <a:buSzPts val="1200"/>
              <a:buChar char="•"/>
            </a:pPr>
            <a:r>
              <a:rPr lang="en-US" sz="1200"/>
              <a:t>Vesely-Maillefer, AK y Saklofske, DH (2018). La inteligencia emocional y la próxima generación de profesores. La inteligencia emocional en la educación , 377-402.</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9"/>
          <p:cNvSpPr txBox="1"/>
          <p:nvPr>
            <p:ph idx="2" type="body"/>
          </p:nvPr>
        </p:nvSpPr>
        <p:spPr>
          <a:xfrm>
            <a:off x="170448" y="0"/>
            <a:ext cx="11851104" cy="626910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500"/>
              </a:spcBef>
              <a:spcAft>
                <a:spcPts val="0"/>
              </a:spcAft>
              <a:buSzPts val="1600"/>
              <a:buNone/>
            </a:pPr>
            <a:r>
              <a:rPr lang="en-US" sz="1800">
                <a:latin typeface="Calibri"/>
                <a:ea typeface="Calibri"/>
                <a:cs typeface="Calibri"/>
                <a:sym typeface="Calibri"/>
              </a:rPr>
              <a:t>NOTES</a:t>
            </a:r>
            <a:endParaRPr sz="1800">
              <a:latin typeface="Calibri"/>
              <a:ea typeface="Calibri"/>
              <a:cs typeface="Calibri"/>
              <a:sym typeface="Calibri"/>
            </a:endParaRPr>
          </a:p>
          <a:p>
            <a:pPr indent="0" lvl="0" marL="0" rtl="0" algn="l">
              <a:lnSpc>
                <a:spcPct val="100000"/>
              </a:lnSpc>
              <a:spcBef>
                <a:spcPts val="400"/>
              </a:spcBef>
              <a:spcAft>
                <a:spcPts val="0"/>
              </a:spcAft>
              <a:buSzPts val="1600"/>
              <a:buNone/>
            </a:pPr>
            <a:r>
              <a:rPr b="1" lang="en-US" sz="1400">
                <a:highlight>
                  <a:schemeClr val="lt1"/>
                </a:highlight>
                <a:latin typeface="Calibri"/>
                <a:ea typeface="Calibri"/>
                <a:cs typeface="Calibri"/>
                <a:sym typeface="Calibri"/>
              </a:rPr>
              <a:t>Objectives</a:t>
            </a:r>
            <a:endParaRPr/>
          </a:p>
          <a:p>
            <a:pPr indent="0" lvl="0" marL="0" rtl="0" algn="l">
              <a:lnSpc>
                <a:spcPct val="100000"/>
              </a:lnSpc>
              <a:spcBef>
                <a:spcPts val="800"/>
              </a:spcBef>
              <a:spcAft>
                <a:spcPts val="0"/>
              </a:spcAft>
              <a:buSzPts val="1600"/>
              <a:buNone/>
            </a:pPr>
            <a:r>
              <a:rPr lang="en-US" sz="1200">
                <a:highlight>
                  <a:schemeClr val="lt1"/>
                </a:highlight>
                <a:latin typeface="Calibri"/>
                <a:ea typeface="Calibri"/>
                <a:cs typeface="Calibri"/>
                <a:sym typeface="Calibri"/>
              </a:rPr>
              <a:t>The objectives of this unit are three: to identify the elements at the school that can stress children (materials, spaces, topics and other triggers). The second one is to identify the alert signals of stress in teachers and in pupils, specifically coming from protection system. And the last one is to develop strategies, dynamics and tools for teachers in order to build a safe environment and to keep individual and group well-being.</a:t>
            </a:r>
            <a:endParaRPr/>
          </a:p>
          <a:p>
            <a:pPr indent="0" lvl="0" marL="0" rtl="0" algn="l">
              <a:lnSpc>
                <a:spcPct val="100000"/>
              </a:lnSpc>
              <a:spcBef>
                <a:spcPts val="800"/>
              </a:spcBef>
              <a:spcAft>
                <a:spcPts val="0"/>
              </a:spcAft>
              <a:buClr>
                <a:schemeClr val="dk1"/>
              </a:buClr>
              <a:buSzPts val="1400"/>
              <a:buNone/>
            </a:pPr>
            <a:r>
              <a:rPr b="1" lang="en-US" sz="1400">
                <a:highlight>
                  <a:schemeClr val="lt1"/>
                </a:highlight>
                <a:latin typeface="Calibri"/>
                <a:ea typeface="Calibri"/>
                <a:cs typeface="Calibri"/>
                <a:sym typeface="Calibri"/>
              </a:rPr>
              <a:t>What’s classroom well-being? </a:t>
            </a:r>
            <a:endParaRPr/>
          </a:p>
          <a:p>
            <a:pPr indent="0" lvl="0" marL="0" rtl="0" algn="l">
              <a:lnSpc>
                <a:spcPct val="100000"/>
              </a:lnSpc>
              <a:spcBef>
                <a:spcPts val="400"/>
              </a:spcBef>
              <a:spcAft>
                <a:spcPts val="0"/>
              </a:spcAft>
              <a:buClr>
                <a:schemeClr val="dk1"/>
              </a:buClr>
              <a:buSzPts val="1400"/>
              <a:buFont typeface="Calibri"/>
              <a:buNone/>
            </a:pPr>
            <a:r>
              <a:rPr lang="en-US" sz="1200">
                <a:latin typeface="Calibri"/>
                <a:ea typeface="Calibri"/>
                <a:cs typeface="Calibri"/>
                <a:sym typeface="Calibri"/>
              </a:rPr>
              <a:t>The definition of wellness is a state of the person whose physical and mental conditions guarantee a feeling of satisfaction and tranquility. Therefore, what we want is for the classroom to become a space where students and teachers have that feeling of tranquility and peace. And for this we will start by identifying </a:t>
            </a:r>
            <a:r>
              <a:rPr lang="en-US" sz="1200">
                <a:solidFill>
                  <a:schemeClr val="dk1"/>
                </a:solidFill>
                <a:latin typeface="Calibri"/>
                <a:ea typeface="Calibri"/>
                <a:cs typeface="Calibri"/>
                <a:sym typeface="Calibri"/>
              </a:rPr>
              <a:t>some items that may be stressful for the different agents that participate in the school. </a:t>
            </a:r>
            <a:endParaRPr/>
          </a:p>
          <a:p>
            <a:pPr indent="0" lvl="0" marL="0" rtl="0" algn="l">
              <a:lnSpc>
                <a:spcPct val="100000"/>
              </a:lnSpc>
              <a:spcBef>
                <a:spcPts val="800"/>
              </a:spcBef>
              <a:spcAft>
                <a:spcPts val="0"/>
              </a:spcAft>
              <a:buClr>
                <a:schemeClr val="dk1"/>
              </a:buClr>
              <a:buSzPts val="1400"/>
              <a:buNone/>
            </a:pPr>
            <a:r>
              <a:rPr b="1" lang="en-US" sz="1400">
                <a:highlight>
                  <a:schemeClr val="lt1"/>
                </a:highlight>
                <a:latin typeface="Calibri"/>
                <a:ea typeface="Calibri"/>
                <a:cs typeface="Calibri"/>
                <a:sym typeface="Calibri"/>
              </a:rPr>
              <a:t>Stress triggers</a:t>
            </a:r>
            <a:endParaRPr/>
          </a:p>
          <a:p>
            <a:pPr indent="0" lvl="0" marL="0" rtl="0" algn="l">
              <a:lnSpc>
                <a:spcPct val="100000"/>
              </a:lnSpc>
              <a:spcBef>
                <a:spcPts val="400"/>
              </a:spcBef>
              <a:spcAft>
                <a:spcPts val="0"/>
              </a:spcAft>
              <a:buClr>
                <a:schemeClr val="dk1"/>
              </a:buClr>
              <a:buSzPts val="1400"/>
              <a:buFont typeface="Calibri"/>
              <a:buNone/>
            </a:pPr>
            <a:r>
              <a:rPr lang="en-US" sz="1200">
                <a:latin typeface="Calibri"/>
                <a:ea typeface="Calibri"/>
                <a:cs typeface="Calibri"/>
                <a:sym typeface="Calibri"/>
              </a:rPr>
              <a:t>When students have lived through traumatic experiences like the ones evaluated earlier, they have learned hypervigilance patterns that make them constantly alert to any possible adverse change (Cáceres et. al., 2017; Mesa-Gesa &amp; Moya-Albiol, 2011). In this sense, many of these children develop seductive or disruptive behaviors as a mechanism of evasion and dissociation in the face of the fear generated by uncertainty. However,  these unexpected, inappropriate or inconsistent behaviours are considered by adults as a provocation instead of as an alarm symptom (Espinoza, 2006).</a:t>
            </a:r>
            <a:endParaRPr/>
          </a:p>
          <a:p>
            <a:pPr indent="0" lvl="0" marL="0" rtl="0" algn="l">
              <a:lnSpc>
                <a:spcPct val="100000"/>
              </a:lnSpc>
              <a:spcBef>
                <a:spcPts val="400"/>
              </a:spcBef>
              <a:spcAft>
                <a:spcPts val="0"/>
              </a:spcAft>
              <a:buClr>
                <a:schemeClr val="dk1"/>
              </a:buClr>
              <a:buSzPts val="1400"/>
              <a:buFont typeface="Calibri"/>
              <a:buNone/>
            </a:pPr>
            <a:r>
              <a:rPr lang="en-US" sz="1200">
                <a:latin typeface="Calibri"/>
                <a:ea typeface="Calibri"/>
                <a:cs typeface="Calibri"/>
                <a:sym typeface="Calibri"/>
              </a:rPr>
              <a:t>For example, a child used to the loss of affective referents feels threatened by an unexpected change of teacher or a classroom change. In these cases, all the warning mechanisms are activated in the student involuntarily (Mesa-Gresa &amp; Moya-Albiol, 2011). </a:t>
            </a:r>
            <a:endParaRPr/>
          </a:p>
          <a:p>
            <a:pPr indent="0" lvl="0" marL="0" rtl="0" algn="l">
              <a:lnSpc>
                <a:spcPct val="100000"/>
              </a:lnSpc>
              <a:spcBef>
                <a:spcPts val="400"/>
              </a:spcBef>
              <a:spcAft>
                <a:spcPts val="0"/>
              </a:spcAft>
              <a:buClr>
                <a:schemeClr val="dk1"/>
              </a:buClr>
              <a:buSzPts val="1400"/>
              <a:buFont typeface="Calibri"/>
              <a:buNone/>
            </a:pPr>
            <a:r>
              <a:rPr lang="en-US" sz="1200">
                <a:latin typeface="Calibri"/>
                <a:ea typeface="Calibri"/>
                <a:cs typeface="Calibri"/>
                <a:sym typeface="Calibri"/>
              </a:rPr>
              <a:t>Some examples are unexpected dynamics changes, and unexpected teacher changes and the surprise exams. Another one is to know the holidays are nearby. The tiredness of pupils. Boring lessons. Uninteresting content. And the last one is doing repetitive activities.</a:t>
            </a:r>
            <a:endParaRPr/>
          </a:p>
          <a:p>
            <a:pPr indent="0" lvl="0" marL="0" rtl="0" algn="l">
              <a:lnSpc>
                <a:spcPct val="100000"/>
              </a:lnSpc>
              <a:spcBef>
                <a:spcPts val="400"/>
              </a:spcBef>
              <a:spcAft>
                <a:spcPts val="0"/>
              </a:spcAft>
              <a:buClr>
                <a:schemeClr val="dk1"/>
              </a:buClr>
              <a:buSzPts val="1400"/>
              <a:buFont typeface="Calibri"/>
              <a:buNone/>
            </a:pPr>
            <a:r>
              <a:rPr lang="en-US" sz="1200">
                <a:latin typeface="Calibri"/>
                <a:ea typeface="Calibri"/>
                <a:cs typeface="Calibri"/>
                <a:sym typeface="Calibri"/>
              </a:rPr>
              <a:t>Specifically with pupils coming from protection system we can add talk about the family history or the birth country. The father’s or mother’s day or talk about genetic load or family tree. </a:t>
            </a:r>
            <a:endParaRPr/>
          </a:p>
          <a:p>
            <a:pPr indent="0" lvl="0" marL="0" rtl="0" algn="l">
              <a:lnSpc>
                <a:spcPct val="100000"/>
              </a:lnSpc>
              <a:spcBef>
                <a:spcPts val="400"/>
              </a:spcBef>
              <a:spcAft>
                <a:spcPts val="0"/>
              </a:spcAft>
              <a:buClr>
                <a:schemeClr val="dk1"/>
              </a:buClr>
              <a:buSzPts val="1400"/>
              <a:buFont typeface="Calibri"/>
              <a:buNone/>
            </a:pPr>
            <a:r>
              <a:rPr lang="en-US" sz="1200">
                <a:latin typeface="Calibri"/>
                <a:ea typeface="Calibri"/>
                <a:cs typeface="Calibri"/>
                <a:sym typeface="Calibri"/>
              </a:rPr>
              <a:t>Also, there are items that may be stressful for teachers as pupils’ disruptive behaviours, unresolved personal issues, prejudgments, lack of resources to deal with pupils with special needs, very inquisitive families, new activities or the supervisor visits.</a:t>
            </a:r>
            <a:endParaRPr/>
          </a:p>
          <a:p>
            <a:pPr indent="0" lvl="0" marL="0" rtl="0" algn="l">
              <a:lnSpc>
                <a:spcPct val="100000"/>
              </a:lnSpc>
              <a:spcBef>
                <a:spcPts val="400"/>
              </a:spcBef>
              <a:spcAft>
                <a:spcPts val="0"/>
              </a:spcAft>
              <a:buClr>
                <a:schemeClr val="dk1"/>
              </a:buClr>
              <a:buSzPts val="1400"/>
              <a:buFont typeface="Calibri"/>
              <a:buNone/>
            </a:pPr>
            <a:r>
              <a:rPr b="1" lang="en-US" sz="1400">
                <a:latin typeface="Calibri"/>
                <a:ea typeface="Calibri"/>
                <a:cs typeface="Calibri"/>
                <a:sym typeface="Calibri"/>
              </a:rPr>
              <a:t>Neurobiology of stress</a:t>
            </a:r>
            <a:endParaRPr/>
          </a:p>
          <a:p>
            <a:pPr indent="0" lvl="0" marL="0" rtl="0" algn="l">
              <a:lnSpc>
                <a:spcPct val="100000"/>
              </a:lnSpc>
              <a:spcBef>
                <a:spcPts val="400"/>
              </a:spcBef>
              <a:spcAft>
                <a:spcPts val="0"/>
              </a:spcAft>
              <a:buClr>
                <a:schemeClr val="dk1"/>
              </a:buClr>
              <a:buSzPts val="1400"/>
              <a:buFont typeface="Calibri"/>
              <a:buNone/>
            </a:pPr>
            <a:r>
              <a:rPr lang="en-US" sz="1200">
                <a:latin typeface="Calibri"/>
                <a:ea typeface="Calibri"/>
                <a:cs typeface="Calibri"/>
                <a:sym typeface="Calibri"/>
              </a:rPr>
              <a:t>From a neurobiological point of view, Benito (2020) explains that when students are deregulated, begin to secrete different substances such as cortisol and adrenaline which predispose them to fight, to defense and to survive. All these turn into attention difficulties to follow simple instructions, and into hyperactivity that prevent them from staying seated following the class. These mean continuous movements in the chair, repetitive strokes with the pencil on the table, continuous interruptions with topics incongruous with the content being worked on, noises, masturbation, … because they cannot pay attention but they need to let all the emotional tension loose that is overwhelming them (Spangenberg, 2015).</a:t>
            </a:r>
            <a:endParaRPr/>
          </a:p>
          <a:p>
            <a:pPr indent="0" lvl="0" marL="0" rtl="0" algn="l">
              <a:lnSpc>
                <a:spcPct val="100000"/>
              </a:lnSpc>
              <a:spcBef>
                <a:spcPts val="400"/>
              </a:spcBef>
              <a:spcAft>
                <a:spcPts val="0"/>
              </a:spcAft>
              <a:buClr>
                <a:schemeClr val="dk1"/>
              </a:buClr>
              <a:buSzPts val="1400"/>
              <a:buFont typeface="Calibri"/>
              <a:buNone/>
            </a:pPr>
            <a:r>
              <a:rPr lang="en-US" sz="1200">
                <a:latin typeface="Calibri"/>
                <a:ea typeface="Calibri"/>
                <a:cs typeface="Calibri"/>
                <a:sym typeface="Calibri"/>
              </a:rPr>
              <a:t>Summing up the neurobiology of stress shows five elements that can produce stress: trigger elements, experience interpretation, stress response, cortisol activation and fight or flight response.</a:t>
            </a:r>
            <a:endParaRPr/>
          </a:p>
          <a:p>
            <a:pPr indent="0" lvl="0" marL="0" rtl="0" algn="l">
              <a:lnSpc>
                <a:spcPct val="100000"/>
              </a:lnSpc>
              <a:spcBef>
                <a:spcPts val="400"/>
              </a:spcBef>
              <a:spcAft>
                <a:spcPts val="0"/>
              </a:spcAft>
              <a:buClr>
                <a:schemeClr val="dk1"/>
              </a:buClr>
              <a:buSzPts val="1400"/>
              <a:buFont typeface="Calibri"/>
              <a:buNone/>
            </a:pPr>
            <a:r>
              <a:rPr lang="en-US" sz="1200">
                <a:latin typeface="Calibri"/>
                <a:ea typeface="Calibri"/>
                <a:cs typeface="Calibri"/>
                <a:sym typeface="Calibri"/>
              </a:rPr>
              <a:t>The most complicated part of this situation is that the interpretation of each of these triggers is subjective and unknown to others. This means that sometimes we perceive that a child has inappropriate responses to a comment, gesture, situation,... simply because we do not know its importance to him. For example, playing in the park a child wants to play a prank on one of his classmates and throws a water balloon at him unexpectedly. This colleague begins to cry inconsolably for a long time and there is nothing that can calm him down. They are 10-year-old and this response is considered inappropriate due to its magnitude. Everyone tells him it's no big deal... However, no one in the park knows that this boy fell into a pool when he was a year and a half old and nearly drowned.</a:t>
            </a:r>
            <a:endParaRPr/>
          </a:p>
          <a:p>
            <a:pPr indent="0" lvl="0" marL="0" rtl="0" algn="l">
              <a:lnSpc>
                <a:spcPct val="100000"/>
              </a:lnSpc>
              <a:spcBef>
                <a:spcPts val="400"/>
              </a:spcBef>
              <a:spcAft>
                <a:spcPts val="0"/>
              </a:spcAft>
              <a:buClr>
                <a:schemeClr val="dk1"/>
              </a:buClr>
              <a:buSzPts val="1400"/>
              <a:buFont typeface="Calibri"/>
              <a:buNone/>
            </a:pPr>
            <a:r>
              <a:rPr lang="en-US" sz="1200">
                <a:latin typeface="Calibri"/>
                <a:ea typeface="Calibri"/>
                <a:cs typeface="Calibri"/>
                <a:sym typeface="Calibri"/>
              </a:rPr>
              <a:t>Therefore, this sensation of the water balloon suddenly falling above evoked in that child the same anguish of his drowning experience and the manifest response is not because of the balloon but because of the fear of drowning.</a:t>
            </a:r>
            <a:endParaRPr/>
          </a:p>
          <a:p>
            <a:pPr indent="0" lvl="0" marL="0" rtl="0" algn="l">
              <a:lnSpc>
                <a:spcPct val="100000"/>
              </a:lnSpc>
              <a:spcBef>
                <a:spcPts val="400"/>
              </a:spcBef>
              <a:spcAft>
                <a:spcPts val="400"/>
              </a:spcAft>
              <a:buClr>
                <a:schemeClr val="dk1"/>
              </a:buClr>
              <a:buSzPts val="1400"/>
              <a:buFont typeface="Calibri"/>
              <a:buNone/>
            </a:pPr>
            <a:r>
              <a:rPr lang="en-US" sz="1200">
                <a:latin typeface="Calibri"/>
                <a:ea typeface="Calibri"/>
                <a:cs typeface="Calibri"/>
                <a:sym typeface="Calibri"/>
              </a:rPr>
              <a:t>However, in that moment of anguish, the activation and dysregulation is so great that the child is blocked from listening and reasoning, much less learning.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0"/>
          <p:cNvSpPr txBox="1"/>
          <p:nvPr>
            <p:ph idx="2" type="body"/>
          </p:nvPr>
        </p:nvSpPr>
        <p:spPr>
          <a:xfrm>
            <a:off x="180475" y="20226"/>
            <a:ext cx="11851104" cy="6380313"/>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00000"/>
              </a:lnSpc>
              <a:spcBef>
                <a:spcPts val="400"/>
              </a:spcBef>
              <a:spcAft>
                <a:spcPts val="0"/>
              </a:spcAft>
              <a:buSzPct val="125490"/>
              <a:buNone/>
            </a:pPr>
            <a:r>
              <a:rPr b="1" lang="en-US" sz="1500">
                <a:highlight>
                  <a:schemeClr val="lt1"/>
                </a:highlight>
              </a:rPr>
              <a:t>ATTACHMENT and LEARNING</a:t>
            </a:r>
            <a:endParaRPr/>
          </a:p>
          <a:p>
            <a:pPr indent="0" lvl="0" marL="0" rtl="0" algn="l">
              <a:lnSpc>
                <a:spcPct val="100000"/>
              </a:lnSpc>
              <a:spcBef>
                <a:spcPts val="400"/>
              </a:spcBef>
              <a:spcAft>
                <a:spcPts val="0"/>
              </a:spcAft>
              <a:buSzPct val="125490"/>
              <a:buNone/>
            </a:pPr>
            <a:r>
              <a:rPr b="1" lang="en-US" sz="1500">
                <a:highlight>
                  <a:schemeClr val="lt1"/>
                </a:highlight>
              </a:rPr>
              <a:t>Attachment Theory &amp; Learning</a:t>
            </a:r>
            <a:endParaRPr/>
          </a:p>
          <a:p>
            <a:pPr indent="0" lvl="0" marL="0" rtl="0" algn="l">
              <a:lnSpc>
                <a:spcPct val="100000"/>
              </a:lnSpc>
              <a:spcBef>
                <a:spcPts val="400"/>
              </a:spcBef>
              <a:spcAft>
                <a:spcPts val="0"/>
              </a:spcAft>
              <a:buSzPct val="144796"/>
              <a:buNone/>
            </a:pPr>
            <a:r>
              <a:rPr lang="en-US" sz="1300">
                <a:highlight>
                  <a:schemeClr val="lt1"/>
                </a:highlight>
              </a:rPr>
              <a:t>From attachment theory we can also observe how this unexpected change alerts children or adolescents about a possible loss, even if it is only from the routine that facilitates predictability and therefore security (it can be a party, a trip...) (Guerrero, 2020). Faced with this situation, students feel fear and take a warning behaviour in an attempt to anticipate the pain that this uncertain situation may cause. They prefer to boycott themselves so that the loss is based on their disruptive attitudes and behaviors and not about qualities of themselves that they cannot change or in unforeseen events that are beyond their control (Espinoza, 2006). The typical behaviour related with that is: </a:t>
            </a:r>
            <a:r>
              <a:rPr i="1" lang="en-US" sz="1300">
                <a:highlight>
                  <a:schemeClr val="lt1"/>
                </a:highlight>
              </a:rPr>
              <a:t>you don't leave me, I leave you</a:t>
            </a:r>
            <a:r>
              <a:rPr lang="en-US" sz="1300">
                <a:highlight>
                  <a:schemeClr val="lt1"/>
                </a:highlight>
              </a:rPr>
              <a:t>. Let us remember that they are children or adolescents who have experienced continuous loss as well as neglect or abuse. For that reason, in a mistaken attribution, they blame themselves and they need to continually feel that they are in control of what may happen.</a:t>
            </a:r>
            <a:endParaRPr/>
          </a:p>
          <a:p>
            <a:pPr indent="0" lvl="0" marL="0" rtl="0" algn="l">
              <a:lnSpc>
                <a:spcPct val="100000"/>
              </a:lnSpc>
              <a:spcBef>
                <a:spcPts val="400"/>
              </a:spcBef>
              <a:spcAft>
                <a:spcPts val="0"/>
              </a:spcAft>
              <a:buSzPct val="125490"/>
              <a:buNone/>
            </a:pPr>
            <a:r>
              <a:rPr b="1" lang="en-US" sz="1500"/>
              <a:t>Stress &amp; learning process</a:t>
            </a:r>
            <a:endParaRPr/>
          </a:p>
          <a:p>
            <a:pPr indent="0" lvl="0" marL="0" rtl="0" algn="l">
              <a:lnSpc>
                <a:spcPct val="100000"/>
              </a:lnSpc>
              <a:spcBef>
                <a:spcPts val="400"/>
              </a:spcBef>
              <a:spcAft>
                <a:spcPts val="0"/>
              </a:spcAft>
              <a:buSzPct val="144796"/>
              <a:buNone/>
            </a:pPr>
            <a:r>
              <a:rPr lang="en-US" sz="1300">
                <a:highlight>
                  <a:schemeClr val="lt1"/>
                </a:highlight>
              </a:rPr>
              <a:t>These types of attitudes are also common when students face new social relationships in which they want to fit in and feel accepted. But it also happens in the face of the acquisition of content that is especially complex for them and for which they are afraid to fail. Students, given their emotional insecurity, anticipate their own failure and they associate that with a social rejection and from the affective environment. So, they prefer to disconnect from that area: they do not write down the tasks, they lie about what they have to do, they do not answer the exams not to be mistaken,… (Rodríguez, 2014).  These behaviors are often confused with a lack of interest or carelessness. Although it may be possible in some cases, it is usually the result of the learning difficulties that students present as a result of their ACEs and their own emotional insecurity. Guerrero (2021) explain that generating a safe environment in the classroom and establishing a good emotional bond between students and the teacher where children and adolescents feel protected, will predispose students to positively face new challenges and learning.</a:t>
            </a:r>
            <a:endParaRPr/>
          </a:p>
          <a:p>
            <a:pPr indent="0" lvl="0" marL="0" rtl="0" algn="l">
              <a:lnSpc>
                <a:spcPct val="100000"/>
              </a:lnSpc>
              <a:spcBef>
                <a:spcPts val="400"/>
              </a:spcBef>
              <a:spcAft>
                <a:spcPts val="0"/>
              </a:spcAft>
              <a:buSzPct val="125490"/>
              <a:buNone/>
            </a:pPr>
            <a:r>
              <a:rPr b="1" lang="en-US" sz="1500"/>
              <a:t>School as a resilient factor</a:t>
            </a:r>
            <a:endParaRPr/>
          </a:p>
          <a:p>
            <a:pPr indent="0" lvl="0" marL="0" rtl="0" algn="l">
              <a:lnSpc>
                <a:spcPct val="100000"/>
              </a:lnSpc>
              <a:spcBef>
                <a:spcPts val="400"/>
              </a:spcBef>
              <a:spcAft>
                <a:spcPts val="0"/>
              </a:spcAft>
              <a:buSzPct val="144796"/>
              <a:buNone/>
            </a:pPr>
            <a:r>
              <a:rPr lang="en-US" sz="1300"/>
              <a:t>Resilience is used to describe the positive mechanisms of an individual, group, material, or system that, in the face of an adverse situation that affects their integrity and stability, allow them to endure, cope, recover, and emerge stronger (Vaquero, Urrea &amp; Mundet, 2014). This includes various processes such as the good recovery from an adverse situation, and / or that adversity does not limit a person's development. Therefore, a resilient child is one who recovers after experiencing an adverse situation and / or develops properly despite continued exposure to risk (Gilligan, 2000).</a:t>
            </a:r>
            <a:br>
              <a:rPr lang="en-US" sz="1300"/>
            </a:br>
            <a:r>
              <a:rPr lang="en-US" sz="1300"/>
              <a:t>From an ecological point of view, the factors that make a person resilient are both the person's personal characteristics and social and contextual factors. That is, the person's resilience is also influenced by the child's experiences and how he or she integrates them into his or her development. In this sense, the school plays an important role in promoting the resilience of students as the positive experiences lived in this context will be a factor of protection against adverse situations experienced or that may occur.</a:t>
            </a:r>
            <a:br>
              <a:rPr lang="en-US" sz="1300"/>
            </a:br>
            <a:r>
              <a:rPr lang="en-US" sz="1300"/>
              <a:t>The school based on resilience focuses on the abilities and potential of students and develops educational practices that teach students to face difficulties in a positive way, to have a life project, to develop their potential, something which will allow them to better deal with adverse situations.</a:t>
            </a:r>
            <a:br>
              <a:rPr lang="en-US" sz="1300"/>
            </a:br>
            <a:r>
              <a:rPr lang="en-US" sz="1300"/>
              <a:t>In order to incorporate resilience into schools, we propose to adopt the Academic Resilience Approach - ARA. This is a whole-school-based community development model that aims to provide schools with tools to help students overcome adversity and improve their educational outcomes (Boingboing, 2017). It implements the Resilience Framework as a cross-cutting element that must be considered in the daily activities of the school.</a:t>
            </a:r>
            <a:endParaRPr/>
          </a:p>
          <a:p>
            <a:pPr indent="0" lvl="0" marL="0" marR="0" rtl="0" algn="l">
              <a:lnSpc>
                <a:spcPct val="100000"/>
              </a:lnSpc>
              <a:spcBef>
                <a:spcPts val="400"/>
              </a:spcBef>
              <a:spcAft>
                <a:spcPts val="0"/>
              </a:spcAft>
              <a:buClr>
                <a:srgbClr val="000000"/>
              </a:buClr>
              <a:buSzPct val="100000"/>
              <a:buFont typeface="Arial"/>
              <a:buNone/>
            </a:pPr>
            <a:r>
              <a:rPr b="1" i="0" lang="en-US" sz="1500" u="none" cap="none" strike="noStrike">
                <a:solidFill>
                  <a:srgbClr val="000000"/>
                </a:solidFill>
              </a:rPr>
              <a:t>Academic Resilience Approach – ARA</a:t>
            </a:r>
            <a:endParaRPr/>
          </a:p>
          <a:p>
            <a:pPr indent="0" lvl="0" marL="0" marR="0" rtl="0" algn="l">
              <a:lnSpc>
                <a:spcPct val="115000"/>
              </a:lnSpc>
              <a:spcBef>
                <a:spcPts val="400"/>
              </a:spcBef>
              <a:spcAft>
                <a:spcPts val="0"/>
              </a:spcAft>
              <a:buClr>
                <a:srgbClr val="000000"/>
              </a:buClr>
              <a:buSzPct val="99547"/>
              <a:buFont typeface="Arial"/>
              <a:buNone/>
            </a:pPr>
            <a:r>
              <a:rPr b="0" i="0" lang="en-US" sz="1300" u="none" cap="none" strike="noStrike">
                <a:solidFill>
                  <a:srgbClr val="000000"/>
                </a:solidFill>
                <a:highlight>
                  <a:srgbClr val="FFFFFF"/>
                </a:highlight>
              </a:rPr>
              <a:t>The Resilience Framework consists of five basic pillars related to the areas of life of children and adolescents and is transformed into:</a:t>
            </a:r>
            <a:br>
              <a:rPr b="0" i="0" lang="en-US" sz="1300" u="none" cap="none" strike="noStrike">
                <a:solidFill>
                  <a:srgbClr val="000000"/>
                </a:solidFill>
              </a:rPr>
            </a:br>
            <a:r>
              <a:rPr b="0" i="0" lang="en-US" sz="1300" u="none" cap="none" strike="noStrike">
                <a:solidFill>
                  <a:srgbClr val="000000"/>
                </a:solidFill>
              </a:rPr>
              <a:t>Actions that involve addressing the basic needs of children and young people. It would be impossible for some students to start undertaking anything without first solving them.</a:t>
            </a:r>
            <a:endParaRPr/>
          </a:p>
          <a:p>
            <a:pPr indent="-171450" lvl="0" marL="171450" marR="0" rtl="0" algn="l">
              <a:lnSpc>
                <a:spcPct val="100000"/>
              </a:lnSpc>
              <a:spcBef>
                <a:spcPts val="400"/>
              </a:spcBef>
              <a:spcAft>
                <a:spcPts val="0"/>
              </a:spcAft>
              <a:buClr>
                <a:srgbClr val="000000"/>
              </a:buClr>
              <a:buSzPct val="100000"/>
              <a:buFont typeface="Arial"/>
              <a:buChar char="-"/>
            </a:pPr>
            <a:r>
              <a:rPr b="0" i="0" lang="en-US" sz="1300" u="none" cap="none" strike="noStrike">
                <a:solidFill>
                  <a:srgbClr val="000000"/>
                </a:solidFill>
              </a:rPr>
              <a:t>Actions related to learning that allow students' educational routine to work as well as possible, bearing in mind that learning is not only given in the classroom but also in contexts such as the playground or outside the school. We need to make sure they are developing their interests, talents or skills for life.</a:t>
            </a:r>
            <a:endParaRPr/>
          </a:p>
          <a:p>
            <a:pPr indent="-171450" lvl="0" marL="171450" marR="0" rtl="0" algn="l">
              <a:lnSpc>
                <a:spcPct val="100000"/>
              </a:lnSpc>
              <a:spcBef>
                <a:spcPts val="400"/>
              </a:spcBef>
              <a:spcAft>
                <a:spcPts val="0"/>
              </a:spcAft>
              <a:buClr>
                <a:srgbClr val="000000"/>
              </a:buClr>
              <a:buSzPct val="100000"/>
              <a:buFont typeface="Arial"/>
              <a:buChar char="-"/>
            </a:pPr>
            <a:r>
              <a:rPr b="0" i="0" lang="en-US" sz="1300" u="none" cap="none" strike="noStrike">
                <a:solidFill>
                  <a:srgbClr val="000000"/>
                </a:solidFill>
              </a:rPr>
              <a:t>Actions that help to develop coping skills that help children and adolescents to solve problems, to defend their own points of view and beliefs and to change challenges of daily life.</a:t>
            </a:r>
            <a:endParaRPr/>
          </a:p>
          <a:p>
            <a:pPr indent="-171450" lvl="0" marL="171450" marR="0" rtl="0" algn="l">
              <a:lnSpc>
                <a:spcPct val="100000"/>
              </a:lnSpc>
              <a:spcBef>
                <a:spcPts val="400"/>
              </a:spcBef>
              <a:spcAft>
                <a:spcPts val="0"/>
              </a:spcAft>
              <a:buClr>
                <a:srgbClr val="000000"/>
              </a:buClr>
              <a:buSzPct val="100000"/>
              <a:buFont typeface="Arial"/>
              <a:buChar char="-"/>
            </a:pPr>
            <a:r>
              <a:rPr b="0" i="0" lang="en-US" sz="1300" u="none" cap="none" strike="noStrike">
                <a:solidFill>
                  <a:srgbClr val="000000"/>
                </a:solidFill>
              </a:rPr>
              <a:t>Actions aimed at developing intrapersonal aspects, in order to encourage children and adolescents to understand who they are, to know their thoughts and beliefs about themselves and to develop their personality.</a:t>
            </a:r>
            <a:endParaRPr/>
          </a:p>
          <a:p>
            <a:pPr indent="0" lvl="0" marL="0" marR="0" rtl="0" algn="l">
              <a:lnSpc>
                <a:spcPct val="100000"/>
              </a:lnSpc>
              <a:spcBef>
                <a:spcPts val="400"/>
              </a:spcBef>
              <a:spcAft>
                <a:spcPts val="0"/>
              </a:spcAft>
              <a:buClr>
                <a:srgbClr val="000000"/>
              </a:buClr>
              <a:buSzPct val="100000"/>
              <a:buFont typeface="Arial"/>
              <a:buNone/>
            </a:pPr>
            <a:r>
              <a:rPr b="0" i="0" lang="en-US" sz="1300" u="none" cap="none" strike="noStrike">
                <a:solidFill>
                  <a:srgbClr val="000000"/>
                </a:solidFill>
              </a:rPr>
              <a:t>To develop these actions, the Resilience Framework proposes the need to take into account four principles:</a:t>
            </a:r>
            <a:endParaRPr/>
          </a:p>
          <a:p>
            <a:pPr indent="-171450" lvl="0" marL="171450" marR="0" rtl="0" algn="l">
              <a:lnSpc>
                <a:spcPct val="100000"/>
              </a:lnSpc>
              <a:spcBef>
                <a:spcPts val="400"/>
              </a:spcBef>
              <a:spcAft>
                <a:spcPts val="0"/>
              </a:spcAft>
              <a:buClr>
                <a:srgbClr val="000000"/>
              </a:buClr>
              <a:buSzPct val="100000"/>
              <a:buFont typeface="Arial"/>
              <a:buChar char="-"/>
            </a:pPr>
            <a:r>
              <a:rPr b="0" i="0" lang="en-US" sz="1300" u="none" cap="none" strike="noStrike">
                <a:solidFill>
                  <a:srgbClr val="000000"/>
                </a:solidFill>
              </a:rPr>
              <a:t>Acceptance. It involves accepting the situation or the problem, focusing on what you want to happen from now on, and taking action to achieve it.</a:t>
            </a:r>
            <a:endParaRPr/>
          </a:p>
          <a:p>
            <a:pPr indent="-171450" lvl="0" marL="171450" marR="0" rtl="0" algn="l">
              <a:lnSpc>
                <a:spcPct val="100000"/>
              </a:lnSpc>
              <a:spcBef>
                <a:spcPts val="400"/>
              </a:spcBef>
              <a:spcAft>
                <a:spcPts val="0"/>
              </a:spcAft>
              <a:buClr>
                <a:srgbClr val="000000"/>
              </a:buClr>
              <a:buSzPct val="100000"/>
              <a:buFont typeface="Arial"/>
              <a:buChar char="-"/>
            </a:pPr>
            <a:r>
              <a:rPr b="0" i="0" lang="en-US" sz="1300" u="none" cap="none" strike="noStrike">
                <a:solidFill>
                  <a:srgbClr val="000000"/>
                </a:solidFill>
              </a:rPr>
              <a:t>Conservation. It means preserving the good things that are happening in the lives of students, identifying them, if necessary, and reinforcing them.</a:t>
            </a:r>
            <a:endParaRPr/>
          </a:p>
          <a:p>
            <a:pPr indent="-171450" lvl="0" marL="171450" marR="0" rtl="0" algn="l">
              <a:lnSpc>
                <a:spcPct val="100000"/>
              </a:lnSpc>
              <a:spcBef>
                <a:spcPts val="400"/>
              </a:spcBef>
              <a:spcAft>
                <a:spcPts val="0"/>
              </a:spcAft>
              <a:buClr>
                <a:srgbClr val="000000"/>
              </a:buClr>
              <a:buSzPct val="100000"/>
              <a:buFont typeface="Arial"/>
              <a:buChar char="-"/>
            </a:pPr>
            <a:r>
              <a:rPr b="0" i="0" lang="en-US" sz="1300" u="none" cap="none" strike="noStrike">
                <a:solidFill>
                  <a:srgbClr val="000000"/>
                </a:solidFill>
              </a:rPr>
              <a:t>Commitment. It is important to stay focused and be consistent in promoting resilience as it is not a quick fix.</a:t>
            </a:r>
            <a:endParaRPr/>
          </a:p>
          <a:p>
            <a:pPr indent="-171450" lvl="0" marL="171450" marR="0" rtl="0" algn="l">
              <a:lnSpc>
                <a:spcPct val="100000"/>
              </a:lnSpc>
              <a:spcBef>
                <a:spcPts val="400"/>
              </a:spcBef>
              <a:spcAft>
                <a:spcPts val="0"/>
              </a:spcAft>
              <a:buClr>
                <a:srgbClr val="000000"/>
              </a:buClr>
              <a:buSzPct val="100000"/>
              <a:buFont typeface="Arial"/>
              <a:buChar char="-"/>
            </a:pPr>
            <a:r>
              <a:rPr b="0" i="0" lang="en-US" sz="1300" u="none" cap="none" strike="noStrike">
                <a:solidFill>
                  <a:srgbClr val="000000"/>
                </a:solidFill>
              </a:rPr>
              <a:t>Enlisting. It means involving other people in the educational community or outside the school who can support children and adolescents.</a:t>
            </a:r>
            <a:endParaRPr/>
          </a:p>
          <a:p>
            <a:pPr indent="-171450" lvl="0" marL="171450" marR="0" rtl="0" algn="l">
              <a:lnSpc>
                <a:spcPct val="100000"/>
              </a:lnSpc>
              <a:spcBef>
                <a:spcPts val="400"/>
              </a:spcBef>
              <a:spcAft>
                <a:spcPts val="400"/>
              </a:spcAft>
              <a:buClr>
                <a:srgbClr val="000000"/>
              </a:buClr>
              <a:buSzPct val="100000"/>
              <a:buFont typeface="Arial"/>
              <a:buChar char="-"/>
            </a:pPr>
            <a:r>
              <a:rPr b="0" i="0" lang="en-US" sz="1300" u="none" cap="none" strike="noStrike">
                <a:solidFill>
                  <a:srgbClr val="000000"/>
                </a:solidFill>
              </a:rPr>
              <a:t>Relevance of Primary Intervention: do a practice exercise to reflect together about group cohesion. </a:t>
            </a:r>
            <a:endParaRPr b="1" i="0" sz="1300" u="none" cap="none" strike="noStrike">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idx="2" type="body"/>
          </p:nvPr>
        </p:nvSpPr>
        <p:spPr>
          <a:xfrm>
            <a:off x="180475" y="155865"/>
            <a:ext cx="11851104" cy="618657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80000"/>
              </a:lnSpc>
              <a:spcBef>
                <a:spcPts val="400"/>
              </a:spcBef>
              <a:spcAft>
                <a:spcPts val="0"/>
              </a:spcAft>
              <a:buSzPct val="123552"/>
              <a:buNone/>
            </a:pPr>
            <a:r>
              <a:rPr b="1" lang="en-US" sz="1400">
                <a:latin typeface="Calibri"/>
                <a:ea typeface="Calibri"/>
                <a:cs typeface="Calibri"/>
                <a:sym typeface="Calibri"/>
              </a:rPr>
              <a:t>Academic Resilience Approach – ARA</a:t>
            </a:r>
            <a:endParaRPr/>
          </a:p>
          <a:p>
            <a:pPr indent="0" lvl="0" marL="0" rtl="0" algn="l">
              <a:lnSpc>
                <a:spcPct val="80000"/>
              </a:lnSpc>
              <a:spcBef>
                <a:spcPts val="400"/>
              </a:spcBef>
              <a:spcAft>
                <a:spcPts val="0"/>
              </a:spcAft>
              <a:buClr>
                <a:schemeClr val="dk1"/>
              </a:buClr>
              <a:buSzPct val="99099"/>
              <a:buFont typeface="Arial"/>
              <a:buNone/>
            </a:pPr>
            <a:r>
              <a:rPr lang="en-US" sz="1200">
                <a:highlight>
                  <a:srgbClr val="FFFFFF"/>
                </a:highlight>
                <a:latin typeface="Calibri"/>
                <a:ea typeface="Calibri"/>
                <a:cs typeface="Calibri"/>
                <a:sym typeface="Calibri"/>
              </a:rPr>
              <a:t>The Resilience Framework consists of five basic pillars related to the areas of life of children and adolescents and is transformed into:</a:t>
            </a:r>
            <a:br>
              <a:rPr lang="en-US" sz="1200">
                <a:latin typeface="Calibri"/>
                <a:ea typeface="Calibri"/>
                <a:cs typeface="Calibri"/>
                <a:sym typeface="Calibri"/>
              </a:rPr>
            </a:br>
            <a:r>
              <a:rPr lang="en-US" sz="1200">
                <a:latin typeface="Calibri"/>
                <a:ea typeface="Calibri"/>
                <a:cs typeface="Calibri"/>
                <a:sym typeface="Calibri"/>
              </a:rPr>
              <a:t>Actions that involve addressing the basic needs of children and young people. It would be impossible for some students to start undertaking anything without first solving them.</a:t>
            </a:r>
            <a:endParaRPr/>
          </a:p>
          <a:p>
            <a:pPr indent="-171450" lvl="0" marL="171450" rtl="0" algn="l">
              <a:lnSpc>
                <a:spcPct val="80000"/>
              </a:lnSpc>
              <a:spcBef>
                <a:spcPts val="400"/>
              </a:spcBef>
              <a:spcAft>
                <a:spcPts val="0"/>
              </a:spcAft>
              <a:buSzPct val="100000"/>
              <a:buFont typeface="Arial"/>
              <a:buChar char="-"/>
            </a:pPr>
            <a:r>
              <a:rPr lang="en-US" sz="1200">
                <a:latin typeface="Calibri"/>
                <a:ea typeface="Calibri"/>
                <a:cs typeface="Calibri"/>
                <a:sym typeface="Calibri"/>
              </a:rPr>
              <a:t>Actions related to learning that allow students' educational routine to work as well as possible, bearing in mind that learning is not only given in the classroom but also in contexts such as the playground or outside the school. We need to make sure they are developing their interests, talents or skills for life.</a:t>
            </a:r>
            <a:endParaRPr/>
          </a:p>
          <a:p>
            <a:pPr indent="-171450" lvl="0" marL="171450" rtl="0" algn="l">
              <a:lnSpc>
                <a:spcPct val="80000"/>
              </a:lnSpc>
              <a:spcBef>
                <a:spcPts val="400"/>
              </a:spcBef>
              <a:spcAft>
                <a:spcPts val="0"/>
              </a:spcAft>
              <a:buSzPct val="100000"/>
              <a:buFont typeface="Arial"/>
              <a:buChar char="-"/>
            </a:pPr>
            <a:r>
              <a:rPr lang="en-US" sz="1200">
                <a:latin typeface="Calibri"/>
                <a:ea typeface="Calibri"/>
                <a:cs typeface="Calibri"/>
                <a:sym typeface="Calibri"/>
              </a:rPr>
              <a:t>Actions that help to develop coping skills that help children and adolescents to solve problems, to defend their own points of view and beliefs and to change challenges of daily life.</a:t>
            </a:r>
            <a:endParaRPr/>
          </a:p>
          <a:p>
            <a:pPr indent="-171450" lvl="0" marL="171450" rtl="0" algn="l">
              <a:lnSpc>
                <a:spcPct val="80000"/>
              </a:lnSpc>
              <a:spcBef>
                <a:spcPts val="400"/>
              </a:spcBef>
              <a:spcAft>
                <a:spcPts val="0"/>
              </a:spcAft>
              <a:buSzPct val="100000"/>
              <a:buFont typeface="Arial"/>
              <a:buChar char="-"/>
            </a:pPr>
            <a:r>
              <a:rPr lang="en-US" sz="1200">
                <a:latin typeface="Calibri"/>
                <a:ea typeface="Calibri"/>
                <a:cs typeface="Calibri"/>
                <a:sym typeface="Calibri"/>
              </a:rPr>
              <a:t>Actions aimed at developing intrapersonal aspects, in order to encourage children and adolescents to understand who they are, to know their thoughts and beliefs about themselves and to develop their personality.</a:t>
            </a:r>
            <a:endParaRPr/>
          </a:p>
          <a:p>
            <a:pPr indent="0" lvl="0" marL="0" rtl="0" algn="l">
              <a:lnSpc>
                <a:spcPct val="80000"/>
              </a:lnSpc>
              <a:spcBef>
                <a:spcPts val="400"/>
              </a:spcBef>
              <a:spcAft>
                <a:spcPts val="0"/>
              </a:spcAft>
              <a:buSzPct val="100000"/>
              <a:buNone/>
            </a:pPr>
            <a:r>
              <a:rPr lang="en-US" sz="1200">
                <a:latin typeface="Calibri"/>
                <a:ea typeface="Calibri"/>
                <a:cs typeface="Calibri"/>
                <a:sym typeface="Calibri"/>
              </a:rPr>
              <a:t>To develop these actions, the Resilience Framework proposes the need to take into account four principles:</a:t>
            </a:r>
            <a:endParaRPr/>
          </a:p>
          <a:p>
            <a:pPr indent="-171450" lvl="0" marL="171450" rtl="0" algn="l">
              <a:lnSpc>
                <a:spcPct val="80000"/>
              </a:lnSpc>
              <a:spcBef>
                <a:spcPts val="400"/>
              </a:spcBef>
              <a:spcAft>
                <a:spcPts val="0"/>
              </a:spcAft>
              <a:buSzPct val="100000"/>
              <a:buFont typeface="Arial"/>
              <a:buChar char="-"/>
            </a:pPr>
            <a:r>
              <a:rPr lang="en-US" sz="1200">
                <a:latin typeface="Calibri"/>
                <a:ea typeface="Calibri"/>
                <a:cs typeface="Calibri"/>
                <a:sym typeface="Calibri"/>
              </a:rPr>
              <a:t>Acceptance. It involves accepting the situation or the problem, focusing on what you want to happen from now on, and taking action to achieve it.</a:t>
            </a:r>
            <a:endParaRPr/>
          </a:p>
          <a:p>
            <a:pPr indent="-171450" lvl="0" marL="171450" rtl="0" algn="l">
              <a:lnSpc>
                <a:spcPct val="80000"/>
              </a:lnSpc>
              <a:spcBef>
                <a:spcPts val="400"/>
              </a:spcBef>
              <a:spcAft>
                <a:spcPts val="0"/>
              </a:spcAft>
              <a:buSzPct val="100000"/>
              <a:buFont typeface="Arial"/>
              <a:buChar char="-"/>
            </a:pPr>
            <a:r>
              <a:rPr lang="en-US" sz="1200">
                <a:latin typeface="Calibri"/>
                <a:ea typeface="Calibri"/>
                <a:cs typeface="Calibri"/>
                <a:sym typeface="Calibri"/>
              </a:rPr>
              <a:t>Conservation. It means preserving the good things that are happening in the lives of students, identifying them, if necessary, and reinforcing them.</a:t>
            </a:r>
            <a:endParaRPr/>
          </a:p>
          <a:p>
            <a:pPr indent="-171450" lvl="0" marL="171450" rtl="0" algn="l">
              <a:lnSpc>
                <a:spcPct val="80000"/>
              </a:lnSpc>
              <a:spcBef>
                <a:spcPts val="400"/>
              </a:spcBef>
              <a:spcAft>
                <a:spcPts val="0"/>
              </a:spcAft>
              <a:buSzPct val="100000"/>
              <a:buFont typeface="Arial"/>
              <a:buChar char="-"/>
            </a:pPr>
            <a:r>
              <a:rPr lang="en-US" sz="1200">
                <a:latin typeface="Calibri"/>
                <a:ea typeface="Calibri"/>
                <a:cs typeface="Calibri"/>
                <a:sym typeface="Calibri"/>
              </a:rPr>
              <a:t>Commitment. It is important to stay focused and be consistent in promoting resilience as it is not a quick fix.</a:t>
            </a:r>
            <a:endParaRPr/>
          </a:p>
          <a:p>
            <a:pPr indent="-171450" lvl="0" marL="171450" rtl="0" algn="l">
              <a:lnSpc>
                <a:spcPct val="80000"/>
              </a:lnSpc>
              <a:spcBef>
                <a:spcPts val="400"/>
              </a:spcBef>
              <a:spcAft>
                <a:spcPts val="0"/>
              </a:spcAft>
              <a:buSzPct val="100000"/>
              <a:buFont typeface="Arial"/>
              <a:buChar char="-"/>
            </a:pPr>
            <a:r>
              <a:rPr lang="en-US" sz="1200">
                <a:latin typeface="Calibri"/>
                <a:ea typeface="Calibri"/>
                <a:cs typeface="Calibri"/>
                <a:sym typeface="Calibri"/>
              </a:rPr>
              <a:t>Enlisting. It means involving other people in the educational community or outside the school who can support children and adolescents.</a:t>
            </a:r>
            <a:endParaRPr/>
          </a:p>
          <a:p>
            <a:pPr indent="-171450" lvl="0" marL="171450" rtl="0" algn="l">
              <a:lnSpc>
                <a:spcPct val="80000"/>
              </a:lnSpc>
              <a:spcBef>
                <a:spcPts val="400"/>
              </a:spcBef>
              <a:spcAft>
                <a:spcPts val="0"/>
              </a:spcAft>
              <a:buSzPct val="100000"/>
              <a:buFont typeface="Arial"/>
              <a:buChar char="-"/>
            </a:pPr>
            <a:r>
              <a:rPr lang="en-US" sz="1200">
                <a:latin typeface="Calibri"/>
                <a:ea typeface="Calibri"/>
                <a:cs typeface="Calibri"/>
                <a:sym typeface="Calibri"/>
              </a:rPr>
              <a:t>Relevance of Primary Intervention: do a practice exercise to reflect together about group cohesion. </a:t>
            </a:r>
            <a:endParaRPr b="1" sz="1200">
              <a:latin typeface="Calibri"/>
              <a:ea typeface="Calibri"/>
              <a:cs typeface="Calibri"/>
              <a:sym typeface="Calibri"/>
            </a:endParaRPr>
          </a:p>
          <a:p>
            <a:pPr indent="0" lvl="0" marL="0" rtl="0" algn="l">
              <a:lnSpc>
                <a:spcPct val="80000"/>
              </a:lnSpc>
              <a:spcBef>
                <a:spcPts val="400"/>
              </a:spcBef>
              <a:spcAft>
                <a:spcPts val="0"/>
              </a:spcAft>
              <a:buSzPct val="100000"/>
              <a:buNone/>
            </a:pPr>
            <a:r>
              <a:rPr b="1" lang="en-US" sz="1400">
                <a:latin typeface="Calibri"/>
                <a:ea typeface="Calibri"/>
                <a:cs typeface="Calibri"/>
                <a:sym typeface="Calibri"/>
              </a:rPr>
              <a:t>Relevance of Primary Intervention</a:t>
            </a:r>
            <a:endParaRPr/>
          </a:p>
          <a:p>
            <a:pPr indent="0" lvl="0" marL="0" rtl="0" algn="l">
              <a:lnSpc>
                <a:spcPct val="80000"/>
              </a:lnSpc>
              <a:spcBef>
                <a:spcPts val="400"/>
              </a:spcBef>
              <a:spcAft>
                <a:spcPts val="0"/>
              </a:spcAft>
              <a:buSzPct val="100000"/>
              <a:buNone/>
            </a:pPr>
            <a:r>
              <a:rPr lang="en-US" sz="1200">
                <a:latin typeface="Calibri"/>
                <a:ea typeface="Calibri"/>
                <a:cs typeface="Calibri"/>
                <a:sym typeface="Calibri"/>
              </a:rPr>
              <a:t>You can use this slide to do a practice exercise and reflect together about the group cohesion. </a:t>
            </a:r>
            <a:endParaRPr/>
          </a:p>
          <a:p>
            <a:pPr indent="0" lvl="0" marL="0" rtl="0" algn="l">
              <a:lnSpc>
                <a:spcPct val="80000"/>
              </a:lnSpc>
              <a:spcBef>
                <a:spcPts val="400"/>
              </a:spcBef>
              <a:spcAft>
                <a:spcPts val="0"/>
              </a:spcAft>
              <a:buSzPct val="100000"/>
              <a:buNone/>
            </a:pPr>
            <a:r>
              <a:t/>
            </a:r>
            <a:endParaRPr sz="1200">
              <a:latin typeface="Calibri"/>
              <a:ea typeface="Calibri"/>
              <a:cs typeface="Calibri"/>
              <a:sym typeface="Calibri"/>
            </a:endParaRPr>
          </a:p>
          <a:p>
            <a:pPr indent="0" lvl="0" marL="0" rtl="0" algn="l">
              <a:lnSpc>
                <a:spcPct val="80000"/>
              </a:lnSpc>
              <a:spcBef>
                <a:spcPts val="400"/>
              </a:spcBef>
              <a:spcAft>
                <a:spcPts val="0"/>
              </a:spcAft>
              <a:buSzPct val="100000"/>
              <a:buNone/>
            </a:pPr>
            <a:r>
              <a:rPr b="1" lang="en-US" sz="1400">
                <a:latin typeface="Calibri"/>
                <a:ea typeface="Calibri"/>
                <a:cs typeface="Calibri"/>
                <a:sym typeface="Calibri"/>
              </a:rPr>
              <a:t>EMOTIONAL INTELLIGENCE</a:t>
            </a:r>
            <a:endParaRPr/>
          </a:p>
          <a:p>
            <a:pPr indent="0" lvl="0" marL="0" rtl="0" algn="l">
              <a:lnSpc>
                <a:spcPct val="80000"/>
              </a:lnSpc>
              <a:spcBef>
                <a:spcPts val="400"/>
              </a:spcBef>
              <a:spcAft>
                <a:spcPts val="0"/>
              </a:spcAft>
              <a:buSzPct val="100000"/>
              <a:buNone/>
            </a:pPr>
            <a:r>
              <a:rPr b="1" lang="en-US" sz="1400">
                <a:latin typeface="Calibri"/>
                <a:ea typeface="Calibri"/>
                <a:cs typeface="Calibri"/>
                <a:sym typeface="Calibri"/>
              </a:rPr>
              <a:t>Emotional Intelligence_1</a:t>
            </a:r>
            <a:endParaRPr sz="1200">
              <a:latin typeface="Calibri"/>
              <a:ea typeface="Calibri"/>
              <a:cs typeface="Calibri"/>
              <a:sym typeface="Calibri"/>
            </a:endParaRPr>
          </a:p>
          <a:p>
            <a:pPr indent="0" lvl="0" marL="0" rtl="0" algn="l">
              <a:lnSpc>
                <a:spcPct val="80000"/>
              </a:lnSpc>
              <a:spcBef>
                <a:spcPts val="400"/>
              </a:spcBef>
              <a:spcAft>
                <a:spcPts val="0"/>
              </a:spcAft>
              <a:buSzPct val="100000"/>
              <a:buNone/>
            </a:pPr>
            <a:r>
              <a:rPr lang="en-US" sz="1200">
                <a:latin typeface="Calibri"/>
                <a:ea typeface="Calibri"/>
                <a:cs typeface="Calibri"/>
                <a:sym typeface="Calibri"/>
              </a:rPr>
              <a:t>The ability that human beings have to relate in an appropriate way with others is one of the specific intelligences that Gardner (1983) detailed within his theory of Multiple Intelligences: Intrapersonal Intelligence. This intelligence is closely related to another that the author called Interpersonal Intelligence and which refers to the personal skills that each individual owns to effectively identify and control their own emotional states.</a:t>
            </a:r>
            <a:endParaRPr/>
          </a:p>
          <a:p>
            <a:pPr indent="0" lvl="0" marL="0" rtl="0" algn="l">
              <a:lnSpc>
                <a:spcPct val="80000"/>
              </a:lnSpc>
              <a:spcBef>
                <a:spcPts val="400"/>
              </a:spcBef>
              <a:spcAft>
                <a:spcPts val="0"/>
              </a:spcAft>
              <a:buSzPct val="100000"/>
              <a:buNone/>
            </a:pPr>
            <a:r>
              <a:rPr lang="en-US" sz="1200">
                <a:latin typeface="Calibri"/>
                <a:ea typeface="Calibri"/>
                <a:cs typeface="Calibri"/>
                <a:sym typeface="Calibri"/>
              </a:rPr>
              <a:t>Daniel Goleman, in 1995, publishes "Emotional Intelligence" combining both to and thus allude to the ability of a subject to identify and efficiently manage both their own emotions and those of others, in such a way that social relations would suppose a great success compared to those other people unable to recognize and manage them properly.</a:t>
            </a:r>
            <a:endParaRPr/>
          </a:p>
          <a:p>
            <a:pPr indent="0" lvl="0" marL="0" rtl="0" algn="l">
              <a:lnSpc>
                <a:spcPct val="80000"/>
              </a:lnSpc>
              <a:spcBef>
                <a:spcPts val="400"/>
              </a:spcBef>
              <a:spcAft>
                <a:spcPts val="0"/>
              </a:spcAft>
              <a:buSzPct val="100000"/>
              <a:buNone/>
            </a:pPr>
            <a:r>
              <a:rPr lang="en-US" sz="1200">
                <a:latin typeface="Calibri"/>
                <a:ea typeface="Calibri"/>
                <a:cs typeface="Calibri"/>
                <a:sym typeface="Calibri"/>
              </a:rPr>
              <a:t>In this sense, and referring to the situations in the classroom described in the previous section, it can be affirmed that the capacity of the school staff when it comes to preventing, detecting and redirecting any possible destabilizing emotion in students as well as its trigger to grant the teacher the power to manage in an efficient and emotionally safe way a good group management as well as a good development of the academic contents (Birknerova, 2011).</a:t>
            </a:r>
            <a:endParaRPr/>
          </a:p>
          <a:p>
            <a:pPr indent="0" lvl="0" marL="0" rtl="0" algn="l">
              <a:lnSpc>
                <a:spcPct val="80000"/>
              </a:lnSpc>
              <a:spcBef>
                <a:spcPts val="400"/>
              </a:spcBef>
              <a:spcAft>
                <a:spcPts val="0"/>
              </a:spcAft>
              <a:buSzPct val="100000"/>
              <a:buNone/>
            </a:pPr>
            <a:r>
              <a:rPr lang="en-US" sz="1200">
                <a:latin typeface="Calibri"/>
                <a:ea typeface="Calibri"/>
                <a:cs typeface="Calibri"/>
                <a:sym typeface="Calibri"/>
              </a:rPr>
              <a:t>However, to Jeloudar, Yunus, Roslan, and Nor (2011), it is not always given adequate relevance. In this context it is essential teachers will always be able to detect what their emotions are like. It is also important for teachers to be aware of when they become emotionally deregulated and why. That is, what events trigger them (especially if they are related to the behaviors and/or attitudes of a specific student) as well as of which elements will help them regain calm and control of themselves.</a:t>
            </a:r>
            <a:endParaRPr/>
          </a:p>
          <a:p>
            <a:pPr indent="0" lvl="0" marL="0" rtl="0" algn="l">
              <a:lnSpc>
                <a:spcPct val="80000"/>
              </a:lnSpc>
              <a:spcBef>
                <a:spcPts val="400"/>
              </a:spcBef>
              <a:spcAft>
                <a:spcPts val="0"/>
              </a:spcAft>
              <a:buSzPct val="100000"/>
              <a:buNone/>
            </a:pPr>
            <a:r>
              <a:t/>
            </a:r>
            <a:endParaRPr b="1" sz="1400">
              <a:latin typeface="Calibri"/>
              <a:ea typeface="Calibri"/>
              <a:cs typeface="Calibri"/>
              <a:sym typeface="Calibri"/>
            </a:endParaRPr>
          </a:p>
          <a:p>
            <a:pPr indent="0" lvl="0" marL="0" rtl="0" algn="l">
              <a:lnSpc>
                <a:spcPct val="80000"/>
              </a:lnSpc>
              <a:spcBef>
                <a:spcPts val="400"/>
              </a:spcBef>
              <a:spcAft>
                <a:spcPts val="0"/>
              </a:spcAft>
              <a:buSzPct val="100000"/>
              <a:buNone/>
            </a:pPr>
            <a:r>
              <a:rPr b="1" lang="en-US" sz="1400">
                <a:latin typeface="Calibri"/>
                <a:ea typeface="Calibri"/>
                <a:cs typeface="Calibri"/>
                <a:sym typeface="Calibri"/>
              </a:rPr>
              <a:t>Emotional Intelligence_2</a:t>
            </a:r>
            <a:endParaRPr/>
          </a:p>
          <a:p>
            <a:pPr indent="0" lvl="0" marL="0" rtl="0" algn="l">
              <a:lnSpc>
                <a:spcPct val="90000"/>
              </a:lnSpc>
              <a:spcBef>
                <a:spcPts val="400"/>
              </a:spcBef>
              <a:spcAft>
                <a:spcPts val="0"/>
              </a:spcAft>
              <a:buSzPct val="100000"/>
              <a:buNone/>
            </a:pPr>
            <a:r>
              <a:rPr lang="en-US" sz="1200">
                <a:latin typeface="Calibri"/>
                <a:ea typeface="Calibri"/>
                <a:cs typeface="Calibri"/>
                <a:sym typeface="Calibri"/>
              </a:rPr>
              <a:t>In the same line, López &amp; López (2018) explain that if the teacher is sensitive to understanding that the same thing happens to the students and that these emotional destabilizers are associated with their personal history and/or experiences, the teacher will be able to depersonalize any provocation and/or disruptive behavior of the students avoiding significant emotional distress on your part. In addition, in this way the teacher is given the ability to seek and implement effective solutions in each possible case that return to the classroom an environment conducive to learning (Vesely-Maillefer &amp; Saklofske, 2018).</a:t>
            </a:r>
            <a:endParaRPr/>
          </a:p>
          <a:p>
            <a:pPr indent="0" lvl="0" marL="0" rtl="0" algn="l">
              <a:lnSpc>
                <a:spcPct val="90000"/>
              </a:lnSpc>
              <a:spcBef>
                <a:spcPts val="400"/>
              </a:spcBef>
              <a:spcAft>
                <a:spcPts val="0"/>
              </a:spcAft>
              <a:buSzPct val="100000"/>
              <a:buNone/>
            </a:pPr>
            <a:r>
              <a:rPr lang="en-US" sz="1200">
                <a:latin typeface="Calibri"/>
                <a:ea typeface="Calibri"/>
                <a:cs typeface="Calibri"/>
                <a:sym typeface="Calibri"/>
              </a:rPr>
              <a:t>For example, to Geddes (2021) it is likely that a student who comes from the protection system will be restless and disruptive in the classroom when an activity related to origins such as the family tree or certain geography topics is being worked on when there is some type of movement in their history migratory or racial difference, or when talking about reproductive issues when they have suffered some type of abuse or their genetic load is unknown. That is why, faced with the possibility of this situation happening, the teacher should be sensitive and anticipate that this dynamic may affect the student in order to prevent and/or alleviate any possible damage by adapting content and/or giving it different approaches so that it results more inclusive.</a:t>
            </a:r>
            <a:endParaRPr/>
          </a:p>
          <a:p>
            <a:pPr indent="0" lvl="0" marL="0" rtl="0" algn="l">
              <a:lnSpc>
                <a:spcPct val="90000"/>
              </a:lnSpc>
              <a:spcBef>
                <a:spcPts val="400"/>
              </a:spcBef>
              <a:spcAft>
                <a:spcPts val="0"/>
              </a:spcAft>
              <a:buSzPct val="100000"/>
              <a:buNone/>
            </a:pPr>
            <a:r>
              <a:rPr lang="en-US" sz="1200">
                <a:latin typeface="Calibri"/>
                <a:ea typeface="Calibri"/>
                <a:cs typeface="Calibri"/>
                <a:sym typeface="Calibri"/>
              </a:rPr>
              <a:t>This autor said that it is true that, on occasions, teachers do not know part of the student's history and face situations in which the student is deregulated without understanding the reason. Given this fact, teachers must apply those tools that they know in advance that work with the student, such as leaving the classroom with the excuse of running an errand or lending a hand in another class, changing activities, including a break that involves physical activity in the playground,... For this it is essential that teachers can meet with families to delve into what emotional strategies are successfully applied at home to be able to use them in the classroom as well.</a:t>
            </a:r>
            <a:endParaRPr/>
          </a:p>
          <a:p>
            <a:pPr indent="0" lvl="0" marL="0" rtl="0" algn="l">
              <a:lnSpc>
                <a:spcPct val="90000"/>
              </a:lnSpc>
              <a:spcBef>
                <a:spcPts val="400"/>
              </a:spcBef>
              <a:spcAft>
                <a:spcPts val="0"/>
              </a:spcAft>
              <a:buSzPct val="100000"/>
              <a:buNone/>
            </a:pPr>
            <a:r>
              <a:rPr lang="en-US" sz="1200">
                <a:latin typeface="Calibri"/>
                <a:ea typeface="Calibri"/>
                <a:cs typeface="Calibri"/>
                <a:sym typeface="Calibri"/>
              </a:rPr>
              <a:t>In this sense, it is key that teachers are able to depersonalize each and every one of the student's disruptive behaviors, thus ensuring that they do not experience it as a personal attack but nevertheless feel that they are a source of solution to any possible difficulty that the student may have. The student can go through and for this it is essential that their have a high knowledge and self-control of themself and their emotional responses (Vesely-Maillefer &amp; Saklofske, 2018).</a:t>
            </a:r>
            <a:endParaRPr/>
          </a:p>
          <a:p>
            <a:pPr indent="0" lvl="0" marL="0" rtl="0" algn="l">
              <a:lnSpc>
                <a:spcPct val="90000"/>
              </a:lnSpc>
              <a:spcBef>
                <a:spcPts val="400"/>
              </a:spcBef>
              <a:spcAft>
                <a:spcPts val="0"/>
              </a:spcAft>
              <a:buSzPct val="100000"/>
              <a:buNone/>
            </a:pPr>
            <a:r>
              <a:rPr b="1" lang="en-US" sz="1400">
                <a:latin typeface="Calibri"/>
                <a:ea typeface="Calibri"/>
                <a:cs typeface="Calibri"/>
                <a:sym typeface="Calibri"/>
              </a:rPr>
              <a:t>Tools to apply good emotional intelligence in the classroom</a:t>
            </a:r>
            <a:br>
              <a:rPr lang="en-US" sz="4400">
                <a:latin typeface="Calibri"/>
                <a:ea typeface="Calibri"/>
                <a:cs typeface="Calibri"/>
                <a:sym typeface="Calibri"/>
              </a:rPr>
            </a:br>
            <a:r>
              <a:rPr lang="en-US" sz="1200"/>
              <a:t>Before presenting the slide, ask the students how they will ask the children questions related to their lives. What are the sensitive issues and how can we ask about them?</a:t>
            </a:r>
            <a:endParaRPr/>
          </a:p>
          <a:p>
            <a:pPr indent="0" lvl="0" marL="0" rtl="0" algn="l">
              <a:lnSpc>
                <a:spcPct val="90000"/>
              </a:lnSpc>
              <a:spcBef>
                <a:spcPts val="400"/>
              </a:spcBef>
              <a:spcAft>
                <a:spcPts val="0"/>
              </a:spcAft>
              <a:buSzPct val="100000"/>
              <a:buNone/>
            </a:pPr>
            <a:r>
              <a:rPr b="1" lang="en-US" sz="1300"/>
              <a:t>What are the main difficulties that teachers find when applying these tools?</a:t>
            </a:r>
            <a:endParaRPr/>
          </a:p>
          <a:p>
            <a:pPr indent="0" lvl="0" marL="0" rtl="0" algn="l">
              <a:lnSpc>
                <a:spcPct val="90000"/>
              </a:lnSpc>
              <a:spcBef>
                <a:spcPts val="400"/>
              </a:spcBef>
              <a:spcAft>
                <a:spcPts val="400"/>
              </a:spcAft>
              <a:buSzPct val="100000"/>
              <a:buNone/>
            </a:pPr>
            <a:r>
              <a:rPr lang="en-US" sz="1050"/>
              <a:t>To sum up, we can discuss how to address the difficulties that teachers find when applying these tools.</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
          <p:cNvSpPr txBox="1"/>
          <p:nvPr>
            <p:ph type="title"/>
          </p:nvPr>
        </p:nvSpPr>
        <p:spPr>
          <a:xfrm>
            <a:off x="541890" y="4212796"/>
            <a:ext cx="6089447" cy="156295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Play"/>
              <a:buNone/>
            </a:pPr>
            <a:r>
              <a:rPr lang="en-US"/>
              <a:t>Wat is</a:t>
            </a:r>
            <a:r>
              <a:rPr lang="en-US">
                <a:latin typeface="Calibri"/>
                <a:ea typeface="Calibri"/>
                <a:cs typeface="Calibri"/>
                <a:sym typeface="Calibri"/>
              </a:rPr>
              <a:t> </a:t>
            </a:r>
            <a:br>
              <a:rPr lang="en-US">
                <a:latin typeface="Calibri"/>
                <a:ea typeface="Calibri"/>
                <a:cs typeface="Calibri"/>
                <a:sym typeface="Calibri"/>
              </a:rPr>
            </a:br>
            <a:r>
              <a:rPr lang="en-US"/>
              <a:t>klassenwelzijn</a:t>
            </a:r>
            <a:r>
              <a:rPr lang="en-US">
                <a:latin typeface="Calibri"/>
                <a:ea typeface="Calibri"/>
                <a:cs typeface="Calibri"/>
                <a:sym typeface="Calibri"/>
              </a:rPr>
              <a:t>?</a:t>
            </a:r>
            <a:endParaRPr>
              <a:latin typeface="Calibri"/>
              <a:ea typeface="Calibri"/>
              <a:cs typeface="Calibri"/>
              <a:sym typeface="Calibri"/>
            </a:endParaRPr>
          </a:p>
        </p:txBody>
      </p:sp>
      <p:pic>
        <p:nvPicPr>
          <p:cNvPr descr="Un grupo de personas sentadas en una mesa" id="131" name="Google Shape;131;p3"/>
          <p:cNvPicPr preferRelativeResize="0"/>
          <p:nvPr>
            <p:ph idx="2" type="pic"/>
          </p:nvPr>
        </p:nvPicPr>
        <p:blipFill rotWithShape="1">
          <a:blip r:embed="rId3">
            <a:alphaModFix/>
          </a:blip>
          <a:srcRect b="38" l="0" r="0" t="42"/>
          <a:stretch/>
        </p:blipFill>
        <p:spPr>
          <a:xfrm>
            <a:off x="0" y="0"/>
            <a:ext cx="3054096" cy="3776473"/>
          </a:xfrm>
          <a:prstGeom prst="rect">
            <a:avLst/>
          </a:prstGeom>
          <a:solidFill>
            <a:schemeClr val="accent5"/>
          </a:solidFill>
          <a:ln>
            <a:noFill/>
          </a:ln>
        </p:spPr>
      </p:pic>
      <p:pic>
        <p:nvPicPr>
          <p:cNvPr descr="Fondo digital de puntos de datos" id="132" name="Google Shape;132;p3"/>
          <p:cNvPicPr preferRelativeResize="0"/>
          <p:nvPr>
            <p:ph idx="3" type="pic"/>
          </p:nvPr>
        </p:nvPicPr>
        <p:blipFill rotWithShape="1">
          <a:blip r:embed="rId4">
            <a:alphaModFix/>
          </a:blip>
          <a:srcRect b="38" l="0" r="0" t="42"/>
          <a:stretch/>
        </p:blipFill>
        <p:spPr>
          <a:xfrm>
            <a:off x="3054096" y="0"/>
            <a:ext cx="3054096" cy="3776472"/>
          </a:xfrm>
          <a:prstGeom prst="rect">
            <a:avLst/>
          </a:prstGeom>
          <a:solidFill>
            <a:schemeClr val="accent5"/>
          </a:solidFill>
          <a:ln>
            <a:noFill/>
          </a:ln>
        </p:spPr>
      </p:pic>
      <p:pic>
        <p:nvPicPr>
          <p:cNvPr descr="Pantalla de Gráfico digital" id="133" name="Google Shape;133;p3"/>
          <p:cNvPicPr preferRelativeResize="0"/>
          <p:nvPr>
            <p:ph idx="5" type="pic"/>
          </p:nvPr>
        </p:nvPicPr>
        <p:blipFill rotWithShape="1">
          <a:blip r:embed="rId5">
            <a:alphaModFix/>
          </a:blip>
          <a:srcRect b="38" l="0" r="0" t="42"/>
          <a:stretch/>
        </p:blipFill>
        <p:spPr>
          <a:xfrm>
            <a:off x="9137904" y="0"/>
            <a:ext cx="3054096" cy="3776472"/>
          </a:xfrm>
          <a:prstGeom prst="rect">
            <a:avLst/>
          </a:prstGeom>
          <a:solidFill>
            <a:schemeClr val="accent5"/>
          </a:solidFill>
          <a:ln>
            <a:noFill/>
          </a:ln>
        </p:spPr>
      </p:pic>
      <p:pic>
        <p:nvPicPr>
          <p:cNvPr descr="Una persona dibujando sobre una pizarra" id="134" name="Google Shape;134;p3"/>
          <p:cNvPicPr preferRelativeResize="0"/>
          <p:nvPr>
            <p:ph idx="4" type="pic"/>
          </p:nvPr>
        </p:nvPicPr>
        <p:blipFill rotWithShape="1">
          <a:blip r:embed="rId6">
            <a:alphaModFix/>
          </a:blip>
          <a:srcRect b="38" l="0" r="0" t="42"/>
          <a:stretch/>
        </p:blipFill>
        <p:spPr>
          <a:xfrm>
            <a:off x="6083808" y="0"/>
            <a:ext cx="3054096" cy="3776472"/>
          </a:xfrm>
          <a:prstGeom prst="rect">
            <a:avLst/>
          </a:prstGeom>
          <a:solidFill>
            <a:schemeClr val="accent5"/>
          </a:solidFill>
          <a:ln>
            <a:noFill/>
          </a:ln>
        </p:spPr>
      </p:pic>
      <p:sp>
        <p:nvSpPr>
          <p:cNvPr id="135" name="Google Shape;135;p3"/>
          <p:cNvSpPr txBox="1"/>
          <p:nvPr>
            <p:ph idx="4294967295" type="body"/>
          </p:nvPr>
        </p:nvSpPr>
        <p:spPr>
          <a:xfrm>
            <a:off x="6837527" y="4213525"/>
            <a:ext cx="4646447" cy="1857363"/>
          </a:xfrm>
          <a:prstGeom prst="rect">
            <a:avLst/>
          </a:prstGeom>
          <a:noFill/>
          <a:ln>
            <a:noFill/>
          </a:ln>
        </p:spPr>
        <p:txBody>
          <a:bodyPr anchorCtr="0" anchor="t" bIns="0" lIns="0" spcFirstLastPara="1" rIns="0" wrap="square" tIns="0">
            <a:normAutofit lnSpcReduction="20000"/>
          </a:bodyPr>
          <a:lstStyle/>
          <a:p>
            <a:pPr indent="0" lvl="0" marL="0" marR="0" rtl="0" algn="l">
              <a:lnSpc>
                <a:spcPct val="110000"/>
              </a:lnSpc>
              <a:spcBef>
                <a:spcPts val="0"/>
              </a:spcBef>
              <a:spcAft>
                <a:spcPts val="0"/>
              </a:spcAft>
              <a:buClr>
                <a:schemeClr val="lt1"/>
              </a:buClr>
              <a:buSzPts val="2000"/>
              <a:buFont typeface="Arial"/>
              <a:buNone/>
            </a:pPr>
            <a:r>
              <a:rPr lang="en-US" sz="2000" u="none" cap="none" strike="noStrike">
                <a:latin typeface="Calibri"/>
                <a:ea typeface="Calibri"/>
                <a:cs typeface="Calibri"/>
                <a:sym typeface="Calibri"/>
              </a:rPr>
              <a:t>Identif</a:t>
            </a:r>
            <a:r>
              <a:rPr lang="en-US" sz="2000"/>
              <a:t>iceer </a:t>
            </a:r>
            <a:r>
              <a:rPr lang="en-US" sz="2000" u="none" cap="none" strike="noStrike">
                <a:latin typeface="Calibri"/>
                <a:ea typeface="Calibri"/>
                <a:cs typeface="Calibri"/>
                <a:sym typeface="Calibri"/>
              </a:rPr>
              <a:t>items </a:t>
            </a:r>
            <a:r>
              <a:rPr lang="en-US" sz="2000"/>
              <a:t>die stressvol kunnen zijn voor</a:t>
            </a:r>
            <a:endParaRPr/>
          </a:p>
          <a:p>
            <a:pPr indent="-228600" lvl="0" marL="901700" marR="0" rtl="0" algn="l">
              <a:lnSpc>
                <a:spcPct val="110000"/>
              </a:lnSpc>
              <a:spcBef>
                <a:spcPts val="1800"/>
              </a:spcBef>
              <a:spcAft>
                <a:spcPts val="0"/>
              </a:spcAft>
              <a:buClr>
                <a:schemeClr val="dk1"/>
              </a:buClr>
              <a:buSzPts val="2000"/>
              <a:buFont typeface="Arial"/>
              <a:buChar char="•"/>
            </a:pPr>
            <a:r>
              <a:rPr lang="en-US" sz="2000" u="none" cap="none" strike="noStrike">
                <a:latin typeface="Calibri"/>
                <a:ea typeface="Calibri"/>
                <a:cs typeface="Calibri"/>
                <a:sym typeface="Calibri"/>
              </a:rPr>
              <a:t>	</a:t>
            </a:r>
            <a:r>
              <a:rPr lang="en-US" sz="2000"/>
              <a:t>Leerlingen</a:t>
            </a:r>
            <a:r>
              <a:rPr lang="en-US" sz="2000" u="none" cap="none" strike="noStrike">
                <a:latin typeface="Calibri"/>
                <a:ea typeface="Calibri"/>
                <a:cs typeface="Calibri"/>
                <a:sym typeface="Calibri"/>
              </a:rPr>
              <a:t>, </a:t>
            </a:r>
            <a:r>
              <a:rPr lang="en-US" sz="2000"/>
              <a:t>met name uit het beschermingssysteem</a:t>
            </a:r>
            <a:endParaRPr sz="2000" u="none" cap="none" strike="noStrike">
              <a:latin typeface="Calibri"/>
              <a:ea typeface="Calibri"/>
              <a:cs typeface="Calibri"/>
              <a:sym typeface="Calibri"/>
            </a:endParaRPr>
          </a:p>
          <a:p>
            <a:pPr indent="-228600" lvl="0" marL="901700" marR="0" rtl="0" algn="l">
              <a:lnSpc>
                <a:spcPct val="110000"/>
              </a:lnSpc>
              <a:spcBef>
                <a:spcPts val="1800"/>
              </a:spcBef>
              <a:spcAft>
                <a:spcPts val="0"/>
              </a:spcAft>
              <a:buClr>
                <a:schemeClr val="dk1"/>
              </a:buClr>
              <a:buSzPts val="2000"/>
              <a:buFont typeface="Arial"/>
              <a:buChar char="•"/>
            </a:pPr>
            <a:r>
              <a:rPr lang="en-US" sz="2000"/>
              <a:t>Leerkrachten</a:t>
            </a:r>
            <a:endParaRPr sz="2000" u="none" cap="none" strike="noStrike">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ph type="title"/>
          </p:nvPr>
        </p:nvSpPr>
        <p:spPr>
          <a:xfrm>
            <a:off x="654908" y="560083"/>
            <a:ext cx="10515600" cy="57229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lang="en-US">
                <a:latin typeface="Calibri"/>
                <a:ea typeface="Calibri"/>
                <a:cs typeface="Calibri"/>
                <a:sym typeface="Calibri"/>
              </a:rPr>
              <a:t>Stress triggers</a:t>
            </a:r>
            <a:endParaRPr>
              <a:latin typeface="Calibri"/>
              <a:ea typeface="Calibri"/>
              <a:cs typeface="Calibri"/>
              <a:sym typeface="Calibri"/>
            </a:endParaRPr>
          </a:p>
        </p:txBody>
      </p:sp>
      <p:sp>
        <p:nvSpPr>
          <p:cNvPr id="142" name="Google Shape;142;p5"/>
          <p:cNvSpPr txBox="1"/>
          <p:nvPr>
            <p:ph idx="1" type="body"/>
          </p:nvPr>
        </p:nvSpPr>
        <p:spPr>
          <a:xfrm>
            <a:off x="654908" y="1253331"/>
            <a:ext cx="3160347" cy="491218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20000"/>
              </a:lnSpc>
              <a:spcBef>
                <a:spcPts val="0"/>
              </a:spcBef>
              <a:spcAft>
                <a:spcPts val="0"/>
              </a:spcAft>
              <a:buClr>
                <a:schemeClr val="lt1"/>
              </a:buClr>
              <a:buSzPct val="102856"/>
              <a:buChar char="•"/>
            </a:pPr>
            <a:r>
              <a:rPr lang="en-US" sz="1800"/>
              <a:t>Onverwachte</a:t>
            </a:r>
            <a:r>
              <a:rPr lang="en-US" sz="1800"/>
              <a:t> dynamische veranderingen</a:t>
            </a:r>
            <a:endParaRPr sz="1800"/>
          </a:p>
          <a:p>
            <a:pPr indent="-228600" lvl="0" marL="228600" rtl="0" algn="l">
              <a:lnSpc>
                <a:spcPct val="120000"/>
              </a:lnSpc>
              <a:spcBef>
                <a:spcPts val="1800"/>
              </a:spcBef>
              <a:spcAft>
                <a:spcPts val="0"/>
              </a:spcAft>
              <a:buClr>
                <a:schemeClr val="lt1"/>
              </a:buClr>
              <a:buSzPct val="102856"/>
              <a:buChar char="•"/>
            </a:pPr>
            <a:r>
              <a:rPr lang="en-US" sz="1800"/>
              <a:t>Onverwachte leerkracht verandering</a:t>
            </a:r>
            <a:endParaRPr sz="1800"/>
          </a:p>
          <a:p>
            <a:pPr indent="-228600" lvl="0" marL="228600" rtl="0" algn="l">
              <a:lnSpc>
                <a:spcPct val="120000"/>
              </a:lnSpc>
              <a:spcBef>
                <a:spcPts val="1800"/>
              </a:spcBef>
              <a:spcAft>
                <a:spcPts val="0"/>
              </a:spcAft>
              <a:buClr>
                <a:schemeClr val="lt1"/>
              </a:buClr>
              <a:buSzPct val="102856"/>
              <a:buChar char="•"/>
            </a:pPr>
            <a:r>
              <a:rPr lang="en-US" sz="1800"/>
              <a:t>Onaangekondigde toetsen</a:t>
            </a:r>
            <a:endParaRPr sz="1800"/>
          </a:p>
          <a:p>
            <a:pPr indent="-228600" lvl="0" marL="228600" rtl="0" algn="l">
              <a:lnSpc>
                <a:spcPct val="120000"/>
              </a:lnSpc>
              <a:spcBef>
                <a:spcPts val="1800"/>
              </a:spcBef>
              <a:spcAft>
                <a:spcPts val="0"/>
              </a:spcAft>
              <a:buClr>
                <a:schemeClr val="lt1"/>
              </a:buClr>
              <a:buSzPct val="102856"/>
              <a:buChar char="•"/>
            </a:pPr>
            <a:r>
              <a:rPr lang="en-US" sz="1800"/>
              <a:t>(aankomende) Feestdagen</a:t>
            </a:r>
            <a:endParaRPr sz="1800"/>
          </a:p>
          <a:p>
            <a:pPr indent="-228600" lvl="0" marL="228600" rtl="0" algn="l">
              <a:lnSpc>
                <a:spcPct val="120000"/>
              </a:lnSpc>
              <a:spcBef>
                <a:spcPts val="1800"/>
              </a:spcBef>
              <a:spcAft>
                <a:spcPts val="0"/>
              </a:spcAft>
              <a:buClr>
                <a:schemeClr val="lt1"/>
              </a:buClr>
              <a:buSzPct val="102856"/>
              <a:buChar char="•"/>
            </a:pPr>
            <a:r>
              <a:rPr lang="en-US" sz="1800"/>
              <a:t>Vermoeidheid</a:t>
            </a:r>
            <a:endParaRPr sz="1800"/>
          </a:p>
          <a:p>
            <a:pPr indent="-228600" lvl="0" marL="228600" rtl="0" algn="l">
              <a:lnSpc>
                <a:spcPct val="120000"/>
              </a:lnSpc>
              <a:spcBef>
                <a:spcPts val="1800"/>
              </a:spcBef>
              <a:spcAft>
                <a:spcPts val="0"/>
              </a:spcAft>
              <a:buClr>
                <a:schemeClr val="lt1"/>
              </a:buClr>
              <a:buSzPct val="102856"/>
              <a:buChar char="•"/>
            </a:pPr>
            <a:r>
              <a:rPr lang="en-US" sz="1800"/>
              <a:t>Saaie lessen</a:t>
            </a:r>
            <a:endParaRPr sz="1800"/>
          </a:p>
          <a:p>
            <a:pPr indent="-228600" lvl="0" marL="228600" rtl="0" algn="l">
              <a:lnSpc>
                <a:spcPct val="120000"/>
              </a:lnSpc>
              <a:spcBef>
                <a:spcPts val="1800"/>
              </a:spcBef>
              <a:spcAft>
                <a:spcPts val="0"/>
              </a:spcAft>
              <a:buClr>
                <a:schemeClr val="lt1"/>
              </a:buClr>
              <a:buSzPct val="102856"/>
              <a:buChar char="•"/>
            </a:pPr>
            <a:r>
              <a:rPr lang="en-US" sz="1800"/>
              <a:t>Oninteressante inhoud</a:t>
            </a:r>
            <a:endParaRPr sz="1800"/>
          </a:p>
          <a:p>
            <a:pPr indent="-228600" lvl="0" marL="228600" rtl="0" algn="l">
              <a:lnSpc>
                <a:spcPct val="120000"/>
              </a:lnSpc>
              <a:spcBef>
                <a:spcPts val="1800"/>
              </a:spcBef>
              <a:spcAft>
                <a:spcPts val="0"/>
              </a:spcAft>
              <a:buClr>
                <a:schemeClr val="lt1"/>
              </a:buClr>
              <a:buSzPct val="102856"/>
              <a:buChar char="•"/>
            </a:pPr>
            <a:r>
              <a:rPr lang="en-US" sz="1800"/>
              <a:t>Herhaalde activiteiten</a:t>
            </a:r>
            <a:endParaRPr sz="1800"/>
          </a:p>
          <a:p>
            <a:pPr indent="-228600" lvl="0" marL="228600" rtl="0" algn="l">
              <a:lnSpc>
                <a:spcPct val="120000"/>
              </a:lnSpc>
              <a:spcBef>
                <a:spcPts val="1800"/>
              </a:spcBef>
              <a:spcAft>
                <a:spcPts val="0"/>
              </a:spcAft>
              <a:buClr>
                <a:schemeClr val="lt1"/>
              </a:buClr>
              <a:buSzPct val="102856"/>
              <a:buChar char="•"/>
            </a:pPr>
            <a:r>
              <a:rPr lang="en-US" sz="1800"/>
              <a:t>Schoolreis</a:t>
            </a:r>
            <a:endParaRPr sz="1800"/>
          </a:p>
        </p:txBody>
      </p:sp>
      <p:sp>
        <p:nvSpPr>
          <p:cNvPr id="143" name="Google Shape;143;p5"/>
          <p:cNvSpPr txBox="1"/>
          <p:nvPr/>
        </p:nvSpPr>
        <p:spPr>
          <a:xfrm>
            <a:off x="3815255" y="1255931"/>
            <a:ext cx="3595800" cy="3232500"/>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Praten over familiegeschiedenis of het geboorteland</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Vader- of moederdag</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Praten over genen of de familiestamboom</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Praten over verjaardagen</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1800"/>
              </a:spcBef>
              <a:spcAft>
                <a:spcPts val="0"/>
              </a:spcAft>
              <a:buClr>
                <a:schemeClr val="lt1"/>
              </a:buClr>
              <a:buSzPts val="1700"/>
              <a:buFont typeface="Calibri"/>
              <a:buChar char="•"/>
            </a:pPr>
            <a:r>
              <a:rPr b="0" i="0" lang="en-US" sz="1800" u="none" cap="none" strike="noStrike">
                <a:solidFill>
                  <a:schemeClr val="dk1"/>
                </a:solidFill>
                <a:latin typeface="Calibri"/>
                <a:ea typeface="Calibri"/>
                <a:cs typeface="Calibri"/>
                <a:sym typeface="Calibri"/>
              </a:rPr>
              <a:t>Racist</a:t>
            </a:r>
            <a:r>
              <a:rPr lang="en-US" sz="1800">
                <a:solidFill>
                  <a:schemeClr val="dk1"/>
                </a:solidFill>
                <a:latin typeface="Calibri"/>
                <a:ea typeface="Calibri"/>
                <a:cs typeface="Calibri"/>
                <a:sym typeface="Calibri"/>
              </a:rPr>
              <a:t>isch en xenofoob gedrag of commentaar</a:t>
            </a:r>
            <a:endParaRPr b="0" i="0" sz="1400" u="none" cap="none" strike="noStrike">
              <a:solidFill>
                <a:srgbClr val="000000"/>
              </a:solidFill>
              <a:latin typeface="Arial"/>
              <a:ea typeface="Arial"/>
              <a:cs typeface="Arial"/>
              <a:sym typeface="Arial"/>
            </a:endParaRPr>
          </a:p>
        </p:txBody>
      </p:sp>
      <p:sp>
        <p:nvSpPr>
          <p:cNvPr id="144" name="Google Shape;144;p5"/>
          <p:cNvSpPr txBox="1"/>
          <p:nvPr/>
        </p:nvSpPr>
        <p:spPr>
          <a:xfrm>
            <a:off x="7841904" y="1253331"/>
            <a:ext cx="3595800" cy="5033400"/>
          </a:xfrm>
          <a:prstGeom prst="rect">
            <a:avLst/>
          </a:prstGeom>
          <a:noFill/>
          <a:ln>
            <a:noFill/>
          </a:ln>
        </p:spPr>
        <p:txBody>
          <a:bodyPr anchorCtr="0" anchor="t" bIns="45700" lIns="91425" spcFirstLastPara="1" rIns="91425" wrap="square" tIns="45700">
            <a:spAutoFit/>
          </a:bodyPr>
          <a:lstStyle/>
          <a:p>
            <a:pPr indent="-228600" lvl="0" marL="228600" marR="0" rtl="0" algn="l">
              <a:lnSpc>
                <a:spcPct val="100000"/>
              </a:lnSpc>
              <a:spcBef>
                <a:spcPts val="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Storend gedrag van leerlingen</a:t>
            </a:r>
            <a:endParaRPr b="0" i="0" sz="1800" u="none" cap="none" strike="noStrike">
              <a:solidFill>
                <a:srgbClr val="000000"/>
              </a:solidFill>
              <a:latin typeface="Calibri"/>
              <a:ea typeface="Calibri"/>
              <a:cs typeface="Calibri"/>
              <a:sym typeface="Calibri"/>
            </a:endParaRPr>
          </a:p>
          <a:p>
            <a:pPr indent="-228600" lvl="0" marL="228600" marR="0" rtl="0" algn="l">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Onopgeloste persoonlijke problemen</a:t>
            </a:r>
            <a:endParaRPr b="0" i="0" sz="1800" u="none" cap="none" strike="noStrike">
              <a:solidFill>
                <a:srgbClr val="000000"/>
              </a:solidFill>
              <a:latin typeface="Calibri"/>
              <a:ea typeface="Calibri"/>
              <a:cs typeface="Calibri"/>
              <a:sym typeface="Calibri"/>
            </a:endParaRPr>
          </a:p>
          <a:p>
            <a:pPr indent="-228600" lvl="0" marL="228600" marR="0" rtl="0" algn="l">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Vooroordelen</a:t>
            </a:r>
            <a:endParaRPr b="0" i="0" sz="1800" u="none" cap="none" strike="noStrike">
              <a:solidFill>
                <a:srgbClr val="000000"/>
              </a:solidFill>
              <a:latin typeface="Calibri"/>
              <a:ea typeface="Calibri"/>
              <a:cs typeface="Calibri"/>
              <a:sym typeface="Calibri"/>
            </a:endParaRPr>
          </a:p>
          <a:p>
            <a:pPr indent="-228600" lvl="0" marL="228600" marR="0" rtl="0" algn="l">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Gebrek aan middelen om om te gaan met de behoeften van bepaalde leerlingen</a:t>
            </a:r>
            <a:endParaRPr b="0" i="0" sz="1800" u="none" cap="none" strike="noStrike">
              <a:solidFill>
                <a:srgbClr val="000000"/>
              </a:solidFill>
              <a:latin typeface="Calibri"/>
              <a:ea typeface="Calibri"/>
              <a:cs typeface="Calibri"/>
              <a:sym typeface="Calibri"/>
            </a:endParaRPr>
          </a:p>
          <a:p>
            <a:pPr indent="-228600" lvl="0" marL="228600" marR="0" rtl="0" algn="l">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Onwetendheid over bepaalde leerproblemen</a:t>
            </a:r>
            <a:r>
              <a:rPr b="0" i="0" lang="en-US" sz="1800" u="none" cap="none" strike="noStrike">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en interventies</a:t>
            </a:r>
            <a:endParaRPr b="0" i="0" sz="1800" u="none" cap="none" strike="noStrike">
              <a:solidFill>
                <a:srgbClr val="000000"/>
              </a:solidFill>
              <a:latin typeface="Calibri"/>
              <a:ea typeface="Calibri"/>
              <a:cs typeface="Calibri"/>
              <a:sym typeface="Calibri"/>
            </a:endParaRPr>
          </a:p>
          <a:p>
            <a:pPr indent="-228600" lvl="0" marL="228600" marR="0" rtl="0" algn="l">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Erg nieuwsgierige families</a:t>
            </a:r>
            <a:endParaRPr b="0" i="0" sz="1800" u="none" cap="none" strike="noStrike">
              <a:solidFill>
                <a:srgbClr val="000000"/>
              </a:solidFill>
              <a:latin typeface="Calibri"/>
              <a:ea typeface="Calibri"/>
              <a:cs typeface="Calibri"/>
              <a:sym typeface="Calibri"/>
            </a:endParaRPr>
          </a:p>
          <a:p>
            <a:pPr indent="-228600" lvl="0" marL="228600" marR="0" rtl="0" algn="l">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Nieuwe activiteiten</a:t>
            </a:r>
            <a:endParaRPr b="0" i="0" sz="1800" u="none" cap="none" strike="noStrike">
              <a:solidFill>
                <a:srgbClr val="000000"/>
              </a:solidFill>
              <a:latin typeface="Calibri"/>
              <a:ea typeface="Calibri"/>
              <a:cs typeface="Calibri"/>
              <a:sym typeface="Calibri"/>
            </a:endParaRPr>
          </a:p>
          <a:p>
            <a:pPr indent="-228600" lvl="0" marL="228600" marR="0" rtl="0" algn="l">
              <a:lnSpc>
                <a:spcPct val="100000"/>
              </a:lnSpc>
              <a:spcBef>
                <a:spcPts val="1800"/>
              </a:spcBef>
              <a:spcAft>
                <a:spcPts val="0"/>
              </a:spcAft>
              <a:buClr>
                <a:schemeClr val="lt1"/>
              </a:buClr>
              <a:buSzPts val="1700"/>
              <a:buFont typeface="Calibri"/>
              <a:buChar char="•"/>
            </a:pPr>
            <a:r>
              <a:rPr lang="en-US" sz="1800">
                <a:solidFill>
                  <a:schemeClr val="dk1"/>
                </a:solidFill>
                <a:latin typeface="Calibri"/>
                <a:ea typeface="Calibri"/>
                <a:cs typeface="Calibri"/>
                <a:sym typeface="Calibri"/>
              </a:rPr>
              <a:t>Bezoek van supervisor</a:t>
            </a:r>
            <a:endParaRPr b="0" i="0" sz="1800" u="none" cap="none" strike="noStrike">
              <a:solidFill>
                <a:srgbClr val="000000"/>
              </a:solidFill>
              <a:latin typeface="Calibri"/>
              <a:ea typeface="Calibri"/>
              <a:cs typeface="Calibri"/>
              <a:sym typeface="Calibri"/>
            </a:endParaRPr>
          </a:p>
        </p:txBody>
      </p:sp>
      <p:cxnSp>
        <p:nvCxnSpPr>
          <p:cNvPr id="145" name="Google Shape;145;p5"/>
          <p:cNvCxnSpPr/>
          <p:nvPr/>
        </p:nvCxnSpPr>
        <p:spPr>
          <a:xfrm>
            <a:off x="7556938" y="1253331"/>
            <a:ext cx="0" cy="4611441"/>
          </a:xfrm>
          <a:prstGeom prst="straightConnector1">
            <a:avLst/>
          </a:prstGeom>
          <a:noFill/>
          <a:ln cap="flat" cmpd="sng" w="9525">
            <a:solidFill>
              <a:srgbClr val="3E6EC2"/>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ph type="title"/>
          </p:nvPr>
        </p:nvSpPr>
        <p:spPr>
          <a:xfrm>
            <a:off x="629016" y="824728"/>
            <a:ext cx="52578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Neurobiolog</a:t>
            </a:r>
            <a:r>
              <a:rPr lang="en-US"/>
              <a:t>ie</a:t>
            </a:r>
            <a:r>
              <a:rPr lang="en-US">
                <a:latin typeface="Calibri"/>
                <a:ea typeface="Calibri"/>
                <a:cs typeface="Calibri"/>
                <a:sym typeface="Calibri"/>
              </a:rPr>
              <a:t> </a:t>
            </a:r>
            <a:r>
              <a:rPr lang="en-US"/>
              <a:t>van</a:t>
            </a:r>
            <a:r>
              <a:rPr lang="en-US">
                <a:latin typeface="Calibri"/>
                <a:ea typeface="Calibri"/>
                <a:cs typeface="Calibri"/>
                <a:sym typeface="Calibri"/>
              </a:rPr>
              <a:t> stress</a:t>
            </a:r>
            <a:endParaRPr>
              <a:latin typeface="Calibri"/>
              <a:ea typeface="Calibri"/>
              <a:cs typeface="Calibri"/>
              <a:sym typeface="Calibri"/>
            </a:endParaRPr>
          </a:p>
        </p:txBody>
      </p:sp>
      <p:pic>
        <p:nvPicPr>
          <p:cNvPr descr="Una persona dibujando sobre una pizarra" id="152" name="Google Shape;152;p6"/>
          <p:cNvPicPr preferRelativeResize="0"/>
          <p:nvPr>
            <p:ph idx="1" type="body"/>
          </p:nvPr>
        </p:nvPicPr>
        <p:blipFill rotWithShape="1">
          <a:blip r:embed="rId3">
            <a:alphaModFix/>
          </a:blip>
          <a:srcRect b="0" l="0" r="0" t="0"/>
          <a:stretch/>
        </p:blipFill>
        <p:spPr>
          <a:xfrm>
            <a:off x="6305185" y="824728"/>
            <a:ext cx="4351338" cy="4351338"/>
          </a:xfrm>
          <a:prstGeom prst="rect">
            <a:avLst/>
          </a:prstGeom>
          <a:solidFill>
            <a:schemeClr val="accent5"/>
          </a:solidFill>
          <a:ln>
            <a:noFill/>
          </a:ln>
        </p:spPr>
      </p:pic>
      <p:sp>
        <p:nvSpPr>
          <p:cNvPr id="153" name="Google Shape;153;p6"/>
          <p:cNvSpPr txBox="1"/>
          <p:nvPr/>
        </p:nvSpPr>
        <p:spPr>
          <a:xfrm>
            <a:off x="838200" y="2652170"/>
            <a:ext cx="3861300" cy="2511900"/>
          </a:xfrm>
          <a:prstGeom prst="rect">
            <a:avLst/>
          </a:prstGeom>
          <a:noFill/>
          <a:ln>
            <a:noFill/>
          </a:ln>
        </p:spPr>
        <p:txBody>
          <a:bodyPr anchorCtr="0" anchor="t" bIns="45700" lIns="91425" spcFirstLastPara="1" rIns="91425" wrap="square" tIns="45700">
            <a:spAutoFit/>
          </a:bodyPr>
          <a:lstStyle/>
          <a:p>
            <a:pPr indent="-228600" lvl="0" marL="228600" marR="0" rtl="0" algn="l">
              <a:lnSpc>
                <a:spcPct val="110000"/>
              </a:lnSpc>
              <a:spcBef>
                <a:spcPts val="0"/>
              </a:spcBef>
              <a:spcAft>
                <a:spcPts val="0"/>
              </a:spcAft>
              <a:buClr>
                <a:schemeClr val="lt1"/>
              </a:buClr>
              <a:buSzPts val="2400"/>
              <a:buFont typeface="Calibri"/>
              <a:buNone/>
            </a:pPr>
            <a:r>
              <a:rPr b="0" i="0" lang="en-US" sz="1800" u="none" cap="none" strike="noStrike">
                <a:solidFill>
                  <a:schemeClr val="dk1"/>
                </a:solidFill>
                <a:latin typeface="Calibri"/>
                <a:ea typeface="Calibri"/>
                <a:cs typeface="Calibri"/>
                <a:sym typeface="Calibri"/>
              </a:rPr>
              <a:t>- Trigger element</a:t>
            </a:r>
            <a:endParaRPr b="0" i="0" sz="1400" u="none" cap="none" strike="noStrike">
              <a:solidFill>
                <a:srgbClr val="000000"/>
              </a:solidFill>
              <a:latin typeface="Arial"/>
              <a:ea typeface="Arial"/>
              <a:cs typeface="Arial"/>
              <a:sym typeface="Arial"/>
            </a:endParaRPr>
          </a:p>
          <a:p>
            <a:pPr indent="-228600" lvl="0" marL="228600" marR="0" rtl="0" algn="l">
              <a:lnSpc>
                <a:spcPct val="110000"/>
              </a:lnSpc>
              <a:spcBef>
                <a:spcPts val="1800"/>
              </a:spcBef>
              <a:spcAft>
                <a:spcPts val="0"/>
              </a:spcAft>
              <a:buClr>
                <a:schemeClr val="lt1"/>
              </a:buClr>
              <a:buSzPts val="2400"/>
              <a:buFont typeface="Calibri"/>
              <a:buNone/>
            </a:pPr>
            <a:r>
              <a:rPr b="0" i="0" lang="en-US" sz="1800" u="none" cap="none" strike="noStrike">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Interpretatie</a:t>
            </a:r>
            <a:r>
              <a:rPr b="0" i="0" lang="en-US" sz="1800" u="none" cap="none" strike="noStrike">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ervaring</a:t>
            </a: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228600" lvl="0" marL="228600" marR="0" rtl="0" algn="l">
              <a:lnSpc>
                <a:spcPct val="110000"/>
              </a:lnSpc>
              <a:spcBef>
                <a:spcPts val="1800"/>
              </a:spcBef>
              <a:spcAft>
                <a:spcPts val="0"/>
              </a:spcAft>
              <a:buClr>
                <a:schemeClr val="lt1"/>
              </a:buClr>
              <a:buSzPts val="2400"/>
              <a:buFont typeface="Calibri"/>
              <a:buNone/>
            </a:pPr>
            <a:r>
              <a:rPr b="0" i="0" lang="en-US" sz="1800" u="none" cap="none" strike="noStrike">
                <a:solidFill>
                  <a:schemeClr val="dk1"/>
                </a:solidFill>
                <a:latin typeface="Calibri"/>
                <a:ea typeface="Calibri"/>
                <a:cs typeface="Calibri"/>
                <a:sym typeface="Calibri"/>
              </a:rPr>
              <a:t>- Stress</a:t>
            </a:r>
            <a:r>
              <a:rPr lang="en-US" sz="1800">
                <a:solidFill>
                  <a:schemeClr val="dk1"/>
                </a:solidFill>
                <a:latin typeface="Calibri"/>
                <a:ea typeface="Calibri"/>
                <a:cs typeface="Calibri"/>
                <a:sym typeface="Calibri"/>
              </a:rPr>
              <a:t>respons</a:t>
            </a:r>
            <a:endParaRPr b="0" i="0" sz="1400" u="none" cap="none" strike="noStrike">
              <a:solidFill>
                <a:srgbClr val="000000"/>
              </a:solidFill>
              <a:latin typeface="Arial"/>
              <a:ea typeface="Arial"/>
              <a:cs typeface="Arial"/>
              <a:sym typeface="Arial"/>
            </a:endParaRPr>
          </a:p>
          <a:p>
            <a:pPr indent="-228600" lvl="0" marL="228600" marR="0" rtl="0" algn="l">
              <a:lnSpc>
                <a:spcPct val="110000"/>
              </a:lnSpc>
              <a:spcBef>
                <a:spcPts val="1800"/>
              </a:spcBef>
              <a:spcAft>
                <a:spcPts val="0"/>
              </a:spcAft>
              <a:buClr>
                <a:schemeClr val="lt1"/>
              </a:buClr>
              <a:buSzPts val="2400"/>
              <a:buFont typeface="Calibri"/>
              <a:buNone/>
            </a:pPr>
            <a:r>
              <a:rPr b="0" i="0" lang="en-US" sz="1800" u="none" cap="none" strike="noStrike">
                <a:solidFill>
                  <a:schemeClr val="dk1"/>
                </a:solidFill>
                <a:latin typeface="Calibri"/>
                <a:ea typeface="Calibri"/>
                <a:cs typeface="Calibri"/>
                <a:sym typeface="Calibri"/>
              </a:rPr>
              <a:t>- Cortisol </a:t>
            </a:r>
            <a:r>
              <a:rPr lang="en-US" sz="1800">
                <a:solidFill>
                  <a:schemeClr val="dk1"/>
                </a:solidFill>
                <a:latin typeface="Calibri"/>
                <a:ea typeface="Calibri"/>
                <a:cs typeface="Calibri"/>
                <a:sym typeface="Calibri"/>
              </a:rPr>
              <a:t>activatie</a:t>
            </a:r>
            <a:endParaRPr b="0" i="0" sz="1400" u="none" cap="none" strike="noStrike">
              <a:solidFill>
                <a:srgbClr val="000000"/>
              </a:solidFill>
              <a:latin typeface="Arial"/>
              <a:ea typeface="Arial"/>
              <a:cs typeface="Arial"/>
              <a:sym typeface="Arial"/>
            </a:endParaRPr>
          </a:p>
          <a:p>
            <a:pPr indent="-228600" lvl="0" marL="228600" marR="0" rtl="0" algn="l">
              <a:lnSpc>
                <a:spcPct val="110000"/>
              </a:lnSpc>
              <a:spcBef>
                <a:spcPts val="1800"/>
              </a:spcBef>
              <a:spcAft>
                <a:spcPts val="0"/>
              </a:spcAft>
              <a:buClr>
                <a:schemeClr val="lt1"/>
              </a:buClr>
              <a:buSzPts val="2400"/>
              <a:buFont typeface="Calibri"/>
              <a:buNone/>
            </a:pPr>
            <a:r>
              <a:rPr b="0" i="0" lang="en-US" sz="1800" u="none" cap="none" strike="noStrike">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Vecht of vlucht respons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ctrTitle"/>
          </p:nvPr>
        </p:nvSpPr>
        <p:spPr>
          <a:xfrm>
            <a:off x="6310181" y="1691986"/>
            <a:ext cx="5474042" cy="163287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HECHTING</a:t>
            </a:r>
            <a:r>
              <a:rPr lang="en-US">
                <a:latin typeface="Calibri"/>
                <a:ea typeface="Calibri"/>
                <a:cs typeface="Calibri"/>
                <a:sym typeface="Calibri"/>
              </a:rPr>
              <a:t> </a:t>
            </a:r>
            <a:br>
              <a:rPr lang="en-US">
                <a:latin typeface="Calibri"/>
                <a:ea typeface="Calibri"/>
                <a:cs typeface="Calibri"/>
                <a:sym typeface="Calibri"/>
              </a:rPr>
            </a:br>
            <a:r>
              <a:rPr lang="en-US"/>
              <a:t>en</a:t>
            </a:r>
            <a:r>
              <a:rPr lang="en-US">
                <a:latin typeface="Calibri"/>
                <a:ea typeface="Calibri"/>
                <a:cs typeface="Calibri"/>
                <a:sym typeface="Calibri"/>
              </a:rPr>
              <a:t> </a:t>
            </a:r>
            <a:r>
              <a:rPr lang="en-US"/>
              <a:t>LEREN</a:t>
            </a:r>
            <a:endParaRPr>
              <a:latin typeface="Calibri"/>
              <a:ea typeface="Calibri"/>
              <a:cs typeface="Calibri"/>
              <a:sym typeface="Calibri"/>
            </a:endParaRPr>
          </a:p>
        </p:txBody>
      </p:sp>
      <p:pic>
        <p:nvPicPr>
          <p:cNvPr descr="Fondo digital de puntos de datos" id="160" name="Google Shape;160;p7"/>
          <p:cNvPicPr preferRelativeResize="0"/>
          <p:nvPr/>
        </p:nvPicPr>
        <p:blipFill rotWithShape="1">
          <a:blip r:embed="rId3">
            <a:alphaModFix/>
          </a:blip>
          <a:srcRect b="0" l="0" r="0" t="0"/>
          <a:stretch/>
        </p:blipFill>
        <p:spPr>
          <a:xfrm>
            <a:off x="0" y="0"/>
            <a:ext cx="5474043" cy="5016843"/>
          </a:xfrm>
          <a:prstGeom prst="rect">
            <a:avLst/>
          </a:prstGeom>
          <a:solidFill>
            <a:schemeClr val="accent5"/>
          </a:solid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Hechtingstheorie &amp; Leren</a:t>
            </a:r>
            <a:endParaRPr/>
          </a:p>
        </p:txBody>
      </p:sp>
      <p:sp>
        <p:nvSpPr>
          <p:cNvPr id="167" name="Google Shape;167;p8"/>
          <p:cNvSpPr txBox="1"/>
          <p:nvPr>
            <p:ph idx="1" type="body"/>
          </p:nvPr>
        </p:nvSpPr>
        <p:spPr>
          <a:xfrm>
            <a:off x="838200" y="1486374"/>
            <a:ext cx="10515600" cy="4621432"/>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10000"/>
              </a:lnSpc>
              <a:spcBef>
                <a:spcPts val="0"/>
              </a:spcBef>
              <a:spcAft>
                <a:spcPts val="0"/>
              </a:spcAft>
              <a:buClr>
                <a:schemeClr val="lt1"/>
              </a:buClr>
              <a:buSzPts val="2800"/>
              <a:buNone/>
            </a:pPr>
            <a:r>
              <a:rPr lang="en-US" sz="2800"/>
              <a:t>➔ </a:t>
            </a:r>
            <a:r>
              <a:rPr lang="en-US"/>
              <a:t>VEILIGE HECHTING</a:t>
            </a:r>
            <a:r>
              <a:rPr lang="en-US" sz="2800"/>
              <a:t> </a:t>
            </a:r>
            <a:br>
              <a:rPr lang="en-US" sz="2800"/>
            </a:br>
            <a:r>
              <a:rPr lang="en-US" sz="2800"/>
              <a:t>➔ </a:t>
            </a:r>
            <a:r>
              <a:rPr lang="en-US"/>
              <a:t>VEILIGE OMGEVING</a:t>
            </a:r>
            <a:r>
              <a:rPr lang="en-US" sz="2800"/>
              <a:t> </a:t>
            </a:r>
            <a:br>
              <a:rPr lang="en-US" sz="2800"/>
            </a:br>
            <a:r>
              <a:rPr lang="en-US" sz="2800"/>
              <a:t>➔ </a:t>
            </a:r>
            <a:r>
              <a:rPr lang="en-US"/>
              <a:t>BESCHERMINGS-FIGUUR</a:t>
            </a:r>
            <a:endParaRPr/>
          </a:p>
          <a:p>
            <a:pPr indent="-228600" lvl="1" marL="685800" rtl="0" algn="l">
              <a:lnSpc>
                <a:spcPct val="110000"/>
              </a:lnSpc>
              <a:spcBef>
                <a:spcPts val="1300"/>
              </a:spcBef>
              <a:spcAft>
                <a:spcPts val="0"/>
              </a:spcAft>
              <a:buClr>
                <a:schemeClr val="lt1"/>
              </a:buClr>
              <a:buSzPts val="2400"/>
              <a:buChar char="•"/>
            </a:pPr>
            <a:r>
              <a:rPr lang="en-US"/>
              <a:t>Veiligheid</a:t>
            </a:r>
            <a:endParaRPr/>
          </a:p>
          <a:p>
            <a:pPr indent="-228600" lvl="1" marL="685800" rtl="0" algn="l">
              <a:lnSpc>
                <a:spcPct val="110000"/>
              </a:lnSpc>
              <a:spcBef>
                <a:spcPts val="1300"/>
              </a:spcBef>
              <a:spcAft>
                <a:spcPts val="0"/>
              </a:spcAft>
              <a:buClr>
                <a:schemeClr val="lt1"/>
              </a:buClr>
              <a:buSzPts val="2400"/>
              <a:buChar char="•"/>
            </a:pPr>
            <a:r>
              <a:rPr lang="en-US"/>
              <a:t>Verkennende capaciteit</a:t>
            </a:r>
            <a:endParaRPr/>
          </a:p>
          <a:p>
            <a:pPr indent="-228600" lvl="1" marL="685800" rtl="0" algn="l">
              <a:lnSpc>
                <a:spcPct val="110000"/>
              </a:lnSpc>
              <a:spcBef>
                <a:spcPts val="1300"/>
              </a:spcBef>
              <a:spcAft>
                <a:spcPts val="0"/>
              </a:spcAft>
              <a:buClr>
                <a:schemeClr val="lt1"/>
              </a:buClr>
              <a:buSzPts val="2400"/>
              <a:buChar char="•"/>
            </a:pPr>
            <a:r>
              <a:rPr lang="en-US"/>
              <a:t>Leveren aan leren</a:t>
            </a:r>
            <a:endParaRPr/>
          </a:p>
          <a:p>
            <a:pPr indent="-228600" lvl="1" marL="685800" rtl="0" algn="l">
              <a:lnSpc>
                <a:spcPct val="110000"/>
              </a:lnSpc>
              <a:spcBef>
                <a:spcPts val="1300"/>
              </a:spcBef>
              <a:spcAft>
                <a:spcPts val="0"/>
              </a:spcAft>
              <a:buClr>
                <a:schemeClr val="lt1"/>
              </a:buClr>
              <a:buSzPts val="2400"/>
              <a:buChar char="•"/>
            </a:pPr>
            <a:r>
              <a:rPr lang="en-US"/>
              <a:t>Goed zelfbeeld</a:t>
            </a:r>
            <a:endParaRPr/>
          </a:p>
          <a:p>
            <a:pPr indent="-228600" lvl="1" marL="685800" rtl="0" algn="l">
              <a:lnSpc>
                <a:spcPct val="110000"/>
              </a:lnSpc>
              <a:spcBef>
                <a:spcPts val="1300"/>
              </a:spcBef>
              <a:spcAft>
                <a:spcPts val="0"/>
              </a:spcAft>
              <a:buClr>
                <a:schemeClr val="lt1"/>
              </a:buClr>
              <a:buSzPts val="2400"/>
              <a:buChar char="•"/>
            </a:pPr>
            <a:r>
              <a:rPr lang="en-US"/>
              <a:t>Goed beeld van de omgeving</a:t>
            </a:r>
            <a:endParaRPr/>
          </a:p>
          <a:p>
            <a:pPr indent="-228600" lvl="1" marL="685800" rtl="0" algn="l">
              <a:lnSpc>
                <a:spcPct val="110000"/>
              </a:lnSpc>
              <a:spcBef>
                <a:spcPts val="1300"/>
              </a:spcBef>
              <a:spcAft>
                <a:spcPts val="0"/>
              </a:spcAft>
              <a:buClr>
                <a:schemeClr val="lt1"/>
              </a:buClr>
              <a:buSzPts val="2400"/>
              <a:buChar char="•"/>
            </a:pPr>
            <a:r>
              <a:rPr lang="en-US"/>
              <a:t>Vertrouwen in een positieve toekomst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Calibri"/>
              <a:buNone/>
            </a:pPr>
            <a:r>
              <a:rPr lang="en-US" sz="4200">
                <a:latin typeface="Calibri"/>
                <a:ea typeface="Calibri"/>
                <a:cs typeface="Calibri"/>
                <a:sym typeface="Calibri"/>
              </a:rPr>
              <a:t>Stress &amp; </a:t>
            </a:r>
            <a:r>
              <a:rPr lang="en-US" sz="4200"/>
              <a:t>leerproces</a:t>
            </a:r>
            <a:endParaRPr sz="4200">
              <a:latin typeface="Calibri"/>
              <a:ea typeface="Calibri"/>
              <a:cs typeface="Calibri"/>
              <a:sym typeface="Calibri"/>
            </a:endParaRPr>
          </a:p>
        </p:txBody>
      </p:sp>
      <p:sp>
        <p:nvSpPr>
          <p:cNvPr id="174" name="Google Shape;174;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1800"/>
              </a:spcBef>
              <a:spcAft>
                <a:spcPts val="0"/>
              </a:spcAft>
              <a:buSzPts val="2000"/>
              <a:buChar char="•"/>
            </a:pPr>
            <a:r>
              <a:rPr lang="en-US"/>
              <a:t>Activering van de vechtrespons</a:t>
            </a:r>
            <a:endParaRPr/>
          </a:p>
          <a:p>
            <a:pPr indent="-228600" lvl="0" marL="228600" rtl="0" algn="l">
              <a:lnSpc>
                <a:spcPct val="110000"/>
              </a:lnSpc>
              <a:spcBef>
                <a:spcPts val="1800"/>
              </a:spcBef>
              <a:spcAft>
                <a:spcPts val="0"/>
              </a:spcAft>
              <a:buSzPts val="2000"/>
              <a:buChar char="•"/>
            </a:pPr>
            <a:r>
              <a:rPr lang="en-US"/>
              <a:t>Gegeneraliseerde angst</a:t>
            </a:r>
            <a:endParaRPr/>
          </a:p>
          <a:p>
            <a:pPr indent="-228600" lvl="0" marL="228600" rtl="0" algn="l">
              <a:lnSpc>
                <a:spcPct val="110000"/>
              </a:lnSpc>
              <a:spcBef>
                <a:spcPts val="1800"/>
              </a:spcBef>
              <a:spcAft>
                <a:spcPts val="0"/>
              </a:spcAft>
              <a:buSzPts val="2000"/>
              <a:buChar char="•"/>
            </a:pPr>
            <a:r>
              <a:rPr lang="en-US"/>
              <a:t>Moeite om de aandacht vast te houden</a:t>
            </a:r>
            <a:endParaRPr/>
          </a:p>
          <a:p>
            <a:pPr indent="-228600" lvl="0" marL="228600" rtl="0" algn="l">
              <a:lnSpc>
                <a:spcPct val="110000"/>
              </a:lnSpc>
              <a:spcBef>
                <a:spcPts val="1800"/>
              </a:spcBef>
              <a:spcAft>
                <a:spcPts val="0"/>
              </a:spcAft>
              <a:buSzPts val="2000"/>
              <a:buChar char="•"/>
            </a:pPr>
            <a:r>
              <a:rPr lang="en-US"/>
              <a:t>Shock / dissociatie</a:t>
            </a:r>
            <a:endParaRPr/>
          </a:p>
          <a:p>
            <a:pPr indent="-228600" lvl="0" marL="228600" rtl="0" algn="l">
              <a:lnSpc>
                <a:spcPct val="110000"/>
              </a:lnSpc>
              <a:spcBef>
                <a:spcPts val="1800"/>
              </a:spcBef>
              <a:spcAft>
                <a:spcPts val="0"/>
              </a:spcAft>
              <a:buSzPts val="2000"/>
              <a:buChar char="•"/>
            </a:pPr>
            <a:r>
              <a:rPr lang="en-US"/>
              <a:t>Geen retentie</a:t>
            </a:r>
            <a:endParaRPr/>
          </a:p>
          <a:p>
            <a:pPr indent="-228600" lvl="0" marL="228600" rtl="0" algn="l">
              <a:lnSpc>
                <a:spcPct val="110000"/>
              </a:lnSpc>
              <a:spcBef>
                <a:spcPts val="1800"/>
              </a:spcBef>
              <a:spcAft>
                <a:spcPts val="0"/>
              </a:spcAft>
              <a:buSzPts val="2000"/>
              <a:buChar char="•"/>
            </a:pPr>
            <a:r>
              <a:rPr lang="en-US"/>
              <a:t>Episodisch geheugenverlies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0"/>
          <p:cNvSpPr txBox="1"/>
          <p:nvPr>
            <p:ph type="ctrTitle"/>
          </p:nvPr>
        </p:nvSpPr>
        <p:spPr>
          <a:xfrm>
            <a:off x="6310175" y="518749"/>
            <a:ext cx="5474100" cy="43725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latin typeface="Calibri"/>
                <a:ea typeface="Calibri"/>
                <a:cs typeface="Calibri"/>
                <a:sym typeface="Calibri"/>
              </a:rPr>
              <a:t>ACADEMIC RESILIENCE APPROACH</a:t>
            </a:r>
            <a:endParaRPr>
              <a:latin typeface="Calibri"/>
              <a:ea typeface="Calibri"/>
              <a:cs typeface="Calibri"/>
              <a:sym typeface="Calibri"/>
            </a:endParaRPr>
          </a:p>
          <a:p>
            <a:pPr indent="0" lvl="0" marL="0" rtl="0" algn="ctr">
              <a:lnSpc>
                <a:spcPct val="90000"/>
              </a:lnSpc>
              <a:spcBef>
                <a:spcPts val="0"/>
              </a:spcBef>
              <a:spcAft>
                <a:spcPts val="0"/>
              </a:spcAft>
              <a:buClr>
                <a:schemeClr val="dk1"/>
              </a:buClr>
              <a:buSzPct val="100000"/>
              <a:buFont typeface="Calibri"/>
              <a:buNone/>
            </a:pPr>
            <a:r>
              <a:t/>
            </a:r>
            <a:endParaRPr/>
          </a:p>
          <a:p>
            <a:pPr indent="0" lvl="0" marL="0" rtl="0" algn="ctr">
              <a:lnSpc>
                <a:spcPct val="90000"/>
              </a:lnSpc>
              <a:spcBef>
                <a:spcPts val="0"/>
              </a:spcBef>
              <a:spcAft>
                <a:spcPts val="0"/>
              </a:spcAft>
              <a:buClr>
                <a:schemeClr val="dk1"/>
              </a:buClr>
              <a:buSzPct val="122727"/>
              <a:buFont typeface="Calibri"/>
              <a:buNone/>
            </a:pPr>
            <a:r>
              <a:rPr lang="en-US" sz="4888"/>
              <a:t>(Academische Veerkrachtbenadering)</a:t>
            </a:r>
            <a:endParaRPr sz="4888"/>
          </a:p>
        </p:txBody>
      </p:sp>
      <p:pic>
        <p:nvPicPr>
          <p:cNvPr descr="Fondo digital de puntos de datos" id="181" name="Google Shape;181;p10"/>
          <p:cNvPicPr preferRelativeResize="0"/>
          <p:nvPr/>
        </p:nvPicPr>
        <p:blipFill rotWithShape="1">
          <a:blip r:embed="rId3">
            <a:alphaModFix/>
          </a:blip>
          <a:srcRect b="0" l="0" r="0" t="0"/>
          <a:stretch/>
        </p:blipFill>
        <p:spPr>
          <a:xfrm>
            <a:off x="0" y="0"/>
            <a:ext cx="5474043" cy="5016843"/>
          </a:xfrm>
          <a:prstGeom prst="rect">
            <a:avLst/>
          </a:prstGeom>
          <a:solidFill>
            <a:schemeClr val="accent5"/>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2022-11-09T18:31:13Z</dcterms:created>
  <dc:creator>Federica De Cordova</dc:creator>
</cp:coreProperties>
</file>