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g1T1djvsxZ9I9TFNAecAi+t8of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92" name="Google Shape;92;p3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191" name="Google Shape;191;p3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197" name="Google Shape;197;p4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2" name="Google Shape;202;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203" name="Google Shape;203;p4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When traumatized children are experiencing difficulties, it can place a lot of pressure on the people who are supporting them. Everyone within this network of support can feel high levels of anxiety and we can then sometimes slip into a culture of blame.  Parents and carers often tell us that they can sometimes feel to blame for their child’s difficulties and struggles in school, perhaps because there can be a misconception that the child’s difficulties have arisen from poor parenting. Schools, teachers and the “team around d the child” can help such situations by acknowledging that a child’s difficulties may be due to their early life history, not their adopted or foster family or even their adoption or care experience. </a:t>
            </a:r>
            <a:endParaRPr/>
          </a:p>
          <a:p>
            <a:pPr indent="-228600" lvl="0" marL="457200" marR="0" rtl="0" algn="l">
              <a:lnSpc>
                <a:spcPct val="100000"/>
              </a:lnSpc>
              <a:spcBef>
                <a:spcPts val="0"/>
              </a:spcBef>
              <a:spcAft>
                <a:spcPts val="0"/>
              </a:spcAft>
              <a:buSzPts val="1400"/>
              <a:buNone/>
            </a:pPr>
            <a:r>
              <a:rPr lang="en-US"/>
              <a:t>Partnerships between parents and school can be even harder when children don’t appear to have any difficulties at school. The school may interpret this as the child being fine whereas the parent/carer knows all too well that the child is managing to hold it together in school and then coming home and letting the stresses spill out. Imagine a bottle of coca cola that has been shaken all day long and at the end of the day and after all of the shaking the lid comes off and the coke spills out everywhere. Many adopters and carers can relate to this analogy</a:t>
            </a:r>
            <a:endParaRPr/>
          </a:p>
          <a:p>
            <a:pPr indent="-228600" lvl="0" marL="457200" marR="0" rtl="0" algn="l">
              <a:lnSpc>
                <a:spcPct val="100000"/>
              </a:lnSpc>
              <a:spcBef>
                <a:spcPts val="0"/>
              </a:spcBef>
              <a:spcAft>
                <a:spcPts val="0"/>
              </a:spcAft>
              <a:buSzPts val="1400"/>
              <a:buNone/>
            </a:pPr>
            <a:r>
              <a:rPr lang="en-US"/>
              <a:t>Over compliance can be a particular issue for adopted children. There early life experiences have taught them that the best way to keep themselves safe is to be very very good, but what cannot be seen is the high levels of fear and stress that sit beneath the surface of this over compliance</a:t>
            </a:r>
            <a:endParaRPr/>
          </a:p>
          <a:p>
            <a:pPr indent="0" lvl="0" marL="0" rtl="0" algn="l">
              <a:lnSpc>
                <a:spcPct val="100000"/>
              </a:lnSpc>
              <a:spcBef>
                <a:spcPts val="0"/>
              </a:spcBef>
              <a:spcAft>
                <a:spcPts val="0"/>
              </a:spcAft>
              <a:buSzPts val="1400"/>
              <a:buNone/>
            </a:pPr>
            <a:r>
              <a:t/>
            </a:r>
            <a:endParaRPr/>
          </a:p>
        </p:txBody>
      </p:sp>
      <p:sp>
        <p:nvSpPr>
          <p:cNvPr id="105" name="Google Shape;10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Schools are complex organisations, made up of various staff members, children, young people parents, carers and external professionals. It is important to recognise that all of these people may have very different staring positions when thinking about the needs of adopted and care experienced young people. Many may also be dealing with other competing priorities and differing agendas. The process of change can be very difficult hard and changing organisations such as schools requires consistency over a long period of time. The most effective changes that take place are led from the top, so in the example of a school this would be a Head Teacher/School Principal.</a:t>
            </a:r>
            <a:endParaRPr/>
          </a:p>
          <a:p>
            <a:pPr indent="-228600" lvl="0" marL="457200" marR="0" rtl="0" algn="l">
              <a:lnSpc>
                <a:spcPct val="100000"/>
              </a:lnSpc>
              <a:spcBef>
                <a:spcPts val="0"/>
              </a:spcBef>
              <a:spcAft>
                <a:spcPts val="0"/>
              </a:spcAft>
              <a:buSzPts val="1400"/>
              <a:buNone/>
            </a:pPr>
            <a:r>
              <a:rPr lang="en-US"/>
              <a:t>In order to develop inclusive environments, schools teams need a significant shift in mindset. This is about taking the first step as a school to think about everything they have tried so far to managed traumatised children’s behaviour. </a:t>
            </a:r>
            <a:endParaRPr/>
          </a:p>
          <a:p>
            <a:pPr indent="-228600" lvl="0" marL="457200" marR="0" rtl="0" algn="l">
              <a:lnSpc>
                <a:spcPct val="100000"/>
              </a:lnSpc>
              <a:spcBef>
                <a:spcPts val="0"/>
              </a:spcBef>
              <a:spcAft>
                <a:spcPts val="0"/>
              </a:spcAft>
              <a:buSzPts val="1400"/>
              <a:buNone/>
            </a:pPr>
            <a:r>
              <a:rPr lang="en-US"/>
              <a:t>If you are training teachers or students with working in school experience, you can discuss these 3 key questions:</a:t>
            </a:r>
            <a:endParaRPr/>
          </a:p>
          <a:p>
            <a:pPr indent="-228600" lvl="0" marL="457200" marR="0" rtl="0" algn="l">
              <a:lnSpc>
                <a:spcPct val="100000"/>
              </a:lnSpc>
              <a:spcBef>
                <a:spcPts val="0"/>
              </a:spcBef>
              <a:spcAft>
                <a:spcPts val="0"/>
              </a:spcAft>
              <a:buSzPts val="1400"/>
              <a:buNone/>
            </a:pPr>
            <a:r>
              <a:rPr lang="en-US"/>
              <a:t>(1) What have schools (or your school) tried so far? (2) How has it worked in the long term? (3) What has it cost them? </a:t>
            </a:r>
            <a:endParaRPr/>
          </a:p>
          <a:p>
            <a:pPr indent="-228600" lvl="0" marL="457200" marR="0" rtl="0" algn="l">
              <a:lnSpc>
                <a:spcPct val="100000"/>
              </a:lnSpc>
              <a:spcBef>
                <a:spcPts val="0"/>
              </a:spcBef>
              <a:spcAft>
                <a:spcPts val="0"/>
              </a:spcAft>
              <a:buSzPts val="1400"/>
              <a:buNone/>
            </a:pPr>
            <a:r>
              <a:rPr lang="en-US"/>
              <a:t>When you are listing what has been tried, put down everything: from things individuals have done to a whole school approach. (see next slide)</a:t>
            </a:r>
            <a:endParaRPr/>
          </a:p>
          <a:p>
            <a:pPr indent="-228600" lvl="0" marL="457200" marR="0" rtl="0" algn="l">
              <a:lnSpc>
                <a:spcPct val="100000"/>
              </a:lnSpc>
              <a:spcBef>
                <a:spcPts val="0"/>
              </a:spcBef>
              <a:spcAft>
                <a:spcPts val="0"/>
              </a:spcAft>
              <a:buSzPts val="1400"/>
              <a:buNone/>
            </a:pPr>
            <a:r>
              <a:rPr lang="en-US"/>
              <a:t>If your students have no teaching experience, then explain how some behaviours from traumatised children challenge school expectations</a:t>
            </a:r>
            <a:endParaRPr/>
          </a:p>
        </p:txBody>
      </p:sp>
      <p:sp>
        <p:nvSpPr>
          <p:cNvPr id="112" name="Google Shape;112;p3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Here is an example of some of the approaches that school may have taken as an individual or as a whole school approach to get a child to change their behaviour. </a:t>
            </a:r>
            <a:endParaRPr/>
          </a:p>
          <a:p>
            <a:pPr indent="-228600" lvl="0" marL="457200" marR="0" rtl="0" algn="l">
              <a:lnSpc>
                <a:spcPct val="100000"/>
              </a:lnSpc>
              <a:spcBef>
                <a:spcPts val="0"/>
              </a:spcBef>
              <a:spcAft>
                <a:spcPts val="0"/>
              </a:spcAft>
              <a:buSzPts val="1400"/>
              <a:buNone/>
            </a:pPr>
            <a:r>
              <a:rPr lang="en-US"/>
              <a:t>If a particular strategy was helpful, we would expect to see a decrease in it’s use with a particular child. If we think about detentions for example if they were effective we shouldn’t see that child keep getting detentions because we would expect their behaviour to have changed in response to the first few detentions. When you are thinking about the cost it is also important to consider the impact on people’s emotional well being and resilience. Thinking about the self esteem and self efficacy of both staff and children.</a:t>
            </a:r>
            <a:endParaRPr/>
          </a:p>
          <a:p>
            <a:pPr indent="-228600" lvl="0" marL="457200" marR="0" rtl="0" algn="l">
              <a:lnSpc>
                <a:spcPct val="100000"/>
              </a:lnSpc>
              <a:spcBef>
                <a:spcPts val="0"/>
              </a:spcBef>
              <a:spcAft>
                <a:spcPts val="0"/>
              </a:spcAft>
              <a:buSzPts val="1400"/>
              <a:buNone/>
            </a:pPr>
            <a:r>
              <a:rPr lang="en-US"/>
              <a:t>Once you have identified the approaches that are not working it is important for us to ask “why do we keep doing the same thing hoping for a different outcome?”</a:t>
            </a:r>
            <a:endParaRPr/>
          </a:p>
          <a:p>
            <a:pPr indent="-228600" lvl="0" marL="457200" marR="0" rtl="0" algn="l">
              <a:lnSpc>
                <a:spcPct val="100000"/>
              </a:lnSpc>
              <a:spcBef>
                <a:spcPts val="0"/>
              </a:spcBef>
              <a:spcAft>
                <a:spcPts val="0"/>
              </a:spcAft>
              <a:buSzPts val="1400"/>
              <a:buNone/>
            </a:pPr>
            <a:r>
              <a:t/>
            </a:r>
            <a:endParaRPr/>
          </a:p>
        </p:txBody>
      </p:sp>
      <p:sp>
        <p:nvSpPr>
          <p:cNvPr id="121" name="Google Shape;12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Traumatised children need relationships that with attachment (A) regulation (R) and competency (C). This is true whether we are providing individualised therapy, therapeutic parenting at home or a healing environment in schools. </a:t>
            </a:r>
            <a:endParaRPr/>
          </a:p>
          <a:p>
            <a:pPr indent="-228600" lvl="0" marL="457200" marR="0" rtl="0" algn="l">
              <a:lnSpc>
                <a:spcPct val="100000"/>
              </a:lnSpc>
              <a:spcBef>
                <a:spcPts val="0"/>
              </a:spcBef>
              <a:spcAft>
                <a:spcPts val="0"/>
              </a:spcAft>
              <a:buSzPts val="1400"/>
              <a:buNone/>
            </a:pPr>
            <a:r>
              <a:rPr lang="en-US"/>
              <a:t>Thinking about behaviour as communication is key for teachers, educators and school staff to understand that those children who are so often viewed as naughty are in fact dealing with many complex issues which can only be addressed through whole school understanding and different approaches.</a:t>
            </a:r>
            <a:endParaRPr/>
          </a:p>
          <a:p>
            <a:pPr indent="-228600" lvl="0" marL="457200" marR="0" rtl="0" algn="l">
              <a:lnSpc>
                <a:spcPct val="100000"/>
              </a:lnSpc>
              <a:spcBef>
                <a:spcPts val="0"/>
              </a:spcBef>
              <a:spcAft>
                <a:spcPts val="0"/>
              </a:spcAft>
              <a:buSzPts val="1400"/>
              <a:buNone/>
            </a:pPr>
            <a:r>
              <a:rPr lang="en-US"/>
              <a:t>These children do what they do from experience and from what has been learned, not because they feel like being naughty or mean which can so often be the interpretation. </a:t>
            </a:r>
            <a:endParaRPr/>
          </a:p>
          <a:p>
            <a:pPr indent="-228600" lvl="0" marL="457200" marR="0" rtl="0" algn="l">
              <a:lnSpc>
                <a:spcPct val="100000"/>
              </a:lnSpc>
              <a:spcBef>
                <a:spcPts val="0"/>
              </a:spcBef>
              <a:spcAft>
                <a:spcPts val="0"/>
              </a:spcAft>
              <a:buSzPts val="1400"/>
              <a:buNone/>
            </a:pPr>
            <a:r>
              <a:rPr lang="en-US"/>
              <a:t>We must accept difficult behaviours as coming from a place of fear and adverse childhood experience not from intentional or wilful behaviour. When there is a lack of understanding as to where this behaviour comes from teachers and the school so often misinterpret the child as being oppositional, defiant and rude</a:t>
            </a:r>
            <a:endParaRPr/>
          </a:p>
          <a:p>
            <a:pPr indent="-228600" lvl="0" marL="457200" marR="0" rtl="0" algn="l">
              <a:lnSpc>
                <a:spcPct val="100000"/>
              </a:lnSpc>
              <a:spcBef>
                <a:spcPts val="0"/>
              </a:spcBef>
              <a:spcAft>
                <a:spcPts val="0"/>
              </a:spcAft>
              <a:buSzPts val="1400"/>
              <a:buNone/>
            </a:pPr>
            <a:r>
              <a:rPr lang="en-US"/>
              <a:t>School are complex organisations and so often teachers who are managing classes of up to 30 pupils understandably can get caught up in logging and reacting to these behaviours rather than exploring what the child might be telling us through their behaviour what their needs are.</a:t>
            </a:r>
            <a:endParaRPr/>
          </a:p>
        </p:txBody>
      </p:sp>
      <p:sp>
        <p:nvSpPr>
          <p:cNvPr id="142" name="Google Shape;142;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Many of the children displaying these behaviours probably wont be aware that these behaviours are the things they are feeling and thinking. If we are curious and open to exploring what might be underneath these behaviours we can help start to develop an awareness for themselves. </a:t>
            </a:r>
            <a:endParaRPr/>
          </a:p>
          <a:p>
            <a:pPr indent="-228600" lvl="0" marL="457200" marR="0" rtl="0" algn="l">
              <a:lnSpc>
                <a:spcPct val="100000"/>
              </a:lnSpc>
              <a:spcBef>
                <a:spcPts val="0"/>
              </a:spcBef>
              <a:spcAft>
                <a:spcPts val="0"/>
              </a:spcAft>
              <a:buSzPts val="1400"/>
              <a:buNone/>
            </a:pPr>
            <a:r>
              <a:rPr lang="en-US"/>
              <a:t>When we are thinking about these behaviours we need to ask ourselves (1) What the behaviour tells us about the child’s unmet needs such as their emotional and social needs (2) How can we change/adapt the school environment to reduce any of the triggers which may cause the challenging behaviour? (3) How we adjust how we respond to the behaviour which is more helpful to the child?</a:t>
            </a:r>
            <a:endParaRPr/>
          </a:p>
          <a:p>
            <a:pPr indent="-228600" lvl="0" marL="457200" marR="0" rtl="0" algn="l">
              <a:lnSpc>
                <a:spcPct val="100000"/>
              </a:lnSpc>
              <a:spcBef>
                <a:spcPts val="0"/>
              </a:spcBef>
              <a:spcAft>
                <a:spcPts val="0"/>
              </a:spcAft>
              <a:buSzPts val="1400"/>
              <a:buNone/>
            </a:pPr>
            <a:r>
              <a:rPr lang="en-US"/>
              <a:t>Next slide – what these behaviours as a means of communication might be telling us – we also need to say a behaviour policy within schools that meets children where they are at</a:t>
            </a:r>
            <a:endParaRPr/>
          </a:p>
        </p:txBody>
      </p:sp>
      <p:sp>
        <p:nvSpPr>
          <p:cNvPr id="151" name="Google Shape;15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If we understand all we can about the impact of Adverse Childhood Experiences and how they manifest themselves in behaviour within the school environment we need to ensure that our policies and the environment in which we are expecting these children to learn and thrive meets their needs. </a:t>
            </a:r>
            <a:endParaRPr/>
          </a:p>
          <a:p>
            <a:pPr indent="-228600" lvl="0" marL="457200" marR="0" rtl="0" algn="l">
              <a:lnSpc>
                <a:spcPct val="100000"/>
              </a:lnSpc>
              <a:spcBef>
                <a:spcPts val="0"/>
              </a:spcBef>
              <a:spcAft>
                <a:spcPts val="0"/>
              </a:spcAft>
              <a:buSzPts val="1400"/>
              <a:buNone/>
            </a:pPr>
            <a:r>
              <a:rPr lang="en-US"/>
              <a:t>Move to next slide where will we look at behaviour policies</a:t>
            </a:r>
            <a:endParaRPr/>
          </a:p>
          <a:p>
            <a:pPr indent="-228600" lvl="0" marL="457200" marR="0" rtl="0" algn="l">
              <a:lnSpc>
                <a:spcPct val="100000"/>
              </a:lnSpc>
              <a:spcBef>
                <a:spcPts val="0"/>
              </a:spcBef>
              <a:spcAft>
                <a:spcPts val="0"/>
              </a:spcAft>
              <a:buSzPts val="1400"/>
              <a:buNone/>
            </a:pPr>
            <a:r>
              <a:t/>
            </a:r>
            <a:endParaRPr/>
          </a:p>
        </p:txBody>
      </p:sp>
      <p:sp>
        <p:nvSpPr>
          <p:cNvPr id="161" name="Google Shape;161;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Behaviourism is the idea that all behaviour can be reduced reaction linked to a response. These links are learned from our environment. In the world of behaviourism, rewards and punishment are not emotive terms, they are simply the things that teach us to do more or less of a particular behaviour. It is understandable then that schools have relied on rewards and punishment to shape children’s behaviour. The difficulty is that behaviourism and social learning theory do not sufficiently take into account attachment or children’s experiences of trauma.</a:t>
            </a:r>
            <a:endParaRPr/>
          </a:p>
          <a:p>
            <a:pPr indent="-228600" lvl="0" marL="457200" marR="0" rtl="0" algn="l">
              <a:lnSpc>
                <a:spcPct val="100000"/>
              </a:lnSpc>
              <a:spcBef>
                <a:spcPts val="0"/>
              </a:spcBef>
              <a:spcAft>
                <a:spcPts val="0"/>
              </a:spcAft>
              <a:buSzPts val="1400"/>
              <a:buNone/>
            </a:pPr>
            <a:r>
              <a:rPr lang="en-US"/>
              <a:t>Such systems assume that:</a:t>
            </a:r>
            <a:endParaRPr/>
          </a:p>
          <a:p>
            <a:pPr indent="-171450" lvl="0" marL="171450" rtl="0" algn="l">
              <a:lnSpc>
                <a:spcPct val="100000"/>
              </a:lnSpc>
              <a:spcBef>
                <a:spcPts val="0"/>
              </a:spcBef>
              <a:spcAft>
                <a:spcPts val="0"/>
              </a:spcAft>
              <a:buSzPts val="1400"/>
              <a:buFont typeface="Arial"/>
              <a:buChar char="•"/>
            </a:pPr>
            <a:r>
              <a:rPr lang="en-US"/>
              <a:t>The problem is that chid wont do something, not that they cant. Therefore if we have a system that uses rewards and consequences this will solve the problem</a:t>
            </a:r>
            <a:endParaRPr/>
          </a:p>
          <a:p>
            <a:pPr indent="-171450" lvl="0" marL="171450" rtl="0" algn="l">
              <a:lnSpc>
                <a:spcPct val="100000"/>
              </a:lnSpc>
              <a:spcBef>
                <a:spcPts val="0"/>
              </a:spcBef>
              <a:spcAft>
                <a:spcPts val="0"/>
              </a:spcAft>
              <a:buSzPts val="1400"/>
              <a:buFont typeface="Arial"/>
              <a:buChar char="•"/>
            </a:pPr>
            <a:r>
              <a:rPr lang="en-US"/>
              <a:t>Children are in control of their behaviour and they are not acting impulsively</a:t>
            </a:r>
            <a:endParaRPr/>
          </a:p>
          <a:p>
            <a:pPr indent="-171450" lvl="0" marL="171450" rtl="0" algn="l">
              <a:lnSpc>
                <a:spcPct val="100000"/>
              </a:lnSpc>
              <a:spcBef>
                <a:spcPts val="0"/>
              </a:spcBef>
              <a:spcAft>
                <a:spcPts val="0"/>
              </a:spcAft>
              <a:buSzPts val="1400"/>
              <a:buFont typeface="Arial"/>
              <a:buChar char="•"/>
            </a:pPr>
            <a:r>
              <a:rPr lang="en-US"/>
              <a:t>Children understand cause and effect so will be able to learn from such a system</a:t>
            </a:r>
            <a:endParaRPr/>
          </a:p>
          <a:p>
            <a:pPr indent="-171450" lvl="0" marL="171450" rtl="0" algn="l">
              <a:lnSpc>
                <a:spcPct val="100000"/>
              </a:lnSpc>
              <a:spcBef>
                <a:spcPts val="0"/>
              </a:spcBef>
              <a:spcAft>
                <a:spcPts val="0"/>
              </a:spcAft>
              <a:buSzPts val="1400"/>
              <a:buFont typeface="Arial"/>
              <a:buChar char="•"/>
            </a:pPr>
            <a:r>
              <a:rPr lang="en-US"/>
              <a:t>Children can cope with the punishment from an adult without interpreting this as (I am rubbish)</a:t>
            </a:r>
            <a:endParaRPr/>
          </a:p>
          <a:p>
            <a:pPr indent="-171450" lvl="0" marL="171450" rtl="0" algn="l">
              <a:lnSpc>
                <a:spcPct val="100000"/>
              </a:lnSpc>
              <a:spcBef>
                <a:spcPts val="0"/>
              </a:spcBef>
              <a:spcAft>
                <a:spcPts val="0"/>
              </a:spcAft>
              <a:buSzPts val="1400"/>
              <a:buFont typeface="Arial"/>
              <a:buChar char="•"/>
            </a:pPr>
            <a:r>
              <a:rPr lang="en-US"/>
              <a:t>Children can feel guilt (I did something bad) without feeling Shame (I am bad)</a:t>
            </a:r>
            <a:endParaRPr/>
          </a:p>
          <a:p>
            <a:pPr indent="-82550" lvl="0" marL="17145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Font typeface="Arial"/>
              <a:buNone/>
            </a:pPr>
            <a:r>
              <a:rPr lang="en-US"/>
              <a:t>We cannot make this assumption about adopted and care experienced young people as many of their tricky behaviours come from a position of feeling threatened and unsafe</a:t>
            </a:r>
            <a:endParaRPr/>
          </a:p>
          <a:p>
            <a:pPr indent="-228600" lvl="0" marL="457200" marR="0" rtl="0" algn="l">
              <a:lnSpc>
                <a:spcPct val="100000"/>
              </a:lnSpc>
              <a:spcBef>
                <a:spcPts val="0"/>
              </a:spcBef>
              <a:spcAft>
                <a:spcPts val="0"/>
              </a:spcAft>
              <a:buSzPts val="1400"/>
              <a:buNone/>
            </a:pPr>
            <a:r>
              <a:rPr lang="en-US"/>
              <a:t>Let us now look at a typical school behaviour policy (bring a couple of examples of school policies to share). </a:t>
            </a:r>
            <a:endParaRPr/>
          </a:p>
          <a:p>
            <a:pPr indent="-228600" lvl="0" marL="457200" marR="0" rtl="0" algn="l">
              <a:lnSpc>
                <a:spcPct val="100000"/>
              </a:lnSpc>
              <a:spcBef>
                <a:spcPts val="0"/>
              </a:spcBef>
              <a:spcAft>
                <a:spcPts val="0"/>
              </a:spcAft>
              <a:buSzPts val="1400"/>
              <a:buNone/>
            </a:pPr>
            <a:r>
              <a:rPr lang="en-US"/>
              <a:t>What have we learned about the policies we have read? </a:t>
            </a:r>
            <a:endParaRPr/>
          </a:p>
          <a:p>
            <a:pPr indent="-228600" lvl="0" marL="457200" marR="0" rtl="0" algn="l">
              <a:lnSpc>
                <a:spcPct val="100000"/>
              </a:lnSpc>
              <a:spcBef>
                <a:spcPts val="0"/>
              </a:spcBef>
              <a:spcAft>
                <a:spcPts val="0"/>
              </a:spcAft>
              <a:buSzPts val="1400"/>
              <a:buNone/>
            </a:pPr>
            <a:r>
              <a:rPr lang="en-US"/>
              <a:t>Are they behaviourist or are they relationship?</a:t>
            </a:r>
            <a:endParaRPr/>
          </a:p>
          <a:p>
            <a:pPr indent="-228600" lvl="0" marL="457200" marR="0" rtl="0" algn="l">
              <a:lnSpc>
                <a:spcPct val="100000"/>
              </a:lnSpc>
              <a:spcBef>
                <a:spcPts val="0"/>
              </a:spcBef>
              <a:spcAft>
                <a:spcPts val="0"/>
              </a:spcAft>
              <a:buSzPts val="1400"/>
              <a:buNone/>
            </a:pPr>
            <a:r>
              <a:rPr lang="en-US"/>
              <a:t>Do you think these policies will work?</a:t>
            </a:r>
            <a:endParaRPr/>
          </a:p>
          <a:p>
            <a:pPr indent="-228600" lvl="0" marL="457200" marR="0" rtl="0" algn="l">
              <a:lnSpc>
                <a:spcPct val="100000"/>
              </a:lnSpc>
              <a:spcBef>
                <a:spcPts val="0"/>
              </a:spcBef>
              <a:spcAft>
                <a:spcPts val="0"/>
              </a:spcAft>
              <a:buSzPts val="1400"/>
              <a:buNone/>
            </a:pPr>
            <a:r>
              <a:rPr lang="en-US"/>
              <a:t>What issues can you see within these policies?</a:t>
            </a:r>
            <a:endParaRPr/>
          </a:p>
          <a:p>
            <a:pPr indent="-228600" lvl="0" marL="457200" marR="0" rtl="0" algn="l">
              <a:lnSpc>
                <a:spcPct val="100000"/>
              </a:lnSpc>
              <a:spcBef>
                <a:spcPts val="0"/>
              </a:spcBef>
              <a:spcAft>
                <a:spcPts val="0"/>
              </a:spcAft>
              <a:buSzPts val="1400"/>
              <a:buNone/>
            </a:pPr>
            <a:r>
              <a:rPr lang="en-US"/>
              <a:t>Are there aspects of the policies you think might work?</a:t>
            </a:r>
            <a:endParaRPr/>
          </a:p>
          <a:p>
            <a:pPr indent="-228600" lvl="0" marL="457200" marR="0" rtl="0" algn="l">
              <a:lnSpc>
                <a:spcPct val="100000"/>
              </a:lnSpc>
              <a:spcBef>
                <a:spcPts val="0"/>
              </a:spcBef>
              <a:spcAft>
                <a:spcPts val="0"/>
              </a:spcAft>
              <a:buSzPts val="1400"/>
              <a:buNone/>
            </a:pPr>
            <a:r>
              <a:rPr lang="en-US"/>
              <a:t>Do they consider the needs of adopted and care experienced young people?</a:t>
            </a:r>
            <a:endParaRPr/>
          </a:p>
          <a:p>
            <a:pPr indent="-228600" lvl="0" marL="457200" marR="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rPr lang="en-US"/>
              <a:t>We are now going to work on our own mini policy and think together in our breakout (or whole group depending on size) what needs to be considered within this policy</a:t>
            </a:r>
            <a:endParaRPr/>
          </a:p>
          <a:p>
            <a:pPr indent="0" lvl="0" marL="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Font typeface="Arial"/>
              <a:buNone/>
            </a:pPr>
            <a:r>
              <a:rPr lang="en-US"/>
              <a:t>Recap/Feedback from todays sessions</a:t>
            </a:r>
            <a:endParaRPr/>
          </a:p>
          <a:p>
            <a:pPr indent="0" lvl="0" marL="0" rtl="0" algn="l">
              <a:lnSpc>
                <a:spcPct val="100000"/>
              </a:lnSpc>
              <a:spcBef>
                <a:spcPts val="0"/>
              </a:spcBef>
              <a:spcAft>
                <a:spcPts val="0"/>
              </a:spcAft>
              <a:buSzPts val="1400"/>
              <a:buFont typeface="Arial"/>
              <a:buNone/>
            </a:pPr>
            <a:r>
              <a:rPr lang="en-US"/>
              <a:t>Can each person tell us something they have learned from todays session?</a:t>
            </a:r>
            <a:endParaRPr/>
          </a:p>
          <a:p>
            <a:pPr indent="0" lvl="0" marL="0" rtl="0" algn="l">
              <a:lnSpc>
                <a:spcPct val="100000"/>
              </a:lnSpc>
              <a:spcBef>
                <a:spcPts val="0"/>
              </a:spcBef>
              <a:spcAft>
                <a:spcPts val="0"/>
              </a:spcAft>
              <a:buSzPts val="1400"/>
              <a:buFont typeface="Arial"/>
              <a:buNone/>
            </a:pPr>
            <a:r>
              <a:rPr lang="en-US"/>
              <a:t>Is there something from this learning that you will take forward as a teacher in your role?</a:t>
            </a:r>
            <a:endParaRPr/>
          </a:p>
          <a:p>
            <a:pPr indent="0" lvl="0" marL="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Font typeface="Arial"/>
              <a:buNone/>
            </a:pPr>
            <a:r>
              <a:t/>
            </a:r>
            <a:endParaRPr/>
          </a:p>
        </p:txBody>
      </p:sp>
      <p:sp>
        <p:nvSpPr>
          <p:cNvPr id="169" name="Google Shape;16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We are going to look at something called a Functional Behaviour Analysis Chart or an ABC chart. This is an observational tool that allows you to record a particular behaviour. It enables you to consider the behaviour alongside the schools behaviour policy/ethos and how this might be impacting. It helps us think about what changes we might need to make in school in terms of taking a whole school approach. The aim of using an ABC chart is to help us better understand what the behaviour is communicating. They also include environmental factors that may also be impacting the child or young person negatively. </a:t>
            </a:r>
            <a:endParaRPr/>
          </a:p>
          <a:p>
            <a:pPr indent="-228600" lvl="0" marL="457200" marR="0" rtl="0" algn="l">
              <a:lnSpc>
                <a:spcPct val="100000"/>
              </a:lnSpc>
              <a:spcBef>
                <a:spcPts val="0"/>
              </a:spcBef>
              <a:spcAft>
                <a:spcPts val="0"/>
              </a:spcAft>
              <a:buSzPts val="1400"/>
              <a:buNone/>
            </a:pPr>
            <a:r>
              <a:rPr lang="en-US"/>
              <a:t>Refer to lesson script to discuss A Antecedent, B Behaviour and C Consequence</a:t>
            </a:r>
            <a:endParaRPr/>
          </a:p>
          <a:p>
            <a:pPr indent="-228600" lvl="0" marL="457200" marR="0" rtl="0" algn="l">
              <a:lnSpc>
                <a:spcPct val="100000"/>
              </a:lnSpc>
              <a:spcBef>
                <a:spcPts val="0"/>
              </a:spcBef>
              <a:spcAft>
                <a:spcPts val="0"/>
              </a:spcAft>
              <a:buSzPts val="1400"/>
              <a:buNone/>
            </a:pPr>
            <a:r>
              <a:rPr lang="en-US"/>
              <a:t>We are going to look at the case study of Ben who has been refusing to complete tasks, is continually running out of lessons and is generally being disruptive to the class.</a:t>
            </a:r>
            <a:endParaRPr/>
          </a:p>
          <a:p>
            <a:pPr indent="-228600" lvl="0" marL="457200" marR="0" rtl="0" algn="l">
              <a:lnSpc>
                <a:spcPct val="100000"/>
              </a:lnSpc>
              <a:spcBef>
                <a:spcPts val="0"/>
              </a:spcBef>
              <a:spcAft>
                <a:spcPts val="0"/>
              </a:spcAft>
              <a:buSzPts val="1400"/>
              <a:buNone/>
            </a:pPr>
            <a:r>
              <a:rPr lang="en-US"/>
              <a:t>One you have read the ABC chart in your smaller groups (or large group if not enough numbers to break into sub groups) we are going to answer the following questions which relate to the school environment and strategies that might support this young person in school. One you have done this and thought about the triggers for the behaviour and the consequences which could be maintaining it, you can then use all of this information to help you develop a plan to better support this student</a:t>
            </a:r>
            <a:endParaRPr/>
          </a:p>
          <a:p>
            <a:pPr indent="-228600" lvl="0" marL="457200" marR="0" rtl="0" algn="l">
              <a:lnSpc>
                <a:spcPct val="100000"/>
              </a:lnSpc>
              <a:spcBef>
                <a:spcPts val="0"/>
              </a:spcBef>
              <a:spcAft>
                <a:spcPts val="0"/>
              </a:spcAft>
              <a:buSzPts val="1400"/>
              <a:buNone/>
            </a:pPr>
            <a:r>
              <a:rPr lang="en-US"/>
              <a:t>Q1. What changes could you make to the environment around the child to decrease exposure to any triggers?</a:t>
            </a:r>
            <a:endParaRPr/>
          </a:p>
          <a:p>
            <a:pPr indent="-228600" lvl="0" marL="457200" marR="0" rtl="0" algn="l">
              <a:lnSpc>
                <a:spcPct val="100000"/>
              </a:lnSpc>
              <a:spcBef>
                <a:spcPts val="0"/>
              </a:spcBef>
              <a:spcAft>
                <a:spcPts val="0"/>
              </a:spcAft>
              <a:buSzPts val="1400"/>
              <a:buNone/>
            </a:pPr>
            <a:r>
              <a:rPr lang="en-US"/>
              <a:t>Q2. What strategies could you teach the student to cope with the triggers better?</a:t>
            </a:r>
            <a:endParaRPr/>
          </a:p>
          <a:p>
            <a:pPr indent="-228600" lvl="0" marL="457200" marR="0" rtl="0" algn="l">
              <a:lnSpc>
                <a:spcPct val="100000"/>
              </a:lnSpc>
              <a:spcBef>
                <a:spcPts val="0"/>
              </a:spcBef>
              <a:spcAft>
                <a:spcPts val="0"/>
              </a:spcAft>
              <a:buSzPts val="1400"/>
              <a:buNone/>
            </a:pPr>
            <a:r>
              <a:rPr lang="en-US"/>
              <a:t>Q3. What skill could you teach the student that would reduce their need to engage in a particular behaviour?</a:t>
            </a:r>
            <a:endParaRPr/>
          </a:p>
          <a:p>
            <a:pPr indent="-228600" lvl="0" marL="457200" marR="0" rtl="0" algn="l">
              <a:lnSpc>
                <a:spcPct val="100000"/>
              </a:lnSpc>
              <a:spcBef>
                <a:spcPts val="0"/>
              </a:spcBef>
              <a:spcAft>
                <a:spcPts val="0"/>
              </a:spcAft>
              <a:buSzPts val="1400"/>
              <a:buNone/>
            </a:pPr>
            <a:r>
              <a:rPr lang="en-US"/>
              <a:t>Q4. What support can you provide to meet the students needs and thus reduce the need for the behaviour?</a:t>
            </a:r>
            <a:endParaRPr/>
          </a:p>
          <a:p>
            <a:pPr indent="-228600" lvl="0" marL="457200" marR="0" rtl="0" algn="l">
              <a:lnSpc>
                <a:spcPct val="100000"/>
              </a:lnSpc>
              <a:spcBef>
                <a:spcPts val="0"/>
              </a:spcBef>
              <a:spcAft>
                <a:spcPts val="0"/>
              </a:spcAft>
              <a:buSzPts val="1400"/>
              <a:buNone/>
            </a:pPr>
            <a:r>
              <a:rPr lang="en-US"/>
              <a:t>Key Adults in school play a vital role for the child in creating a safe base. Key adults can support and help meet the child’s need for availability, sensitivity, acceptance, cooperation and membership. </a:t>
            </a:r>
            <a:endParaRPr/>
          </a:p>
          <a:p>
            <a:pPr indent="-228600" lvl="0" marL="457200" marR="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rPr lang="en-US"/>
              <a:t>The role of the key adult</a:t>
            </a:r>
            <a:endParaRPr/>
          </a:p>
          <a:p>
            <a:pPr indent="-228600" lvl="0" marL="457200" marR="0" rtl="0" algn="l">
              <a:lnSpc>
                <a:spcPct val="100000"/>
              </a:lnSpc>
              <a:spcBef>
                <a:spcPts val="0"/>
              </a:spcBef>
              <a:spcAft>
                <a:spcPts val="0"/>
              </a:spcAft>
              <a:buSzPts val="1400"/>
              <a:buNone/>
            </a:pPr>
            <a:r>
              <a:rPr b="1" lang="en-US"/>
              <a:t>Availability (so the child can learn to trust)</a:t>
            </a:r>
            <a:endParaRPr/>
          </a:p>
          <a:p>
            <a:pPr indent="-171450" lvl="0" marL="171450" rtl="0" algn="l">
              <a:lnSpc>
                <a:spcPct val="100000"/>
              </a:lnSpc>
              <a:spcBef>
                <a:spcPts val="0"/>
              </a:spcBef>
              <a:spcAft>
                <a:spcPts val="0"/>
              </a:spcAft>
              <a:buSzPts val="1400"/>
              <a:buFont typeface="Arial"/>
              <a:buChar char="•"/>
            </a:pPr>
            <a:r>
              <a:rPr b="0" lang="en-US"/>
              <a:t>Provide the child with regular predictable “attachment time” which is built into the child daily or weekly timetable</a:t>
            </a:r>
            <a:endParaRPr/>
          </a:p>
          <a:p>
            <a:pPr indent="-171450" lvl="0" marL="171450" rtl="0" algn="l">
              <a:lnSpc>
                <a:spcPct val="100000"/>
              </a:lnSpc>
              <a:spcBef>
                <a:spcPts val="0"/>
              </a:spcBef>
              <a:spcAft>
                <a:spcPts val="0"/>
              </a:spcAft>
              <a:buSzPts val="1400"/>
              <a:buFont typeface="Arial"/>
              <a:buChar char="•"/>
            </a:pPr>
            <a:r>
              <a:rPr b="0" lang="en-US"/>
              <a:t>Ensuring this time is fully focused on the child looking and listening to them closely, without being interrupted or distracted</a:t>
            </a:r>
            <a:endParaRPr/>
          </a:p>
          <a:p>
            <a:pPr indent="-171450" lvl="0" marL="171450" rtl="0" algn="l">
              <a:lnSpc>
                <a:spcPct val="100000"/>
              </a:lnSpc>
              <a:spcBef>
                <a:spcPts val="0"/>
              </a:spcBef>
              <a:spcAft>
                <a:spcPts val="0"/>
              </a:spcAft>
              <a:buSzPts val="1400"/>
              <a:buFont typeface="Arial"/>
              <a:buChar char="•"/>
            </a:pPr>
            <a:r>
              <a:rPr b="0" lang="en-US"/>
              <a:t>Being reliable and communicating clearly to the child if plans have to change, explaining why and what the new plan is</a:t>
            </a:r>
            <a:endParaRPr/>
          </a:p>
          <a:p>
            <a:pPr indent="-171450" lvl="0" marL="171450" rtl="0" algn="l">
              <a:lnSpc>
                <a:spcPct val="100000"/>
              </a:lnSpc>
              <a:spcBef>
                <a:spcPts val="0"/>
              </a:spcBef>
              <a:spcAft>
                <a:spcPts val="0"/>
              </a:spcAft>
              <a:buSzPts val="1400"/>
              <a:buFont typeface="Arial"/>
              <a:buChar char="•"/>
            </a:pPr>
            <a:r>
              <a:rPr b="0" lang="en-US"/>
              <a:t>Making sure the child knows how and is allowed to find the key adult if they are distressed or need help</a:t>
            </a:r>
            <a:endParaRPr/>
          </a:p>
          <a:p>
            <a:pPr indent="-171450" lvl="0" marL="171450" rtl="0" algn="l">
              <a:lnSpc>
                <a:spcPct val="100000"/>
              </a:lnSpc>
              <a:spcBef>
                <a:spcPts val="0"/>
              </a:spcBef>
              <a:spcAft>
                <a:spcPts val="0"/>
              </a:spcAft>
              <a:buSzPts val="1400"/>
              <a:buFont typeface="Arial"/>
              <a:buChar char="•"/>
            </a:pPr>
            <a:r>
              <a:rPr b="0" lang="en-US"/>
              <a:t>Seeking out the child if they not ask for or accept help when they are in distress or trouble</a:t>
            </a:r>
            <a:endParaRPr/>
          </a:p>
          <a:p>
            <a:pPr indent="-171450" lvl="0" marL="171450" rtl="0" algn="l">
              <a:lnSpc>
                <a:spcPct val="100000"/>
              </a:lnSpc>
              <a:spcBef>
                <a:spcPts val="0"/>
              </a:spcBef>
              <a:spcAft>
                <a:spcPts val="0"/>
              </a:spcAft>
              <a:buSzPts val="1400"/>
              <a:buFont typeface="Arial"/>
              <a:buChar char="•"/>
            </a:pPr>
            <a:r>
              <a:rPr b="0" lang="en-US"/>
              <a:t>Acknowledging and celebrating key milestones for the child including birthday, adoption days or anniversaries and achievements</a:t>
            </a:r>
            <a:endParaRPr/>
          </a:p>
          <a:p>
            <a:pPr indent="-171450" lvl="0" marL="171450" rtl="0" algn="l">
              <a:lnSpc>
                <a:spcPct val="100000"/>
              </a:lnSpc>
              <a:spcBef>
                <a:spcPts val="0"/>
              </a:spcBef>
              <a:spcAft>
                <a:spcPts val="0"/>
              </a:spcAft>
              <a:buSzPts val="1400"/>
              <a:buFont typeface="Arial"/>
              <a:buChar char="•"/>
            </a:pPr>
            <a:r>
              <a:rPr b="0" lang="en-US"/>
              <a:t>Keeping in touch over half terms, long holidays and once the child or adult leaves the school</a:t>
            </a:r>
            <a:endParaRPr/>
          </a:p>
          <a:p>
            <a:pPr indent="0" lvl="0" marL="0" rtl="0" algn="l">
              <a:lnSpc>
                <a:spcPct val="100000"/>
              </a:lnSpc>
              <a:spcBef>
                <a:spcPts val="0"/>
              </a:spcBef>
              <a:spcAft>
                <a:spcPts val="0"/>
              </a:spcAft>
              <a:buSzPts val="1400"/>
              <a:buFont typeface="Arial"/>
              <a:buNone/>
            </a:pPr>
            <a:r>
              <a:rPr b="1" lang="en-US"/>
              <a:t>Sensitivity (so the child can understand and manage their feelings and behaviour)</a:t>
            </a:r>
            <a:endParaRPr/>
          </a:p>
          <a:p>
            <a:pPr indent="-171450" lvl="0" marL="171450" rtl="0" algn="l">
              <a:lnSpc>
                <a:spcPct val="100000"/>
              </a:lnSpc>
              <a:spcBef>
                <a:spcPts val="0"/>
              </a:spcBef>
              <a:spcAft>
                <a:spcPts val="0"/>
              </a:spcAft>
              <a:buSzPts val="1400"/>
              <a:buFont typeface="Arial"/>
              <a:buChar char="•"/>
            </a:pPr>
            <a:r>
              <a:rPr b="0" lang="en-US"/>
              <a:t>Being aware of the child’s previous experiences, including key triggers and areas of difficulty</a:t>
            </a:r>
            <a:endParaRPr/>
          </a:p>
          <a:p>
            <a:pPr indent="-171450" lvl="0" marL="171450" rtl="0" algn="l">
              <a:lnSpc>
                <a:spcPct val="100000"/>
              </a:lnSpc>
              <a:spcBef>
                <a:spcPts val="0"/>
              </a:spcBef>
              <a:spcAft>
                <a:spcPts val="0"/>
              </a:spcAft>
              <a:buSzPts val="1400"/>
              <a:buFont typeface="Arial"/>
              <a:buChar char="•"/>
            </a:pPr>
            <a:r>
              <a:rPr b="0" lang="en-US"/>
              <a:t>Tuning in with genuine curiosity to the child’s feelings, thoughts, needs and wishes</a:t>
            </a:r>
            <a:endParaRPr/>
          </a:p>
          <a:p>
            <a:pPr indent="-171450" lvl="0" marL="171450" rtl="0" algn="l">
              <a:lnSpc>
                <a:spcPct val="100000"/>
              </a:lnSpc>
              <a:spcBef>
                <a:spcPts val="0"/>
              </a:spcBef>
              <a:spcAft>
                <a:spcPts val="0"/>
              </a:spcAft>
              <a:buSzPts val="1400"/>
              <a:buFont typeface="Arial"/>
              <a:buChar char="•"/>
            </a:pPr>
            <a:r>
              <a:rPr b="0" lang="en-US"/>
              <a:t>Using validation and empathy to show the child that you are interested in understanding how they feel and in linking this to what is happening around them</a:t>
            </a:r>
            <a:endParaRPr/>
          </a:p>
          <a:p>
            <a:pPr indent="-171450" lvl="0" marL="171450" rtl="0" algn="l">
              <a:lnSpc>
                <a:spcPct val="100000"/>
              </a:lnSpc>
              <a:spcBef>
                <a:spcPts val="0"/>
              </a:spcBef>
              <a:spcAft>
                <a:spcPts val="0"/>
              </a:spcAft>
              <a:buSzPts val="1400"/>
              <a:buFont typeface="Arial"/>
              <a:buChar char="•"/>
            </a:pPr>
            <a:r>
              <a:rPr b="0" lang="en-US"/>
              <a:t>Responding to the child’s feeling and needs by acknowledging them and meeting them as appropriate</a:t>
            </a:r>
            <a:endParaRPr/>
          </a:p>
          <a:p>
            <a:pPr indent="-171450" lvl="0" marL="171450" rtl="0" algn="l">
              <a:lnSpc>
                <a:spcPct val="100000"/>
              </a:lnSpc>
              <a:spcBef>
                <a:spcPts val="0"/>
              </a:spcBef>
              <a:spcAft>
                <a:spcPts val="0"/>
              </a:spcAft>
              <a:buSzPts val="1400"/>
              <a:buFont typeface="Arial"/>
              <a:buChar char="•"/>
            </a:pPr>
            <a:r>
              <a:rPr b="0" lang="en-US"/>
              <a:t>Helping the child to find ways to express and copy with their feelings and needs</a:t>
            </a:r>
            <a:endParaRPr/>
          </a:p>
          <a:p>
            <a:pPr indent="-171450" lvl="0" marL="171450" rtl="0" algn="l">
              <a:lnSpc>
                <a:spcPct val="100000"/>
              </a:lnSpc>
              <a:spcBef>
                <a:spcPts val="0"/>
              </a:spcBef>
              <a:spcAft>
                <a:spcPts val="0"/>
              </a:spcAft>
              <a:buSzPts val="1400"/>
              <a:buFont typeface="Arial"/>
              <a:buChar char="•"/>
            </a:pPr>
            <a:r>
              <a:rPr b="0" lang="en-US"/>
              <a:t>Sharing (appropriately) some of your thoughts, feelings, wishes and need so that the child learns that others also have thoughts and feelings and learns to read these accurately and connect them with what is happening</a:t>
            </a:r>
            <a:endParaRPr/>
          </a:p>
          <a:p>
            <a:pPr indent="0" lvl="0" marL="0" rtl="0" algn="l">
              <a:lnSpc>
                <a:spcPct val="100000"/>
              </a:lnSpc>
              <a:spcBef>
                <a:spcPts val="0"/>
              </a:spcBef>
              <a:spcAft>
                <a:spcPts val="0"/>
              </a:spcAft>
              <a:buSzPts val="1400"/>
              <a:buFont typeface="Arial"/>
              <a:buNone/>
            </a:pPr>
            <a:r>
              <a:rPr b="1" lang="en-US"/>
              <a:t>Acceptance (so the child can develop their self esteem)</a:t>
            </a:r>
            <a:endParaRPr/>
          </a:p>
          <a:p>
            <a:pPr indent="-171450" lvl="0" marL="171450" rtl="0" algn="l">
              <a:lnSpc>
                <a:spcPct val="100000"/>
              </a:lnSpc>
              <a:spcBef>
                <a:spcPts val="0"/>
              </a:spcBef>
              <a:spcAft>
                <a:spcPts val="0"/>
              </a:spcAft>
              <a:buSzPts val="1400"/>
              <a:buFont typeface="Arial"/>
              <a:buChar char="•"/>
            </a:pPr>
            <a:r>
              <a:rPr b="0" lang="en-US"/>
              <a:t>Using accepting language that shows the child they are not alone. For example: “We had a tricky day didn’t we? We can sort it out together”</a:t>
            </a:r>
            <a:endParaRPr/>
          </a:p>
          <a:p>
            <a:pPr indent="-171450" lvl="0" marL="171450" rtl="0" algn="l">
              <a:lnSpc>
                <a:spcPct val="100000"/>
              </a:lnSpc>
              <a:spcBef>
                <a:spcPts val="0"/>
              </a:spcBef>
              <a:spcAft>
                <a:spcPts val="0"/>
              </a:spcAft>
              <a:buSzPts val="1400"/>
              <a:buFont typeface="Arial"/>
              <a:buChar char="•"/>
            </a:pPr>
            <a:r>
              <a:rPr b="0" lang="en-US"/>
              <a:t>Welcoming the child’s strengths and interests and giving them opportunities to pursue these, with the message “everybody is good at something”</a:t>
            </a:r>
            <a:endParaRPr/>
          </a:p>
          <a:p>
            <a:pPr indent="-171450" lvl="0" marL="171450" rtl="0" algn="l">
              <a:lnSpc>
                <a:spcPct val="100000"/>
              </a:lnSpc>
              <a:spcBef>
                <a:spcPts val="0"/>
              </a:spcBef>
              <a:spcAft>
                <a:spcPts val="0"/>
              </a:spcAft>
              <a:buSzPts val="1400"/>
              <a:buFont typeface="Arial"/>
              <a:buChar char="•"/>
            </a:pPr>
            <a:r>
              <a:rPr b="0" lang="en-US"/>
              <a:t>Naming and accepting the different “parts of the child, including the parts that seem contradictory, like “your being silly part” “your working hard part”, ”your sad part” and “your kind part”</a:t>
            </a:r>
            <a:endParaRPr/>
          </a:p>
          <a:p>
            <a:pPr indent="-171450" lvl="0" marL="171450" rtl="0" algn="l">
              <a:lnSpc>
                <a:spcPct val="100000"/>
              </a:lnSpc>
              <a:spcBef>
                <a:spcPts val="0"/>
              </a:spcBef>
              <a:spcAft>
                <a:spcPts val="0"/>
              </a:spcAft>
              <a:buSzPts val="1400"/>
              <a:buFont typeface="Arial"/>
              <a:buChar char="•"/>
            </a:pPr>
            <a:r>
              <a:rPr b="0" lang="en-US"/>
              <a:t>Finding ways to show they child the are of value just the way they are</a:t>
            </a:r>
            <a:endParaRPr/>
          </a:p>
          <a:p>
            <a:pPr indent="-171450" lvl="0" marL="171450" rtl="0" algn="l">
              <a:lnSpc>
                <a:spcPct val="100000"/>
              </a:lnSpc>
              <a:spcBef>
                <a:spcPts val="0"/>
              </a:spcBef>
              <a:spcAft>
                <a:spcPts val="0"/>
              </a:spcAft>
              <a:buSzPts val="1400"/>
              <a:buFont typeface="Arial"/>
              <a:buChar char="•"/>
            </a:pPr>
            <a:r>
              <a:rPr b="0" lang="en-US"/>
              <a:t>Modelling imperfection and acceptance of yourself (e.g. making a mistake and then speaking compassionately to yourself: “Never mind we all make mistakes”</a:t>
            </a:r>
            <a:endParaRPr/>
          </a:p>
          <a:p>
            <a:pPr indent="-171450" lvl="0" marL="171450" rtl="0" algn="l">
              <a:lnSpc>
                <a:spcPct val="100000"/>
              </a:lnSpc>
              <a:spcBef>
                <a:spcPts val="0"/>
              </a:spcBef>
              <a:spcAft>
                <a:spcPts val="0"/>
              </a:spcAft>
              <a:buSzPts val="1400"/>
              <a:buFont typeface="Arial"/>
              <a:buChar char="•"/>
            </a:pPr>
            <a:r>
              <a:rPr b="0" lang="en-US"/>
              <a:t>Encouraging the child to take risks in play and learning, and helping them to accept the fear or making a mistake or getting it wrong</a:t>
            </a:r>
            <a:endParaRPr/>
          </a:p>
          <a:p>
            <a:pPr indent="0" lvl="0" marL="0" rtl="0" algn="l">
              <a:lnSpc>
                <a:spcPct val="100000"/>
              </a:lnSpc>
              <a:spcBef>
                <a:spcPts val="0"/>
              </a:spcBef>
              <a:spcAft>
                <a:spcPts val="0"/>
              </a:spcAft>
              <a:buSzPts val="1400"/>
              <a:buFont typeface="Arial"/>
              <a:buNone/>
            </a:pPr>
            <a:r>
              <a:rPr b="1" lang="en-US"/>
              <a:t>Cooperation (so the child can feel effective)</a:t>
            </a:r>
            <a:endParaRPr/>
          </a:p>
          <a:p>
            <a:pPr indent="-171450" lvl="0" marL="171450" rtl="0" algn="l">
              <a:lnSpc>
                <a:spcPct val="100000"/>
              </a:lnSpc>
              <a:spcBef>
                <a:spcPts val="0"/>
              </a:spcBef>
              <a:spcAft>
                <a:spcPts val="0"/>
              </a:spcAft>
              <a:buSzPts val="1400"/>
              <a:buFont typeface="Arial"/>
              <a:buChar char="•"/>
            </a:pPr>
            <a:r>
              <a:rPr b="0" lang="en-US"/>
              <a:t>Finding ways to help the child feel that they are effective and competent and can be autonomous in a developmentally appropriate way</a:t>
            </a:r>
            <a:endParaRPr/>
          </a:p>
          <a:p>
            <a:pPr indent="-171450" lvl="0" marL="171450" rtl="0" algn="l">
              <a:lnSpc>
                <a:spcPct val="100000"/>
              </a:lnSpc>
              <a:spcBef>
                <a:spcPts val="0"/>
              </a:spcBef>
              <a:spcAft>
                <a:spcPts val="0"/>
              </a:spcAft>
              <a:buSzPts val="1400"/>
              <a:buFont typeface="Arial"/>
              <a:buChar char="•"/>
            </a:pPr>
            <a:r>
              <a:rPr b="0" lang="en-US"/>
              <a:t>Offering the child choices</a:t>
            </a:r>
            <a:endParaRPr/>
          </a:p>
          <a:p>
            <a:pPr indent="-171450" lvl="0" marL="171450" rtl="0" algn="l">
              <a:lnSpc>
                <a:spcPct val="100000"/>
              </a:lnSpc>
              <a:spcBef>
                <a:spcPts val="0"/>
              </a:spcBef>
              <a:spcAft>
                <a:spcPts val="0"/>
              </a:spcAft>
              <a:buSzPts val="1400"/>
              <a:buFont typeface="Arial"/>
              <a:buChar char="•"/>
            </a:pPr>
            <a:r>
              <a:rPr b="0" lang="en-US"/>
              <a:t>Negotiating with clear boundaries</a:t>
            </a:r>
            <a:endParaRPr/>
          </a:p>
          <a:p>
            <a:pPr indent="-171450" lvl="0" marL="171450" rtl="0" algn="l">
              <a:lnSpc>
                <a:spcPct val="100000"/>
              </a:lnSpc>
              <a:spcBef>
                <a:spcPts val="0"/>
              </a:spcBef>
              <a:spcAft>
                <a:spcPts val="0"/>
              </a:spcAft>
              <a:buSzPts val="1400"/>
              <a:buFont typeface="Arial"/>
              <a:buChar char="•"/>
            </a:pPr>
            <a:r>
              <a:rPr b="0" lang="en-US"/>
              <a:t>Encouraging child to have a go at activities and tasks for themselves while providing support so they can experience success</a:t>
            </a:r>
            <a:endParaRPr/>
          </a:p>
          <a:p>
            <a:pPr indent="-171450" lvl="0" marL="171450" rtl="0" algn="l">
              <a:lnSpc>
                <a:spcPct val="100000"/>
              </a:lnSpc>
              <a:spcBef>
                <a:spcPts val="0"/>
              </a:spcBef>
              <a:spcAft>
                <a:spcPts val="0"/>
              </a:spcAft>
              <a:buSzPts val="1400"/>
              <a:buFont typeface="Arial"/>
              <a:buChar char="•"/>
            </a:pPr>
            <a:r>
              <a:rPr b="0" lang="en-US"/>
              <a:t>Helping the child to feel like part of a team where they have something to contribute, helping you with jobs such as preparation, to working on a project with you</a:t>
            </a:r>
            <a:endParaRPr/>
          </a:p>
          <a:p>
            <a:pPr indent="-171450" lvl="0" marL="171450" rtl="0" algn="l">
              <a:lnSpc>
                <a:spcPct val="100000"/>
              </a:lnSpc>
              <a:spcBef>
                <a:spcPts val="0"/>
              </a:spcBef>
              <a:spcAft>
                <a:spcPts val="0"/>
              </a:spcAft>
              <a:buSzPts val="1400"/>
              <a:buFont typeface="Arial"/>
              <a:buChar char="•"/>
            </a:pPr>
            <a:r>
              <a:rPr b="0" lang="en-US"/>
              <a:t>Setting clear limits so that the child can feel to exercise the control they have without the scary sense that they are all powerful or that they are responsible for decisions or events</a:t>
            </a:r>
            <a:endParaRPr/>
          </a:p>
          <a:p>
            <a:pPr indent="0" lvl="0" marL="0" rtl="0" algn="l">
              <a:lnSpc>
                <a:spcPct val="100000"/>
              </a:lnSpc>
              <a:spcBef>
                <a:spcPts val="0"/>
              </a:spcBef>
              <a:spcAft>
                <a:spcPts val="0"/>
              </a:spcAft>
              <a:buSzPts val="1400"/>
              <a:buFont typeface="Arial"/>
              <a:buNone/>
            </a:pPr>
            <a:r>
              <a:rPr b="1" lang="en-US"/>
              <a:t>Membership (so the child can feel they belong)</a:t>
            </a:r>
            <a:endParaRPr/>
          </a:p>
          <a:p>
            <a:pPr indent="-171450" lvl="0" marL="171450" rtl="0" algn="l">
              <a:lnSpc>
                <a:spcPct val="100000"/>
              </a:lnSpc>
              <a:spcBef>
                <a:spcPts val="0"/>
              </a:spcBef>
              <a:spcAft>
                <a:spcPts val="0"/>
              </a:spcAft>
              <a:buSzPts val="1400"/>
              <a:buFont typeface="Arial"/>
              <a:buChar char="•"/>
            </a:pPr>
            <a:r>
              <a:rPr b="0" lang="en-US"/>
              <a:t>Creating a sense of being a team together with the child</a:t>
            </a:r>
            <a:endParaRPr/>
          </a:p>
          <a:p>
            <a:pPr indent="-171450" lvl="0" marL="171450" rtl="0" algn="l">
              <a:lnSpc>
                <a:spcPct val="100000"/>
              </a:lnSpc>
              <a:spcBef>
                <a:spcPts val="0"/>
              </a:spcBef>
              <a:spcAft>
                <a:spcPts val="0"/>
              </a:spcAft>
              <a:buSzPts val="1400"/>
              <a:buFont typeface="Arial"/>
              <a:buChar char="•"/>
            </a:pPr>
            <a:r>
              <a:rPr b="0" lang="en-US"/>
              <a:t>Helping the child to feel included in other groups and teams, such as their class, clubs, intervention groups, and in the school as a whole, by being acknowledged at assembly or representing the class at a school event</a:t>
            </a:r>
            <a:endParaRPr/>
          </a:p>
          <a:p>
            <a:pPr indent="-171450" lvl="0" marL="171450" rtl="0" algn="l">
              <a:lnSpc>
                <a:spcPct val="100000"/>
              </a:lnSpc>
              <a:spcBef>
                <a:spcPts val="0"/>
              </a:spcBef>
              <a:spcAft>
                <a:spcPts val="0"/>
              </a:spcAft>
              <a:buSzPts val="1400"/>
              <a:buFont typeface="Arial"/>
              <a:buChar char="•"/>
            </a:pPr>
            <a:r>
              <a:rPr b="0" lang="en-US"/>
              <a:t>Pointing out what the child has in common with you and with other children and adults in the scho9ol, such as their uniform, neat handwriting, their hair or eye colour and their likes and dislikes</a:t>
            </a:r>
            <a:endParaRPr/>
          </a:p>
          <a:p>
            <a:pPr indent="-171450" lvl="0" marL="171450" rtl="0" algn="l">
              <a:lnSpc>
                <a:spcPct val="100000"/>
              </a:lnSpc>
              <a:spcBef>
                <a:spcPts val="0"/>
              </a:spcBef>
              <a:spcAft>
                <a:spcPts val="0"/>
              </a:spcAft>
              <a:buSzPts val="1400"/>
              <a:buFont typeface="Arial"/>
              <a:buChar char="•"/>
            </a:pPr>
            <a:r>
              <a:rPr b="0" lang="en-US"/>
              <a:t>Working with the child’s family to affirm, as appropriate, that children can belong to multiple families (adoptive, foster families, other permanency type families) and that embracing new belonging does not sever previous ties</a:t>
            </a:r>
            <a:endParaRPr/>
          </a:p>
          <a:p>
            <a:pPr indent="-171450" lvl="0" marL="171450" rtl="0" algn="l">
              <a:lnSpc>
                <a:spcPct val="100000"/>
              </a:lnSpc>
              <a:spcBef>
                <a:spcPts val="0"/>
              </a:spcBef>
              <a:spcAft>
                <a:spcPts val="0"/>
              </a:spcAft>
              <a:buSzPts val="1400"/>
              <a:buFont typeface="Arial"/>
              <a:buChar char="•"/>
            </a:pPr>
            <a:r>
              <a:rPr b="0" lang="en-US"/>
              <a:t>Reinforcing the child’s sense of belonging with their adoptive family, using photographs, transitional objects from home, books and stories and by talking about the future. “When you all go on holiday next summer…….., when you celebrate Christmas at home………</a:t>
            </a:r>
            <a:endParaRPr/>
          </a:p>
          <a:p>
            <a:pPr indent="-82550" lvl="0" marL="171450" rtl="0" algn="l">
              <a:lnSpc>
                <a:spcPct val="100000"/>
              </a:lnSpc>
              <a:spcBef>
                <a:spcPts val="0"/>
              </a:spcBef>
              <a:spcAft>
                <a:spcPts val="0"/>
              </a:spcAft>
              <a:buSzPts val="1400"/>
              <a:buFont typeface="Arial"/>
              <a:buNone/>
            </a:pPr>
            <a:r>
              <a:t/>
            </a:r>
            <a:endParaRPr b="0"/>
          </a:p>
          <a:p>
            <a:pPr indent="-171450" lvl="0" marL="171450" rtl="0" algn="l">
              <a:lnSpc>
                <a:spcPct val="100000"/>
              </a:lnSpc>
              <a:spcBef>
                <a:spcPts val="0"/>
              </a:spcBef>
              <a:spcAft>
                <a:spcPts val="0"/>
              </a:spcAft>
              <a:buSzPts val="1400"/>
              <a:buFont typeface="Arial"/>
              <a:buChar char="•"/>
            </a:pPr>
            <a:r>
              <a:rPr b="0" lang="en-US"/>
              <a:t>Helping the child to leave school with clear evidence of their belonging at the school, e.g. a yearbook or “goodbye book” with photographs, messages and contact details for key people</a:t>
            </a:r>
            <a:endParaRPr/>
          </a:p>
          <a:p>
            <a:pPr indent="-82550" lvl="0" marL="171450" rtl="0" algn="l">
              <a:lnSpc>
                <a:spcPct val="100000"/>
              </a:lnSpc>
              <a:spcBef>
                <a:spcPts val="0"/>
              </a:spcBef>
              <a:spcAft>
                <a:spcPts val="0"/>
              </a:spcAft>
              <a:buSzPts val="1400"/>
              <a:buFont typeface="Arial"/>
              <a:buNone/>
            </a:pPr>
            <a:r>
              <a:t/>
            </a:r>
            <a:endParaRPr b="0"/>
          </a:p>
          <a:p>
            <a:pPr indent="-82550" lvl="0" marL="171450" rtl="0" algn="l">
              <a:lnSpc>
                <a:spcPct val="100000"/>
              </a:lnSpc>
              <a:spcBef>
                <a:spcPts val="0"/>
              </a:spcBef>
              <a:spcAft>
                <a:spcPts val="0"/>
              </a:spcAft>
              <a:buSzPts val="1400"/>
              <a:buFont typeface="Arial"/>
              <a:buNone/>
            </a:pPr>
            <a:r>
              <a:t/>
            </a:r>
            <a:endParaRPr b="0"/>
          </a:p>
          <a:p>
            <a:pPr indent="-171450" lvl="0" marL="171450" rtl="0" algn="l">
              <a:lnSpc>
                <a:spcPct val="100000"/>
              </a:lnSpc>
              <a:spcBef>
                <a:spcPts val="0"/>
              </a:spcBef>
              <a:spcAft>
                <a:spcPts val="0"/>
              </a:spcAft>
              <a:buSzPts val="1400"/>
              <a:buFont typeface="Arial"/>
              <a:buChar char="•"/>
            </a:pPr>
            <a:r>
              <a:rPr b="0" lang="en-US"/>
              <a:t> </a:t>
            </a:r>
            <a:endParaRPr b="1"/>
          </a:p>
        </p:txBody>
      </p:sp>
      <p:sp>
        <p:nvSpPr>
          <p:cNvPr id="178" name="Google Shape;17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5" name="Shape 15"/>
        <p:cNvGrpSpPr/>
        <p:nvPr/>
      </p:nvGrpSpPr>
      <p:grpSpPr>
        <a:xfrm>
          <a:off x="0" y="0"/>
          <a:ext cx="0" cy="0"/>
          <a:chOff x="0" y="0"/>
          <a:chExt cx="0" cy="0"/>
        </a:xfrm>
      </p:grpSpPr>
      <p:sp>
        <p:nvSpPr>
          <p:cNvPr id="16" name="Google Shape;16;p2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9" name="Google Shape;19;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 name="Google Shape;20;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1" name="Google Shape;21;p25"/>
          <p:cNvPicPr preferRelativeResize="0"/>
          <p:nvPr/>
        </p:nvPicPr>
        <p:blipFill rotWithShape="1">
          <a:blip r:embed="rId2">
            <a:alphaModFix/>
          </a:blip>
          <a:srcRect b="0" l="0" r="0" t="0"/>
          <a:stretch/>
        </p:blipFill>
        <p:spPr>
          <a:xfrm>
            <a:off x="-2" y="-2736"/>
            <a:ext cx="12192002" cy="30543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43"/>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6" name="Google Shape;76;p43"/>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7" name="Google Shape;77;p43"/>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spTree>
      <p:nvGrpSpPr>
        <p:cNvPr id="78" name="Shape 78"/>
        <p:cNvGrpSpPr/>
        <p:nvPr/>
      </p:nvGrpSpPr>
      <p:grpSpPr>
        <a:xfrm>
          <a:off x="0" y="0"/>
          <a:ext cx="0" cy="0"/>
          <a:chOff x="0" y="0"/>
          <a:chExt cx="0" cy="0"/>
        </a:xfrm>
      </p:grpSpPr>
      <p:sp>
        <p:nvSpPr>
          <p:cNvPr id="79" name="Google Shape;79;p44"/>
          <p:cNvSpPr/>
          <p:nvPr/>
        </p:nvSpPr>
        <p:spPr>
          <a:xfrm>
            <a:off x="0" y="0"/>
            <a:ext cx="12188952" cy="6857995"/>
          </a:xfrm>
          <a:prstGeom prst="rect">
            <a:avLst/>
          </a:prstGeom>
          <a:solidFill>
            <a:srgbClr val="3D4B5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80" name="Google Shape;80;p44"/>
          <p:cNvSpPr/>
          <p:nvPr/>
        </p:nvSpPr>
        <p:spPr>
          <a:xfrm>
            <a:off x="517869" y="508090"/>
            <a:ext cx="11155680" cy="149279"/>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81" name="Google Shape;81;p44"/>
          <p:cNvSpPr txBox="1"/>
          <p:nvPr>
            <p:ph type="title"/>
          </p:nvPr>
        </p:nvSpPr>
        <p:spPr>
          <a:xfrm>
            <a:off x="517869" y="978119"/>
            <a:ext cx="11165481" cy="10730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4"/>
          <p:cNvSpPr txBox="1"/>
          <p:nvPr>
            <p:ph idx="1" type="body"/>
          </p:nvPr>
        </p:nvSpPr>
        <p:spPr>
          <a:xfrm>
            <a:off x="517870" y="2178908"/>
            <a:ext cx="5020056" cy="65490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800"/>
              <a:buNone/>
              <a:defRPr b="0" i="1" sz="2200"/>
            </a:lvl1pPr>
            <a:lvl2pPr indent="-228600" lvl="1" marL="914400" algn="l">
              <a:lnSpc>
                <a:spcPct val="90000"/>
              </a:lnSpc>
              <a:spcBef>
                <a:spcPts val="500"/>
              </a:spcBef>
              <a:spcAft>
                <a:spcPts val="0"/>
              </a:spcAft>
              <a:buSzPts val="2400"/>
              <a:buNone/>
              <a:defRPr b="1" sz="2000"/>
            </a:lvl2pPr>
            <a:lvl3pPr indent="-228600" lvl="2" marL="1371600" algn="l">
              <a:lnSpc>
                <a:spcPct val="90000"/>
              </a:lnSpc>
              <a:spcBef>
                <a:spcPts val="500"/>
              </a:spcBef>
              <a:spcAft>
                <a:spcPts val="0"/>
              </a:spcAft>
              <a:buSzPts val="2000"/>
              <a:buNone/>
              <a:defRPr b="1" sz="1800"/>
            </a:lvl3pPr>
            <a:lvl4pPr indent="-228600" lvl="3" marL="1828800" algn="l">
              <a:lnSpc>
                <a:spcPct val="90000"/>
              </a:lnSpc>
              <a:spcBef>
                <a:spcPts val="500"/>
              </a:spcBef>
              <a:spcAft>
                <a:spcPts val="0"/>
              </a:spcAft>
              <a:buSzPts val="1800"/>
              <a:buNone/>
              <a:defRPr b="1" sz="1600"/>
            </a:lvl4pPr>
            <a:lvl5pPr indent="-228600" lvl="4" marL="2286000" algn="l">
              <a:lnSpc>
                <a:spcPct val="90000"/>
              </a:lnSpc>
              <a:spcBef>
                <a:spcPts val="500"/>
              </a:spcBef>
              <a:spcAft>
                <a:spcPts val="0"/>
              </a:spcAft>
              <a:buSzPts val="1800"/>
              <a:buNone/>
              <a:defRPr b="1" sz="1600"/>
            </a:lvl5pPr>
            <a:lvl6pPr indent="-228600" lvl="5" marL="2743200" algn="l">
              <a:lnSpc>
                <a:spcPct val="90000"/>
              </a:lnSpc>
              <a:spcBef>
                <a:spcPts val="500"/>
              </a:spcBef>
              <a:spcAft>
                <a:spcPts val="0"/>
              </a:spcAft>
              <a:buSzPts val="1800"/>
              <a:buNone/>
              <a:defRPr b="1" sz="1600"/>
            </a:lvl6pPr>
            <a:lvl7pPr indent="-228600" lvl="6" marL="3200400" algn="l">
              <a:lnSpc>
                <a:spcPct val="90000"/>
              </a:lnSpc>
              <a:spcBef>
                <a:spcPts val="500"/>
              </a:spcBef>
              <a:spcAft>
                <a:spcPts val="0"/>
              </a:spcAft>
              <a:buSzPts val="1800"/>
              <a:buNone/>
              <a:defRPr b="1" sz="1600"/>
            </a:lvl7pPr>
            <a:lvl8pPr indent="-228600" lvl="7" marL="3657600" algn="l">
              <a:lnSpc>
                <a:spcPct val="90000"/>
              </a:lnSpc>
              <a:spcBef>
                <a:spcPts val="500"/>
              </a:spcBef>
              <a:spcAft>
                <a:spcPts val="0"/>
              </a:spcAft>
              <a:buSzPts val="1800"/>
              <a:buNone/>
              <a:defRPr b="1" sz="1600"/>
            </a:lvl8pPr>
            <a:lvl9pPr indent="-228600" lvl="8" marL="4114800" algn="l">
              <a:lnSpc>
                <a:spcPct val="90000"/>
              </a:lnSpc>
              <a:spcBef>
                <a:spcPts val="500"/>
              </a:spcBef>
              <a:spcAft>
                <a:spcPts val="0"/>
              </a:spcAft>
              <a:buSzPts val="1800"/>
              <a:buNone/>
              <a:defRPr b="1" sz="1600"/>
            </a:lvl9pPr>
          </a:lstStyle>
          <a:p/>
        </p:txBody>
      </p:sp>
      <p:sp>
        <p:nvSpPr>
          <p:cNvPr id="83" name="Google Shape;83;p44"/>
          <p:cNvSpPr txBox="1"/>
          <p:nvPr>
            <p:ph idx="2" type="body"/>
          </p:nvPr>
        </p:nvSpPr>
        <p:spPr>
          <a:xfrm>
            <a:off x="517870" y="2876085"/>
            <a:ext cx="5020056" cy="3322895"/>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84" name="Google Shape;84;p44"/>
          <p:cNvSpPr txBox="1"/>
          <p:nvPr>
            <p:ph idx="3" type="body"/>
          </p:nvPr>
        </p:nvSpPr>
        <p:spPr>
          <a:xfrm>
            <a:off x="6662168" y="2178908"/>
            <a:ext cx="5021182" cy="65490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800"/>
              <a:buNone/>
              <a:defRPr b="0" i="1" sz="2200"/>
            </a:lvl1pPr>
            <a:lvl2pPr indent="-228600" lvl="1" marL="914400" algn="l">
              <a:lnSpc>
                <a:spcPct val="90000"/>
              </a:lnSpc>
              <a:spcBef>
                <a:spcPts val="500"/>
              </a:spcBef>
              <a:spcAft>
                <a:spcPts val="0"/>
              </a:spcAft>
              <a:buSzPts val="2400"/>
              <a:buNone/>
              <a:defRPr b="1" sz="2000"/>
            </a:lvl2pPr>
            <a:lvl3pPr indent="-228600" lvl="2" marL="1371600" algn="l">
              <a:lnSpc>
                <a:spcPct val="90000"/>
              </a:lnSpc>
              <a:spcBef>
                <a:spcPts val="500"/>
              </a:spcBef>
              <a:spcAft>
                <a:spcPts val="0"/>
              </a:spcAft>
              <a:buSzPts val="2000"/>
              <a:buNone/>
              <a:defRPr b="1" sz="1800"/>
            </a:lvl3pPr>
            <a:lvl4pPr indent="-228600" lvl="3" marL="1828800" algn="l">
              <a:lnSpc>
                <a:spcPct val="90000"/>
              </a:lnSpc>
              <a:spcBef>
                <a:spcPts val="500"/>
              </a:spcBef>
              <a:spcAft>
                <a:spcPts val="0"/>
              </a:spcAft>
              <a:buSzPts val="1800"/>
              <a:buNone/>
              <a:defRPr b="1" sz="1600"/>
            </a:lvl4pPr>
            <a:lvl5pPr indent="-228600" lvl="4" marL="2286000" algn="l">
              <a:lnSpc>
                <a:spcPct val="90000"/>
              </a:lnSpc>
              <a:spcBef>
                <a:spcPts val="500"/>
              </a:spcBef>
              <a:spcAft>
                <a:spcPts val="0"/>
              </a:spcAft>
              <a:buSzPts val="1800"/>
              <a:buNone/>
              <a:defRPr b="1" sz="1600"/>
            </a:lvl5pPr>
            <a:lvl6pPr indent="-228600" lvl="5" marL="2743200" algn="l">
              <a:lnSpc>
                <a:spcPct val="90000"/>
              </a:lnSpc>
              <a:spcBef>
                <a:spcPts val="500"/>
              </a:spcBef>
              <a:spcAft>
                <a:spcPts val="0"/>
              </a:spcAft>
              <a:buSzPts val="1800"/>
              <a:buNone/>
              <a:defRPr b="1" sz="1600"/>
            </a:lvl6pPr>
            <a:lvl7pPr indent="-228600" lvl="6" marL="3200400" algn="l">
              <a:lnSpc>
                <a:spcPct val="90000"/>
              </a:lnSpc>
              <a:spcBef>
                <a:spcPts val="500"/>
              </a:spcBef>
              <a:spcAft>
                <a:spcPts val="0"/>
              </a:spcAft>
              <a:buSzPts val="1800"/>
              <a:buNone/>
              <a:defRPr b="1" sz="1600"/>
            </a:lvl7pPr>
            <a:lvl8pPr indent="-228600" lvl="7" marL="3657600" algn="l">
              <a:lnSpc>
                <a:spcPct val="90000"/>
              </a:lnSpc>
              <a:spcBef>
                <a:spcPts val="500"/>
              </a:spcBef>
              <a:spcAft>
                <a:spcPts val="0"/>
              </a:spcAft>
              <a:buSzPts val="1800"/>
              <a:buNone/>
              <a:defRPr b="1" sz="1600"/>
            </a:lvl8pPr>
            <a:lvl9pPr indent="-228600" lvl="8" marL="4114800" algn="l">
              <a:lnSpc>
                <a:spcPct val="90000"/>
              </a:lnSpc>
              <a:spcBef>
                <a:spcPts val="500"/>
              </a:spcBef>
              <a:spcAft>
                <a:spcPts val="0"/>
              </a:spcAft>
              <a:buSzPts val="1800"/>
              <a:buNone/>
              <a:defRPr b="1" sz="1600"/>
            </a:lvl9pPr>
          </a:lstStyle>
          <a:p/>
        </p:txBody>
      </p:sp>
      <p:sp>
        <p:nvSpPr>
          <p:cNvPr id="85" name="Google Shape;85;p44"/>
          <p:cNvSpPr txBox="1"/>
          <p:nvPr>
            <p:ph idx="4" type="body"/>
          </p:nvPr>
        </p:nvSpPr>
        <p:spPr>
          <a:xfrm>
            <a:off x="6662168" y="2876085"/>
            <a:ext cx="5021182" cy="3322895"/>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86" name="Google Shape;86;p44"/>
          <p:cNvSpPr txBox="1"/>
          <p:nvPr>
            <p:ph idx="10" type="dt"/>
          </p:nvPr>
        </p:nvSpPr>
        <p:spPr>
          <a:xfrm>
            <a:off x="517870" y="6420414"/>
            <a:ext cx="2743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7" name="Google Shape;87;p44"/>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8" name="Google Shape;88;p44"/>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2" name="Shape 22"/>
        <p:cNvGrpSpPr/>
        <p:nvPr/>
      </p:nvGrpSpPr>
      <p:grpSpPr>
        <a:xfrm>
          <a:off x="0" y="0"/>
          <a:ext cx="0" cy="0"/>
          <a:chOff x="0" y="0"/>
          <a:chExt cx="0" cy="0"/>
        </a:xfrm>
      </p:grpSpPr>
      <p:sp>
        <p:nvSpPr>
          <p:cNvPr id="23" name="Google Shape;23;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7" name="Google Shape;2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8" name="Google Shape;28;p26"/>
          <p:cNvPicPr preferRelativeResize="0"/>
          <p:nvPr/>
        </p:nvPicPr>
        <p:blipFill rotWithShape="1">
          <a:blip r:embed="rId2">
            <a:alphaModFix/>
          </a:blip>
          <a:srcRect b="0" l="0" r="0" t="0"/>
          <a:stretch/>
        </p:blipFill>
        <p:spPr>
          <a:xfrm>
            <a:off x="-2" y="-2736"/>
            <a:ext cx="12192002" cy="30543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29" name="Shape 29"/>
        <p:cNvGrpSpPr/>
        <p:nvPr/>
      </p:nvGrpSpPr>
      <p:grpSpPr>
        <a:xfrm>
          <a:off x="0" y="0"/>
          <a:ext cx="0" cy="0"/>
          <a:chOff x="0" y="0"/>
          <a:chExt cx="0" cy="0"/>
        </a:xfrm>
      </p:grpSpPr>
      <p:sp>
        <p:nvSpPr>
          <p:cNvPr id="30" name="Google Shape;30;p2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3" name="Google Shape;3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4" name="Google Shape;3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5" name="Google Shape;35;p27"/>
          <p:cNvPicPr preferRelativeResize="0"/>
          <p:nvPr/>
        </p:nvPicPr>
        <p:blipFill rotWithShape="1">
          <a:blip r:embed="rId2">
            <a:alphaModFix/>
          </a:blip>
          <a:srcRect b="0" l="0" r="0" t="0"/>
          <a:stretch/>
        </p:blipFill>
        <p:spPr>
          <a:xfrm>
            <a:off x="-2" y="-2736"/>
            <a:ext cx="12192002" cy="30543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42"/>
          <p:cNvSpPr txBox="1"/>
          <p:nvPr>
            <p:ph type="title"/>
          </p:nvPr>
        </p:nvSpPr>
        <p:spPr>
          <a:xfrm>
            <a:off x="517870" y="978408"/>
            <a:ext cx="5021182" cy="520769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42"/>
          <p:cNvSpPr txBox="1"/>
          <p:nvPr>
            <p:ph idx="1" type="body"/>
          </p:nvPr>
        </p:nvSpPr>
        <p:spPr>
          <a:xfrm>
            <a:off x="6063049" y="969264"/>
            <a:ext cx="5290751" cy="2555114"/>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39" name="Google Shape;39;p42"/>
          <p:cNvSpPr txBox="1"/>
          <p:nvPr>
            <p:ph idx="2" type="body"/>
          </p:nvPr>
        </p:nvSpPr>
        <p:spPr>
          <a:xfrm>
            <a:off x="6063049" y="3621849"/>
            <a:ext cx="5290751" cy="2555114"/>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40" name="Google Shape;40;p42"/>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1" name="Google Shape;41;p42"/>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2" name="Google Shape;42;p42"/>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43" name="Shape 43"/>
        <p:cNvGrpSpPr/>
        <p:nvPr/>
      </p:nvGrpSpPr>
      <p:grpSpPr>
        <a:xfrm>
          <a:off x="0" y="0"/>
          <a:ext cx="0" cy="0"/>
          <a:chOff x="0" y="0"/>
          <a:chExt cx="0" cy="0"/>
        </a:xfrm>
      </p:grpSpPr>
      <p:sp>
        <p:nvSpPr>
          <p:cNvPr id="44" name="Google Shape;44;p3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6" name="Google Shape;46;p3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7" name="Google Shape;47;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8" name="Google Shape;48;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9" name="Google Shape;49;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50" name="Shape 50"/>
        <p:cNvGrpSpPr/>
        <p:nvPr/>
      </p:nvGrpSpPr>
      <p:grpSpPr>
        <a:xfrm>
          <a:off x="0" y="0"/>
          <a:ext cx="0" cy="0"/>
          <a:chOff x="0" y="0"/>
          <a:chExt cx="0" cy="0"/>
        </a:xfrm>
      </p:grpSpPr>
      <p:sp>
        <p:nvSpPr>
          <p:cNvPr id="51" name="Google Shape;51;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3" name="Google Shape;53;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4" name="Google Shape;54;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55" name="Shape 55"/>
        <p:cNvGrpSpPr/>
        <p:nvPr/>
      </p:nvGrpSpPr>
      <p:grpSpPr>
        <a:xfrm>
          <a:off x="0" y="0"/>
          <a:ext cx="0" cy="0"/>
          <a:chOff x="0" y="0"/>
          <a:chExt cx="0" cy="0"/>
        </a:xfrm>
      </p:grpSpPr>
      <p:sp>
        <p:nvSpPr>
          <p:cNvPr id="56" name="Google Shape;56;p3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3"/>
          <p:cNvSpPr/>
          <p:nvPr>
            <p:ph idx="2" type="pic"/>
          </p:nvPr>
        </p:nvSpPr>
        <p:spPr>
          <a:xfrm>
            <a:off x="5183188" y="987425"/>
            <a:ext cx="6172200" cy="4873625"/>
          </a:xfrm>
          <a:prstGeom prst="rect">
            <a:avLst/>
          </a:prstGeom>
          <a:noFill/>
          <a:ln>
            <a:noFill/>
          </a:ln>
        </p:spPr>
      </p:sp>
      <p:sp>
        <p:nvSpPr>
          <p:cNvPr id="58" name="Google Shape;58;p3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9" name="Google Shape;59;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Google Shape;60;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1" name="Google Shape;61;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62" name="Shape 62"/>
        <p:cNvGrpSpPr/>
        <p:nvPr/>
      </p:nvGrpSpPr>
      <p:grpSpPr>
        <a:xfrm>
          <a:off x="0" y="0"/>
          <a:ext cx="0" cy="0"/>
          <a:chOff x="0" y="0"/>
          <a:chExt cx="0" cy="0"/>
        </a:xfrm>
      </p:grpSpPr>
      <p:sp>
        <p:nvSpPr>
          <p:cNvPr id="63" name="Google Shape;63;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5" name="Google Shape;65;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6" name="Google Shape;66;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7" name="Google Shape;67;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68" name="Shape 68"/>
        <p:cNvGrpSpPr/>
        <p:nvPr/>
      </p:nvGrpSpPr>
      <p:grpSpPr>
        <a:xfrm>
          <a:off x="0" y="0"/>
          <a:ext cx="0" cy="0"/>
          <a:chOff x="0" y="0"/>
          <a:chExt cx="0" cy="0"/>
        </a:xfrm>
      </p:grpSpPr>
      <p:sp>
        <p:nvSpPr>
          <p:cNvPr id="69" name="Google Shape;69;p3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Google Shape;72;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3" name="Google Shape;73;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4"/>
          <p:cNvSpPr/>
          <p:nvPr/>
        </p:nvSpPr>
        <p:spPr>
          <a:xfrm>
            <a:off x="0" y="6285186"/>
            <a:ext cx="12192000" cy="572814"/>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 name="Google Shape;13;p24"/>
          <p:cNvSpPr txBox="1"/>
          <p:nvPr/>
        </p:nvSpPr>
        <p:spPr>
          <a:xfrm>
            <a:off x="381000" y="6363844"/>
            <a:ext cx="9148290" cy="41549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50" u="none" cap="none" strike="noStrike">
                <a:solidFill>
                  <a:schemeClr val="lt1"/>
                </a:solidFill>
                <a:latin typeface="Arial"/>
                <a:ea typeface="Arial"/>
                <a:cs typeface="Arial"/>
                <a:sym typeface="Arial"/>
              </a:rPr>
              <a:t>The BRIGHTER FUTURE project has been funded with support from the European Commission. This material reflects the views only of the authors, </a:t>
            </a:r>
            <a:br>
              <a:rPr b="0" i="0" lang="en-US" sz="1050" u="none" cap="none" strike="noStrike">
                <a:solidFill>
                  <a:schemeClr val="lt1"/>
                </a:solidFill>
                <a:latin typeface="Arial"/>
                <a:ea typeface="Arial"/>
                <a:cs typeface="Arial"/>
                <a:sym typeface="Arial"/>
              </a:rPr>
            </a:br>
            <a:r>
              <a:rPr b="0" i="0" lang="en-US" sz="1050" u="none" cap="none" strike="noStrike">
                <a:solidFill>
                  <a:schemeClr val="lt1"/>
                </a:solidFill>
                <a:latin typeface="Arial"/>
                <a:ea typeface="Arial"/>
                <a:cs typeface="Arial"/>
                <a:sym typeface="Arial"/>
              </a:rPr>
              <a:t>and the Commission cannot be held responsible for any use which may be made of the information contained therein.</a:t>
            </a:r>
            <a:endParaRPr/>
          </a:p>
        </p:txBody>
      </p:sp>
      <p:pic>
        <p:nvPicPr>
          <p:cNvPr descr="Texto&#10;&#10;Descripción generada automáticamente con confianza media" id="14" name="Google Shape;14;p24"/>
          <p:cNvPicPr preferRelativeResize="0"/>
          <p:nvPr/>
        </p:nvPicPr>
        <p:blipFill rotWithShape="1">
          <a:blip r:embed="rId1">
            <a:alphaModFix/>
          </a:blip>
          <a:srcRect b="0" l="0" r="0" t="0"/>
          <a:stretch/>
        </p:blipFill>
        <p:spPr>
          <a:xfrm>
            <a:off x="10107575" y="6354247"/>
            <a:ext cx="1916785" cy="42492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png"/><Relationship Id="rId4" Type="http://schemas.openxmlformats.org/officeDocument/2006/relationships/image" Target="../media/image5.jp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digitalcommons.georgefox.edu/cgi/viewcontent.cgi?article=1003&amp;context=pennington_epres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jp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6"/>
          <p:cNvSpPr txBox="1"/>
          <p:nvPr>
            <p:ph idx="1" type="subTitle"/>
          </p:nvPr>
        </p:nvSpPr>
        <p:spPr>
          <a:xfrm>
            <a:off x="1563827" y="2592182"/>
            <a:ext cx="9144000" cy="1673639"/>
          </a:xfrm>
          <a:prstGeom prst="rect">
            <a:avLst/>
          </a:prstGeom>
          <a:noFill/>
          <a:ln>
            <a:noFill/>
          </a:ln>
        </p:spPr>
        <p:txBody>
          <a:bodyPr anchorCtr="0" anchor="t" bIns="45700" lIns="91425" spcFirstLastPara="1" rIns="91425" wrap="square" tIns="45700">
            <a:normAutofit lnSpcReduction="10000"/>
          </a:bodyPr>
          <a:lstStyle/>
          <a:p>
            <a:pPr indent="-406400" lvl="0" marL="457200" rtl="0" algn="ctr">
              <a:lnSpc>
                <a:spcPct val="100000"/>
              </a:lnSpc>
              <a:spcBef>
                <a:spcPts val="1000"/>
              </a:spcBef>
              <a:spcAft>
                <a:spcPts val="0"/>
              </a:spcAft>
              <a:buSzPts val="2400"/>
              <a:buNone/>
            </a:pPr>
            <a:r>
              <a:rPr lang="en-US" sz="4800"/>
              <a:t>Samenwerken met </a:t>
            </a:r>
            <a:endParaRPr sz="4800"/>
          </a:p>
          <a:p>
            <a:pPr indent="-406400" lvl="0" marL="457200" rtl="0" algn="ctr">
              <a:lnSpc>
                <a:spcPct val="100000"/>
              </a:lnSpc>
              <a:spcBef>
                <a:spcPts val="1000"/>
              </a:spcBef>
              <a:spcAft>
                <a:spcPts val="0"/>
              </a:spcAft>
              <a:buSzPts val="2400"/>
              <a:buNone/>
            </a:pPr>
            <a:r>
              <a:rPr lang="en-US" sz="4800"/>
              <a:t>ouders en verzorgers</a:t>
            </a:r>
            <a:endParaRPr sz="4800">
              <a:solidFill>
                <a:schemeClr val="dk1"/>
              </a:solidFill>
              <a:latin typeface="Calibri"/>
              <a:ea typeface="Calibri"/>
              <a:cs typeface="Calibri"/>
              <a:sym typeface="Calibri"/>
            </a:endParaRPr>
          </a:p>
        </p:txBody>
      </p:sp>
      <p:pic>
        <p:nvPicPr>
          <p:cNvPr id="95" name="Google Shape;95;p36"/>
          <p:cNvPicPr preferRelativeResize="0"/>
          <p:nvPr/>
        </p:nvPicPr>
        <p:blipFill rotWithShape="1">
          <a:blip r:embed="rId3">
            <a:alphaModFix/>
          </a:blip>
          <a:srcRect b="0" l="0" r="0" t="0"/>
          <a:stretch/>
        </p:blipFill>
        <p:spPr>
          <a:xfrm>
            <a:off x="8556814" y="416128"/>
            <a:ext cx="2909887" cy="704365"/>
          </a:xfrm>
          <a:prstGeom prst="rect">
            <a:avLst/>
          </a:prstGeom>
          <a:solidFill>
            <a:schemeClr val="lt1"/>
          </a:solidFill>
          <a:ln>
            <a:noFill/>
          </a:ln>
        </p:spPr>
      </p:pic>
      <p:sp>
        <p:nvSpPr>
          <p:cNvPr id="96" name="Google Shape;96;p36"/>
          <p:cNvSpPr/>
          <p:nvPr/>
        </p:nvSpPr>
        <p:spPr>
          <a:xfrm>
            <a:off x="0" y="6285186"/>
            <a:ext cx="12192000" cy="572815"/>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Imagen que contiene Interfaz de usuario gráfica&#10;&#10;Descripción generada automáticamente" id="97" name="Google Shape;97;p36"/>
          <p:cNvPicPr preferRelativeResize="0"/>
          <p:nvPr/>
        </p:nvPicPr>
        <p:blipFill rotWithShape="1">
          <a:blip r:embed="rId4">
            <a:alphaModFix/>
          </a:blip>
          <a:srcRect b="0" l="0" r="0" t="0"/>
          <a:stretch/>
        </p:blipFill>
        <p:spPr>
          <a:xfrm>
            <a:off x="886173" y="7713857"/>
            <a:ext cx="886483" cy="443241"/>
          </a:xfrm>
          <a:prstGeom prst="rect">
            <a:avLst/>
          </a:prstGeom>
          <a:noFill/>
          <a:ln>
            <a:noFill/>
          </a:ln>
        </p:spPr>
      </p:pic>
      <p:sp>
        <p:nvSpPr>
          <p:cNvPr id="98" name="Google Shape;98;p36"/>
          <p:cNvSpPr txBox="1"/>
          <p:nvPr/>
        </p:nvSpPr>
        <p:spPr>
          <a:xfrm>
            <a:off x="381000" y="6363845"/>
            <a:ext cx="9148291" cy="41575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51"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en-US" sz="1051" u="none" cap="none" strike="noStrike">
                <a:solidFill>
                  <a:schemeClr val="lt1"/>
                </a:solidFill>
                <a:latin typeface="Calibri"/>
                <a:ea typeface="Calibri"/>
                <a:cs typeface="Calibri"/>
                <a:sym typeface="Calibri"/>
              </a:rPr>
            </a:br>
            <a:r>
              <a:rPr b="0" i="0" lang="en-US" sz="1051"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a:p>
        </p:txBody>
      </p:sp>
      <p:pic>
        <p:nvPicPr>
          <p:cNvPr descr="Texto&#10;&#10;Descripción generada automáticamente con confianza media" id="99" name="Google Shape;99;p36"/>
          <p:cNvPicPr preferRelativeResize="0"/>
          <p:nvPr/>
        </p:nvPicPr>
        <p:blipFill rotWithShape="1">
          <a:blip r:embed="rId5">
            <a:alphaModFix/>
          </a:blip>
          <a:srcRect b="0" l="0" r="0" t="0"/>
          <a:stretch/>
        </p:blipFill>
        <p:spPr>
          <a:xfrm>
            <a:off x="10107577" y="6354247"/>
            <a:ext cx="1916785" cy="424927"/>
          </a:xfrm>
          <a:prstGeom prst="rect">
            <a:avLst/>
          </a:prstGeom>
          <a:noFill/>
          <a:ln>
            <a:noFill/>
          </a:ln>
        </p:spPr>
      </p:pic>
      <p:sp>
        <p:nvSpPr>
          <p:cNvPr id="100" name="Google Shape;100;p36"/>
          <p:cNvSpPr/>
          <p:nvPr/>
        </p:nvSpPr>
        <p:spPr>
          <a:xfrm>
            <a:off x="2164132" y="2273085"/>
            <a:ext cx="7943400" cy="2155200"/>
          </a:xfrm>
          <a:prstGeom prst="rect">
            <a:avLst/>
          </a:prstGeom>
          <a:noFill/>
          <a:ln cap="flat" cmpd="sng" w="25400">
            <a:solidFill>
              <a:srgbClr val="00994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jijihjhkhjk</a:t>
            </a:r>
            <a:endParaRPr b="0" i="0" sz="1400" u="none" cap="none" strike="noStrike">
              <a:solidFill>
                <a:schemeClr val="lt1"/>
              </a:solidFill>
              <a:latin typeface="Arial"/>
              <a:ea typeface="Arial"/>
              <a:cs typeface="Arial"/>
              <a:sym typeface="Arial"/>
            </a:endParaRPr>
          </a:p>
        </p:txBody>
      </p:sp>
      <p:sp>
        <p:nvSpPr>
          <p:cNvPr id="101" name="Google Shape;101;p36"/>
          <p:cNvSpPr txBox="1"/>
          <p:nvPr/>
        </p:nvSpPr>
        <p:spPr>
          <a:xfrm>
            <a:off x="5198567" y="1688309"/>
            <a:ext cx="1874520" cy="584775"/>
          </a:xfrm>
          <a:prstGeom prst="rect">
            <a:avLst/>
          </a:prstGeom>
          <a:solidFill>
            <a:srgbClr val="009949"/>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None/>
            </a:pPr>
            <a:r>
              <a:rPr b="0" i="0" lang="en-US" sz="3200" u="none" cap="none" strike="noStrike">
                <a:solidFill>
                  <a:schemeClr val="lt1"/>
                </a:solidFill>
                <a:latin typeface="Calibri"/>
                <a:ea typeface="Calibri"/>
                <a:cs typeface="Calibri"/>
                <a:sym typeface="Calibri"/>
              </a:rPr>
              <a:t>UNIT 5.1</a:t>
            </a:r>
            <a:endParaRPr b="0" i="0" sz="6000" u="none" cap="none" strike="noStrike">
              <a:solidFill>
                <a:schemeClr val="lt1"/>
              </a:solidFill>
              <a:latin typeface="Calibri"/>
              <a:ea typeface="Calibri"/>
              <a:cs typeface="Calibri"/>
              <a:sym typeface="Calibri"/>
            </a:endParaRPr>
          </a:p>
        </p:txBody>
      </p:sp>
      <p:sp>
        <p:nvSpPr>
          <p:cNvPr id="102" name="Google Shape;102;p36"/>
          <p:cNvSpPr/>
          <p:nvPr/>
        </p:nvSpPr>
        <p:spPr>
          <a:xfrm rot="10800000">
            <a:off x="5867400" y="4428229"/>
            <a:ext cx="396240" cy="341587"/>
          </a:xfrm>
          <a:prstGeom prst="triangle">
            <a:avLst>
              <a:gd fmla="val 50000" name="adj"/>
            </a:avLst>
          </a:prstGeom>
          <a:solidFill>
            <a:srgbClr val="00994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sz="3600"/>
              <a:t>Een positieve band vaststellen en onderhouden</a:t>
            </a:r>
            <a:endParaRPr sz="3600">
              <a:latin typeface="Calibri"/>
              <a:ea typeface="Calibri"/>
              <a:cs typeface="Calibri"/>
              <a:sym typeface="Calibri"/>
            </a:endParaRPr>
          </a:p>
        </p:txBody>
      </p:sp>
      <p:sp>
        <p:nvSpPr>
          <p:cNvPr id="187" name="Google Shape;187;p38"/>
          <p:cNvSpPr txBox="1"/>
          <p:nvPr>
            <p:ph idx="1" type="body"/>
          </p:nvPr>
        </p:nvSpPr>
        <p:spPr>
          <a:xfrm>
            <a:off x="838200" y="1519311"/>
            <a:ext cx="10515600" cy="4657652"/>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b="1" lang="en-US" sz="2400"/>
              <a:t>Beschikbaarheid</a:t>
            </a:r>
            <a:r>
              <a:rPr b="1" lang="en-US" sz="2400">
                <a:latin typeface="Calibri"/>
                <a:ea typeface="Calibri"/>
                <a:cs typeface="Calibri"/>
                <a:sym typeface="Calibri"/>
              </a:rPr>
              <a:t> </a:t>
            </a:r>
            <a:br>
              <a:rPr lang="en-US" sz="2400">
                <a:latin typeface="Calibri"/>
                <a:ea typeface="Calibri"/>
                <a:cs typeface="Calibri"/>
                <a:sym typeface="Calibri"/>
              </a:rPr>
            </a:br>
            <a:r>
              <a:rPr lang="en-US" sz="2400">
                <a:latin typeface="Calibri"/>
                <a:ea typeface="Calibri"/>
                <a:cs typeface="Calibri"/>
                <a:sym typeface="Calibri"/>
              </a:rPr>
              <a:t>(</a:t>
            </a:r>
            <a:r>
              <a:rPr lang="en-US" sz="2400"/>
              <a:t>zodat het kind leert te vertrouwen</a:t>
            </a:r>
            <a:r>
              <a:rPr lang="en-US" sz="2400">
                <a:latin typeface="Calibri"/>
                <a:ea typeface="Calibri"/>
                <a:cs typeface="Calibri"/>
                <a:sym typeface="Calibri"/>
              </a:rPr>
              <a:t>)</a:t>
            </a:r>
            <a:endParaRPr/>
          </a:p>
          <a:p>
            <a:pPr indent="-342900" lvl="0" marL="457200" rtl="0" algn="l">
              <a:lnSpc>
                <a:spcPct val="90000"/>
              </a:lnSpc>
              <a:spcBef>
                <a:spcPts val="1000"/>
              </a:spcBef>
              <a:spcAft>
                <a:spcPts val="0"/>
              </a:spcAft>
              <a:buClr>
                <a:schemeClr val="dk1"/>
              </a:buClr>
              <a:buSzPts val="1800"/>
              <a:buChar char="•"/>
            </a:pPr>
            <a:r>
              <a:rPr b="1" lang="en-US" sz="2400"/>
              <a:t>Gevoeligheid</a:t>
            </a:r>
            <a:r>
              <a:rPr b="1" lang="en-US" sz="2400">
                <a:latin typeface="Calibri"/>
                <a:ea typeface="Calibri"/>
                <a:cs typeface="Calibri"/>
                <a:sym typeface="Calibri"/>
              </a:rPr>
              <a:t> </a:t>
            </a:r>
            <a:br>
              <a:rPr lang="en-US" sz="2400">
                <a:latin typeface="Calibri"/>
                <a:ea typeface="Calibri"/>
                <a:cs typeface="Calibri"/>
                <a:sym typeface="Calibri"/>
              </a:rPr>
            </a:br>
            <a:r>
              <a:rPr lang="en-US" sz="2400">
                <a:latin typeface="Calibri"/>
                <a:ea typeface="Calibri"/>
                <a:cs typeface="Calibri"/>
                <a:sym typeface="Calibri"/>
              </a:rPr>
              <a:t>(</a:t>
            </a:r>
            <a:r>
              <a:rPr lang="en-US" sz="2400"/>
              <a:t>zodat het kind hun gevoelens en gedrag kan begrijpen en besturen</a:t>
            </a:r>
            <a:r>
              <a:rPr lang="en-US" sz="2400">
                <a:latin typeface="Calibri"/>
                <a:ea typeface="Calibri"/>
                <a:cs typeface="Calibri"/>
                <a:sym typeface="Calibri"/>
              </a:rPr>
              <a:t>)</a:t>
            </a:r>
            <a:endParaRPr sz="2400">
              <a:latin typeface="Calibri"/>
              <a:ea typeface="Calibri"/>
              <a:cs typeface="Calibri"/>
              <a:sym typeface="Calibri"/>
            </a:endParaRPr>
          </a:p>
          <a:p>
            <a:pPr indent="-342900" lvl="0" marL="457200" rtl="0" algn="l">
              <a:lnSpc>
                <a:spcPct val="90000"/>
              </a:lnSpc>
              <a:spcBef>
                <a:spcPts val="1000"/>
              </a:spcBef>
              <a:spcAft>
                <a:spcPts val="0"/>
              </a:spcAft>
              <a:buClr>
                <a:schemeClr val="dk1"/>
              </a:buClr>
              <a:buSzPts val="1800"/>
              <a:buChar char="•"/>
            </a:pPr>
            <a:r>
              <a:rPr b="1" lang="en-US" sz="2400"/>
              <a:t>Acceptatie</a:t>
            </a:r>
            <a:r>
              <a:rPr lang="en-US" sz="2400">
                <a:latin typeface="Calibri"/>
                <a:ea typeface="Calibri"/>
                <a:cs typeface="Calibri"/>
                <a:sym typeface="Calibri"/>
              </a:rPr>
              <a:t> </a:t>
            </a:r>
            <a:br>
              <a:rPr lang="en-US" sz="2400">
                <a:latin typeface="Calibri"/>
                <a:ea typeface="Calibri"/>
                <a:cs typeface="Calibri"/>
                <a:sym typeface="Calibri"/>
              </a:rPr>
            </a:br>
            <a:r>
              <a:rPr lang="en-US" sz="2400">
                <a:latin typeface="Calibri"/>
                <a:ea typeface="Calibri"/>
                <a:cs typeface="Calibri"/>
                <a:sym typeface="Calibri"/>
              </a:rPr>
              <a:t>(</a:t>
            </a:r>
            <a:r>
              <a:rPr lang="en-US" sz="2400"/>
              <a:t>zodat het kind hun zelfvertrouwen kan ontwikkelen</a:t>
            </a:r>
            <a:r>
              <a:rPr lang="en-US" sz="2400">
                <a:latin typeface="Calibri"/>
                <a:ea typeface="Calibri"/>
                <a:cs typeface="Calibri"/>
                <a:sym typeface="Calibri"/>
              </a:rPr>
              <a:t>)</a:t>
            </a:r>
            <a:endParaRPr sz="2400">
              <a:latin typeface="Calibri"/>
              <a:ea typeface="Calibri"/>
              <a:cs typeface="Calibri"/>
              <a:sym typeface="Calibri"/>
            </a:endParaRPr>
          </a:p>
          <a:p>
            <a:pPr indent="-342900" lvl="0" marL="457200" rtl="0" algn="l">
              <a:lnSpc>
                <a:spcPct val="90000"/>
              </a:lnSpc>
              <a:spcBef>
                <a:spcPts val="1000"/>
              </a:spcBef>
              <a:spcAft>
                <a:spcPts val="0"/>
              </a:spcAft>
              <a:buClr>
                <a:schemeClr val="dk1"/>
              </a:buClr>
              <a:buSzPts val="1800"/>
              <a:buChar char="•"/>
            </a:pPr>
            <a:r>
              <a:rPr b="1" lang="en-US" sz="2400"/>
              <a:t>Samenwerking</a:t>
            </a:r>
            <a:r>
              <a:rPr b="1" lang="en-US" sz="2400">
                <a:latin typeface="Calibri"/>
                <a:ea typeface="Calibri"/>
                <a:cs typeface="Calibri"/>
                <a:sym typeface="Calibri"/>
              </a:rPr>
              <a:t> </a:t>
            </a:r>
            <a:endParaRPr sz="2400"/>
          </a:p>
          <a:p>
            <a:pPr indent="0" lvl="0" marL="457200" rtl="0" algn="l">
              <a:lnSpc>
                <a:spcPct val="90000"/>
              </a:lnSpc>
              <a:spcBef>
                <a:spcPts val="1000"/>
              </a:spcBef>
              <a:spcAft>
                <a:spcPts val="0"/>
              </a:spcAft>
              <a:buNone/>
            </a:pPr>
            <a:r>
              <a:rPr lang="en-US" sz="2400"/>
              <a:t>(zodat het kind zich nuttig voelt</a:t>
            </a:r>
            <a:r>
              <a:rPr lang="en-US" sz="2400">
                <a:latin typeface="Calibri"/>
                <a:ea typeface="Calibri"/>
                <a:cs typeface="Calibri"/>
                <a:sym typeface="Calibri"/>
              </a:rPr>
              <a:t>)</a:t>
            </a:r>
            <a:endParaRPr sz="2400">
              <a:latin typeface="Calibri"/>
              <a:ea typeface="Calibri"/>
              <a:cs typeface="Calibri"/>
              <a:sym typeface="Calibri"/>
            </a:endParaRPr>
          </a:p>
          <a:p>
            <a:pPr indent="-342900" lvl="0" marL="457200" rtl="0" algn="l">
              <a:lnSpc>
                <a:spcPct val="90000"/>
              </a:lnSpc>
              <a:spcBef>
                <a:spcPts val="1000"/>
              </a:spcBef>
              <a:spcAft>
                <a:spcPts val="0"/>
              </a:spcAft>
              <a:buClr>
                <a:schemeClr val="dk1"/>
              </a:buClr>
              <a:buSzPts val="1800"/>
              <a:buChar char="•"/>
            </a:pPr>
            <a:r>
              <a:rPr b="1" lang="en-US" sz="2400"/>
              <a:t>Deelneming</a:t>
            </a:r>
            <a:r>
              <a:rPr lang="en-US" sz="2400">
                <a:latin typeface="Calibri"/>
                <a:ea typeface="Calibri"/>
                <a:cs typeface="Calibri"/>
                <a:sym typeface="Calibri"/>
              </a:rPr>
              <a:t> </a:t>
            </a:r>
            <a:br>
              <a:rPr lang="en-US" sz="2400">
                <a:latin typeface="Calibri"/>
                <a:ea typeface="Calibri"/>
                <a:cs typeface="Calibri"/>
                <a:sym typeface="Calibri"/>
              </a:rPr>
            </a:br>
            <a:r>
              <a:rPr lang="en-US" sz="2400">
                <a:latin typeface="Calibri"/>
                <a:ea typeface="Calibri"/>
                <a:cs typeface="Calibri"/>
                <a:sym typeface="Calibri"/>
              </a:rPr>
              <a:t>(</a:t>
            </a:r>
            <a:r>
              <a:rPr lang="en-US" sz="2400"/>
              <a:t>zodat het kind het gevoel heeft erbij te horen</a:t>
            </a:r>
            <a:r>
              <a:rPr lang="en-US" sz="2400">
                <a:latin typeface="Calibri"/>
                <a:ea typeface="Calibri"/>
                <a:cs typeface="Calibri"/>
                <a:sym typeface="Calibri"/>
              </a:rPr>
              <a:t>)</a:t>
            </a:r>
            <a:endParaRPr sz="2400">
              <a:latin typeface="Calibri"/>
              <a:ea typeface="Calibri"/>
              <a:cs typeface="Calibri"/>
              <a:sym typeface="Calibri"/>
            </a:endParaRPr>
          </a:p>
          <a:p>
            <a:pPr indent="-228600" lvl="0" marL="457200" rtl="0" algn="l">
              <a:lnSpc>
                <a:spcPct val="90000"/>
              </a:lnSpc>
              <a:spcBef>
                <a:spcPts val="1000"/>
              </a:spcBef>
              <a:spcAft>
                <a:spcPts val="0"/>
              </a:spcAft>
              <a:buClr>
                <a:schemeClr val="dk1"/>
              </a:buClr>
              <a:buSzPts val="1800"/>
              <a:buNone/>
            </a:pPr>
            <a:r>
              <a:t/>
            </a:r>
            <a:endParaRPr sz="3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9"/>
          <p:cNvSpPr txBox="1"/>
          <p:nvPr>
            <p:ph idx="2" type="body"/>
          </p:nvPr>
        </p:nvSpPr>
        <p:spPr>
          <a:xfrm>
            <a:off x="170448" y="0"/>
            <a:ext cx="11851104" cy="6269103"/>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10000"/>
              </a:lnSpc>
              <a:spcBef>
                <a:spcPts val="500"/>
              </a:spcBef>
              <a:spcAft>
                <a:spcPts val="0"/>
              </a:spcAft>
              <a:buSzPct val="123552"/>
              <a:buNone/>
            </a:pPr>
            <a:r>
              <a:rPr lang="en-US" sz="1400">
                <a:latin typeface="Calibri"/>
                <a:ea typeface="Calibri"/>
                <a:cs typeface="Calibri"/>
                <a:sym typeface="Calibri"/>
              </a:rPr>
              <a:t>NOTES</a:t>
            </a:r>
            <a:endParaRPr/>
          </a:p>
          <a:p>
            <a:pPr indent="0" lvl="0" marL="0" rtl="0" algn="l">
              <a:lnSpc>
                <a:spcPct val="110000"/>
              </a:lnSpc>
              <a:spcBef>
                <a:spcPts val="0"/>
              </a:spcBef>
              <a:spcAft>
                <a:spcPts val="0"/>
              </a:spcAft>
              <a:buSzPct val="157248"/>
              <a:buNone/>
            </a:pPr>
            <a:r>
              <a:t/>
            </a:r>
            <a:endParaRPr sz="1100">
              <a:latin typeface="Calibri"/>
              <a:ea typeface="Calibri"/>
              <a:cs typeface="Calibri"/>
              <a:sym typeface="Calibri"/>
            </a:endParaRPr>
          </a:p>
          <a:p>
            <a:pPr indent="0" lvl="0" marL="0" rtl="0" algn="l">
              <a:lnSpc>
                <a:spcPct val="110000"/>
              </a:lnSpc>
              <a:spcBef>
                <a:spcPts val="0"/>
              </a:spcBef>
              <a:spcAft>
                <a:spcPts val="0"/>
              </a:spcAft>
              <a:buSzPct val="123552"/>
              <a:buNone/>
            </a:pPr>
            <a:r>
              <a:rPr b="1" lang="en-US" sz="1400">
                <a:latin typeface="Calibri"/>
                <a:ea typeface="Calibri"/>
                <a:cs typeface="Calibri"/>
                <a:sym typeface="Calibri"/>
              </a:rPr>
              <a:t>What does a true partnership involve? What are the potential barriers to the partnership?</a:t>
            </a:r>
            <a:endParaRPr b="1" sz="11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When traumatized children are experiencing difficulties, it can place a lot of pressure on the people who are supporting them. Everyone within this network of support can feel high levels of anxiety and we can then sometimes slip into a culture of blame.  Parents and carers often tell us that they can sometimes feel to blame for their child’s difficulties and struggles in school, perhaps because there can be a misconception that the child’s difficulties have arisen from poor parenting. Schools, teachers and the “team around d the child” can help such situations by acknowledging that a child’s difficulties may be due to their early life history, not their adopted or foster family or even their adoption or care experience. </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Partnerships between parents and school can be even harder when children don’t appear to have any difficulties at school. The school may interpret this as the child being fine whereas the parent/carer knows all too well that the child is managing to hold it together in school and then coming home and letting the stresses spill out. Imagine a bottle of coca cola that has been shaken all day long and at the end of the day and after all of the shaking the lid comes off and the coke spills out everywhere. Many adopters and carers can relate to this analogy</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Over compliance can be a particular issue for adopted children. There early life experiences have taught them that the best way to keep themselves safe is to be very very good, but what cannot be seen is the high levels of fear and stress that sit beneath the surface of this over compliance</a:t>
            </a:r>
            <a:endParaRPr/>
          </a:p>
          <a:p>
            <a:pPr indent="0" lvl="0" marL="0" rtl="0" algn="l">
              <a:lnSpc>
                <a:spcPct val="110000"/>
              </a:lnSpc>
              <a:spcBef>
                <a:spcPts val="0"/>
              </a:spcBef>
              <a:spcAft>
                <a:spcPts val="0"/>
              </a:spcAft>
              <a:buSzPct val="157248"/>
              <a:buNone/>
            </a:pPr>
            <a:r>
              <a:t/>
            </a:r>
            <a:endParaRPr sz="1100">
              <a:latin typeface="Calibri"/>
              <a:ea typeface="Calibri"/>
              <a:cs typeface="Calibri"/>
              <a:sym typeface="Calibri"/>
            </a:endParaRPr>
          </a:p>
          <a:p>
            <a:pPr indent="0" lvl="0" marL="0" rtl="0" algn="l">
              <a:lnSpc>
                <a:spcPct val="110000"/>
              </a:lnSpc>
              <a:spcBef>
                <a:spcPts val="0"/>
              </a:spcBef>
              <a:spcAft>
                <a:spcPts val="0"/>
              </a:spcAft>
              <a:buSzPct val="123552"/>
              <a:buNone/>
            </a:pPr>
            <a:r>
              <a:rPr b="1" lang="en-US" sz="1400">
                <a:latin typeface="Calibri"/>
                <a:ea typeface="Calibri"/>
                <a:cs typeface="Calibri"/>
                <a:sym typeface="Calibri"/>
              </a:rPr>
              <a:t>School Expectations vs. Behaviour that challenges</a:t>
            </a:r>
            <a:endParaRPr sz="14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Schools are complex organisations, made up of various staff members, children, young people parents, carers and external professionals. It is important to recognise that all of these people may have very different staring positions when thinking about the needs of adopted and care experienced young people. Many may also be dealing with other competing priorities and differing agendas. The process of change can be very difficult hard and changing organisations such as schools requires consistency over a long period of time. The most effective changes that take place are led from the top, so in the example of a school this would be a Head Teacher/School Principal.</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In order to develop inclusive environments, schools teams need a significant shift in mindset. This is about taking the first step as a school to think about everything they have tried so far to managed traumatised children’s behaviour. </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If you are training teachers or students with working in school experience, you can discuss these 3 key questions:</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(1) What have schools (or your school) tried so far? (2) How has it worked in the long term? (3) What has it cost them? </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When you are listing what has been tried, put down everything: from things individuals have done to a whole school approach. (see next slide)</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If your students have no teaching experience, then explain how some behaviours from traumatised children challenge school expectations.</a:t>
            </a:r>
            <a:endParaRPr sz="1100">
              <a:latin typeface="Calibri"/>
              <a:ea typeface="Calibri"/>
              <a:cs typeface="Calibri"/>
              <a:sym typeface="Calibri"/>
            </a:endParaRPr>
          </a:p>
          <a:p>
            <a:pPr indent="0" lvl="0" marL="0" rtl="0" algn="l">
              <a:lnSpc>
                <a:spcPct val="110000"/>
              </a:lnSpc>
              <a:spcBef>
                <a:spcPts val="0"/>
              </a:spcBef>
              <a:spcAft>
                <a:spcPts val="0"/>
              </a:spcAft>
              <a:buSzPct val="288288"/>
              <a:buNone/>
            </a:pPr>
            <a:r>
              <a:t/>
            </a:r>
            <a:endParaRPr sz="600">
              <a:latin typeface="Calibri"/>
              <a:ea typeface="Calibri"/>
              <a:cs typeface="Calibri"/>
              <a:sym typeface="Calibri"/>
            </a:endParaRPr>
          </a:p>
          <a:p>
            <a:pPr indent="0" lvl="0" marL="0" rtl="0" algn="l">
              <a:lnSpc>
                <a:spcPct val="110000"/>
              </a:lnSpc>
              <a:spcBef>
                <a:spcPts val="0"/>
              </a:spcBef>
              <a:spcAft>
                <a:spcPts val="0"/>
              </a:spcAft>
              <a:buSzPct val="123552"/>
              <a:buNone/>
            </a:pPr>
            <a:r>
              <a:rPr b="1" lang="en-US" sz="1400">
                <a:latin typeface="Calibri"/>
                <a:ea typeface="Calibri"/>
                <a:cs typeface="Calibri"/>
                <a:sym typeface="Calibri"/>
              </a:rPr>
              <a:t>Common Responses in schools to Challenging behaviour</a:t>
            </a:r>
            <a:endParaRPr sz="14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Here is an example of some of the approaches that school may have taken as an individual or as a whole school approach to get a child to change their behaviour. </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If a particular strategy was helpful, we would expect to see a decrease in it’s use with a particular child. If we think about detentions for example if they were effective we shouldn’t see that child keep getting detentions because we would expect their behaviour to have changed in response to the first few detentions. When you are thinking about the cost it is also important to consider the impact on people’s emotional well being and resilience. Thinking about the self esteem and self efficacy of both staff and children.</a:t>
            </a:r>
            <a:endParaRPr sz="12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Once you have identified the approaches that are not working it is important for us to ask “why do we keep doing the same thing hoping for a different outcome?”</a:t>
            </a:r>
            <a:endParaRPr/>
          </a:p>
          <a:p>
            <a:pPr indent="0" lvl="0" marL="0" rtl="0" algn="l">
              <a:lnSpc>
                <a:spcPct val="110000"/>
              </a:lnSpc>
              <a:spcBef>
                <a:spcPts val="0"/>
              </a:spcBef>
              <a:spcAft>
                <a:spcPts val="0"/>
              </a:spcAft>
              <a:buSzPct val="345945"/>
              <a:buNone/>
            </a:pPr>
            <a:r>
              <a:t/>
            </a:r>
            <a:endParaRPr sz="500">
              <a:latin typeface="Calibri"/>
              <a:ea typeface="Calibri"/>
              <a:cs typeface="Calibri"/>
              <a:sym typeface="Calibri"/>
            </a:endParaRPr>
          </a:p>
          <a:p>
            <a:pPr indent="0" lvl="0" marL="0" rtl="0" algn="l">
              <a:lnSpc>
                <a:spcPct val="110000"/>
              </a:lnSpc>
              <a:spcBef>
                <a:spcPts val="0"/>
              </a:spcBef>
              <a:spcAft>
                <a:spcPts val="0"/>
              </a:spcAft>
              <a:buSzPct val="123552"/>
              <a:buNone/>
            </a:pPr>
            <a:r>
              <a:rPr b="1" lang="en-US" sz="1400">
                <a:latin typeface="Calibri"/>
                <a:ea typeface="Calibri"/>
                <a:cs typeface="Calibri"/>
                <a:sym typeface="Calibri"/>
              </a:rPr>
              <a:t>Behaviour that Challenges</a:t>
            </a:r>
            <a:endParaRPr b="1" sz="1400">
              <a:latin typeface="Calibri"/>
              <a:ea typeface="Calibri"/>
              <a:cs typeface="Calibri"/>
              <a:sym typeface="Calibri"/>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Traumatised children need relationships that with attachment (A) regulation (R) and competency (C). This is true whether we are providing individualised therapy, therapeutic parenting at home or a healing environment in schools. </a:t>
            </a:r>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Thinking about behaviour as communication is key for teachers, educators and school staff to understand that those children who are so often viewed as naughty are in fact dealing with many complex issues which can only be addressed through whole school understanding and different approaches.</a:t>
            </a:r>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These children do what they do from experience and from what has been learned, not because they feel like being naughty or mean which can so often be the interpretation. </a:t>
            </a:r>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We must accept difficult behaviours as coming from a place of fear and adverse childhood experience not from intentional or wilful behaviour. When there is a lack of understanding as to where this behaviour comes from teachers and the school so often misinterpret the child as being oppositional, defiant and rude</a:t>
            </a:r>
            <a:endParaRPr/>
          </a:p>
          <a:p>
            <a:pPr indent="0" lvl="0" marL="0" rtl="0" algn="l">
              <a:lnSpc>
                <a:spcPct val="110000"/>
              </a:lnSpc>
              <a:spcBef>
                <a:spcPts val="0"/>
              </a:spcBef>
              <a:spcAft>
                <a:spcPts val="0"/>
              </a:spcAft>
              <a:buSzPct val="144144"/>
              <a:buNone/>
            </a:pPr>
            <a:r>
              <a:rPr lang="en-US" sz="1200">
                <a:latin typeface="Calibri"/>
                <a:ea typeface="Calibri"/>
                <a:cs typeface="Calibri"/>
                <a:sym typeface="Calibri"/>
              </a:rPr>
              <a:t>School are complex organisations and so often teachers who are managing classes of up to 30 pupils understandably can get caught up in logging and reacting to these behaviours rather than exploring what the child might be telling us through their behaviour what their needs are.</a:t>
            </a:r>
            <a:endParaRPr/>
          </a:p>
          <a:p>
            <a:pPr indent="0" lvl="0" marL="0" rtl="0" algn="l">
              <a:lnSpc>
                <a:spcPct val="110000"/>
              </a:lnSpc>
              <a:spcBef>
                <a:spcPts val="0"/>
              </a:spcBef>
              <a:spcAft>
                <a:spcPts val="0"/>
              </a:spcAft>
              <a:buSzPct val="157248"/>
              <a:buNone/>
            </a:pPr>
            <a:r>
              <a:t/>
            </a:r>
            <a:endParaRPr sz="11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40"/>
          <p:cNvSpPr txBox="1"/>
          <p:nvPr>
            <p:ph idx="2" type="body"/>
          </p:nvPr>
        </p:nvSpPr>
        <p:spPr>
          <a:xfrm>
            <a:off x="170448" y="309489"/>
            <a:ext cx="11851104" cy="5959614"/>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1600"/>
              <a:buNone/>
            </a:pPr>
            <a:r>
              <a:rPr b="1" lang="en-US" sz="1400">
                <a:latin typeface="Calibri"/>
                <a:ea typeface="Calibri"/>
                <a:cs typeface="Calibri"/>
                <a:sym typeface="Calibri"/>
              </a:rPr>
              <a:t>Adverse Childhood Experiences</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Many of the children displaying these behaviours probably wont be aware that these behaviours are the things they are feeling and thinking. If we are curious and open to exploring what might be underneath these behaviours we can help start to develop an awareness for themselves. </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When we are thinking about these behaviours we need to ask ourselves (1) What the behaviour tells us about the child’s unmet needs such as their emotional and social needs (2) How can we change/adapt the school environment to reduce any of the triggers which may cause the challenging behaviour? (3) How we adjust how we respond to the behaviour which is more helpful to the child?</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Next slide – what these behaviours as a means of communication might be telling us – we also need to say a behaviour policy within schools that meets children where they are at.</a:t>
            </a:r>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b="1" lang="en-US" sz="1400">
                <a:latin typeface="Calibri"/>
                <a:ea typeface="Calibri"/>
                <a:cs typeface="Calibri"/>
                <a:sym typeface="Calibri"/>
              </a:rPr>
              <a:t>Behaviour as Communication</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If we understand all we can about the impact of Adverse Childhood Experiences and how they manifest themselves in behaviour within the school environment we need to ensure that our policies and the environment in which we are expecting these children to learn and thrive meets their needs. </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Move to next slide where will we look at behaviour policies.</a:t>
            </a:r>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b="1" lang="en-US" sz="1400">
                <a:latin typeface="Calibri"/>
                <a:ea typeface="Calibri"/>
                <a:cs typeface="Calibri"/>
                <a:sym typeface="Calibri"/>
              </a:rPr>
              <a:t>School Behaviour Policies</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Behaviourism is the idea that all behaviour can be reduced reaction linked to a response. These links are learned from our environment. In the world of behaviourism, rewards and punishment are not emotive terms, they are simply the things that teach us to do more or less of a particular behaviour. It is understandable then that schools have relied on rewards and punishment to shape children’s behaviour. The difficulty is that behaviourism and social learning theory do not sufficiently take into account attachment or children’s experiences of trauma.</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Such systems assume that:</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The problem is that chid wont do something, not that they cant. Therefore if we have a system that uses rewards and consequences this will solve the problem</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Children are in control of their behaviour and they are not acting impulsively</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Children understand cause and effect so will be able to learn from such a system</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Children can cope with the punishment from an adult without interpreting this as (I am rubbish)</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Children can feel guilt (I did something bad) without feeling Shame (I am bad)</a:t>
            </a:r>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We cannot make this assumption about adopted and care experienced young people as many of their tricky behaviours come from a position of feeling threatened and unsafe</a:t>
            </a:r>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Let us now look at a typical school behaviour policy (bring a couple of examples of school policies to share). </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What have we learned about the policies we have read? </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Are they behaviourist or are they relationship?</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Do you think these policies will work?</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What issues can you see within these policies?</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Are there aspects of the policies you think might work?</a:t>
            </a:r>
            <a:endParaRPr/>
          </a:p>
          <a:p>
            <a:pPr indent="-171450" lvl="0" marL="171450" rtl="0" algn="l">
              <a:lnSpc>
                <a:spcPct val="90000"/>
              </a:lnSpc>
              <a:spcBef>
                <a:spcPts val="200"/>
              </a:spcBef>
              <a:spcAft>
                <a:spcPts val="0"/>
              </a:spcAft>
              <a:buSzPts val="1600"/>
              <a:buFont typeface="Arial"/>
              <a:buChar char="•"/>
            </a:pPr>
            <a:r>
              <a:rPr lang="en-US" sz="1100">
                <a:latin typeface="Calibri"/>
                <a:ea typeface="Calibri"/>
                <a:cs typeface="Calibri"/>
                <a:sym typeface="Calibri"/>
              </a:rPr>
              <a:t>Do they consider the needs of adopted and care experienced young people?</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We are now going to work on our own mini policy and think together in our breakout (or whole group depending on size) what needs to be considered within this policy.</a:t>
            </a:r>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b="1" lang="en-US" sz="1400">
                <a:latin typeface="Calibri"/>
                <a:ea typeface="Calibri"/>
                <a:cs typeface="Calibri"/>
                <a:sym typeface="Calibri"/>
              </a:rPr>
              <a:t>ABC chart</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We are going to look at something called a Functional Behaviour Analysis Chart or an ABC chart. This is an observational tool that allows you to record a particular behaviour. It enables you to consider the behaviour alongside the schools behaviour policy/ethos and how this might be impacting. It helps us think about what changes we might need to make in school in terms of taking a whole school approach. The aim of using an ABC chart is to help us better understand what the behaviour is communicating. They also include environmental factors that may also be impacting the child or young person negatively.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You can use a case study (such of </a:t>
            </a:r>
            <a:r>
              <a:rPr lang="en-US" sz="1100" u="sng">
                <a:solidFill>
                  <a:srgbClr val="0563C1"/>
                </a:solidFill>
                <a:latin typeface="Calibri"/>
                <a:ea typeface="Calibri"/>
                <a:cs typeface="Calibri"/>
                <a:sym typeface="Calibri"/>
                <a:hlinkClick r:id="rId3">
                  <a:extLst>
                    <a:ext uri="{A12FA001-AC4F-418D-AE19-62706E023703}">
                      <ahyp:hlinkClr val="tx"/>
                    </a:ext>
                  </a:extLst>
                </a:hlinkClick>
              </a:rPr>
              <a:t>Ben’s case</a:t>
            </a:r>
            <a:r>
              <a:rPr lang="en-US" sz="1100">
                <a:latin typeface="Calibri"/>
                <a:ea typeface="Calibri"/>
                <a:cs typeface="Calibri"/>
                <a:sym typeface="Calibri"/>
              </a:rPr>
              <a:t>) to deep in the use of the ABC Chart.  who has been refusing to complete tasks, is continually running out of lessons and is generally being disruptive to the class.</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One you have read the ABC chart in your smaller groups (or large group if not enough numbers to break into sub groups) we are going to answer the following questions which relate to the school environment and strategies that might support this young person in school. One you have done this and thought about the triggers for the behaviour and the consequences which could be maintaining it, you can then use all of this information to help you develop a plan to better support this student</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Q1. What changes could you make to the environment around the child to decrease exposure to any triggers?</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Q2. What strategies could you teach the student to cope with the triggers better?</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Q3. What skill could you teach the student that would reduce their need to engage in a particular behaviour?</a:t>
            </a:r>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Q4. What support can you provide to meet the students needs and thus reduce the need for the behaviour?</a:t>
            </a:r>
            <a:endParaRPr/>
          </a:p>
          <a:p>
            <a:pPr indent="0" lvl="0" marL="0" rtl="0" algn="l">
              <a:lnSpc>
                <a:spcPct val="90000"/>
              </a:lnSpc>
              <a:spcBef>
                <a:spcPts val="200"/>
              </a:spcBef>
              <a:spcAft>
                <a:spcPts val="0"/>
              </a:spcAft>
              <a:buSzPts val="1600"/>
              <a:buNone/>
            </a:pPr>
            <a:r>
              <a:t/>
            </a:r>
            <a:endParaRPr sz="1100">
              <a:latin typeface="Calibri"/>
              <a:ea typeface="Calibri"/>
              <a:cs typeface="Calibri"/>
              <a:sym typeface="Calibri"/>
            </a:endParaRPr>
          </a:p>
          <a:p>
            <a:pPr indent="0" lvl="0" marL="0" rtl="0" algn="l">
              <a:lnSpc>
                <a:spcPct val="90000"/>
              </a:lnSpc>
              <a:spcBef>
                <a:spcPts val="200"/>
              </a:spcBef>
              <a:spcAft>
                <a:spcPts val="0"/>
              </a:spcAft>
              <a:buSzPts val="1600"/>
              <a:buNone/>
            </a:pPr>
            <a:r>
              <a:rPr b="1" lang="en-US" sz="1400">
                <a:latin typeface="Calibri"/>
                <a:ea typeface="Calibri"/>
                <a:cs typeface="Calibri"/>
                <a:sym typeface="Calibri"/>
              </a:rPr>
              <a:t>Establishing and maintaining a positive relationship</a:t>
            </a:r>
            <a:endParaRPr b="1" sz="1400">
              <a:latin typeface="Calibri"/>
              <a:ea typeface="Calibri"/>
              <a:cs typeface="Calibri"/>
              <a:sym typeface="Calibri"/>
            </a:endParaRPr>
          </a:p>
          <a:p>
            <a:pPr indent="0" lvl="0" marL="0" rtl="0" algn="l">
              <a:lnSpc>
                <a:spcPct val="90000"/>
              </a:lnSpc>
              <a:spcBef>
                <a:spcPts val="200"/>
              </a:spcBef>
              <a:spcAft>
                <a:spcPts val="0"/>
              </a:spcAft>
              <a:buSzPts val="1600"/>
              <a:buNone/>
            </a:pPr>
            <a:r>
              <a:rPr lang="en-US" sz="1100">
                <a:latin typeface="Calibri"/>
                <a:ea typeface="Calibri"/>
                <a:cs typeface="Calibri"/>
                <a:sym typeface="Calibri"/>
              </a:rPr>
              <a:t>Key Adults in school play a vital role for the child in creating a safe base. Key adults can support and help meet the child’s need for availability, sensitivity, acceptance, cooperation and membership. </a:t>
            </a:r>
            <a:endParaRPr/>
          </a:p>
          <a:p>
            <a:pPr indent="0" lvl="0" marL="0" rtl="0" algn="l">
              <a:lnSpc>
                <a:spcPct val="90000"/>
              </a:lnSpc>
              <a:spcBef>
                <a:spcPts val="200"/>
              </a:spcBef>
              <a:spcAft>
                <a:spcPts val="200"/>
              </a:spcAft>
              <a:buSzPts val="1600"/>
              <a:buNone/>
            </a:pPr>
            <a:r>
              <a:rPr lang="en-US" sz="1100">
                <a:latin typeface="Calibri"/>
                <a:ea typeface="Calibri"/>
                <a:cs typeface="Calibri"/>
                <a:sym typeface="Calibri"/>
              </a:rPr>
              <a:t>The role of the key adult includes:</a:t>
            </a:r>
            <a:endParaRPr sz="11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41"/>
          <p:cNvSpPr txBox="1"/>
          <p:nvPr>
            <p:ph idx="2" type="body"/>
          </p:nvPr>
        </p:nvSpPr>
        <p:spPr>
          <a:xfrm>
            <a:off x="170448" y="142504"/>
            <a:ext cx="11851104" cy="6126599"/>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lnSpc>
                <a:spcPct val="110000"/>
              </a:lnSpc>
              <a:spcBef>
                <a:spcPts val="0"/>
              </a:spcBef>
              <a:spcAft>
                <a:spcPts val="0"/>
              </a:spcAft>
              <a:buSzPct val="134736"/>
              <a:buNone/>
            </a:pPr>
            <a:r>
              <a:rPr b="1" lang="en-US" sz="1900">
                <a:latin typeface="Calibri"/>
                <a:ea typeface="Calibri"/>
                <a:cs typeface="Calibri"/>
                <a:sym typeface="Calibri"/>
              </a:rPr>
              <a:t>Availability (so the child can learn to trust)</a:t>
            </a:r>
            <a:endParaRPr sz="19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Provide the child with regular predictable “attachment time” which is built into the child daily or weekly timetable</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Ensuring this time is fully focused on the child looking and listening to them closely, without being interrupted or distracted</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Being reliable and communicating clearly to the child if plans have to change, explaining why and what the new plan is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Making sure the child knows how and is allowed to find the key adult if they are distressed or need help</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Seeking out the child if they not ask for or accept help when they are in distress or trouble</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Acknowledging and celebrating key milestones for the child including birthday, adoption days or anniversaries and achievements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Keeping in touch over half terms, long holidays and once the child or adult leaves the school</a:t>
            </a:r>
            <a:endParaRPr/>
          </a:p>
          <a:p>
            <a:pPr indent="-61300" lvl="0" marL="162900" rtl="0" algn="l">
              <a:lnSpc>
                <a:spcPct val="110000"/>
              </a:lnSpc>
              <a:spcBef>
                <a:spcPts val="200"/>
              </a:spcBef>
              <a:spcAft>
                <a:spcPts val="0"/>
              </a:spcAft>
              <a:buSzPct val="142222"/>
              <a:buFont typeface="Arial"/>
              <a:buNone/>
            </a:pPr>
            <a:r>
              <a:t/>
            </a:r>
            <a:endParaRPr sz="1800">
              <a:latin typeface="Calibri"/>
              <a:ea typeface="Calibri"/>
              <a:cs typeface="Calibri"/>
              <a:sym typeface="Calibri"/>
            </a:endParaRPr>
          </a:p>
          <a:p>
            <a:pPr indent="0" lvl="0" marL="0" rtl="0" algn="l">
              <a:lnSpc>
                <a:spcPct val="110000"/>
              </a:lnSpc>
              <a:spcBef>
                <a:spcPts val="200"/>
              </a:spcBef>
              <a:spcAft>
                <a:spcPts val="0"/>
              </a:spcAft>
              <a:buSzPct val="134736"/>
              <a:buNone/>
            </a:pPr>
            <a:r>
              <a:rPr b="1" lang="en-US" sz="1900">
                <a:latin typeface="Calibri"/>
                <a:ea typeface="Calibri"/>
                <a:cs typeface="Calibri"/>
                <a:sym typeface="Calibri"/>
              </a:rPr>
              <a:t>Sensitivity (so the child can understand and manage their feelings and behaviour)</a:t>
            </a:r>
            <a:endParaRPr b="1" sz="19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Being aware of the child’s previous experiences, including key triggers and areas of difficulty</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Tuning in with genuine curiosity to the child’s feelings, thoughts, needs and wishes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Using validation and empathy to show the child that you are interested in understanding how they feel and in linking this to what is happening around them</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Responding to the child’s feeling and needs by acknowledging them and meeting them as appropriate</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Helping the child to find ways to express and copy with their feelings and needs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Sharing (appropriately) some of your thoughts, feelings, wishes and need so that the child learns that others also have thoughts and feelings and learns to read these accurately and connect them with what is happening</a:t>
            </a:r>
            <a:endParaRPr/>
          </a:p>
          <a:p>
            <a:pPr indent="-61300" lvl="0" marL="162900" rtl="0" algn="l">
              <a:lnSpc>
                <a:spcPct val="110000"/>
              </a:lnSpc>
              <a:spcBef>
                <a:spcPts val="200"/>
              </a:spcBef>
              <a:spcAft>
                <a:spcPts val="0"/>
              </a:spcAft>
              <a:buSzPct val="142222"/>
              <a:buFont typeface="Arial"/>
              <a:buNone/>
            </a:pPr>
            <a:r>
              <a:t/>
            </a:r>
            <a:endParaRPr sz="1800">
              <a:latin typeface="Calibri"/>
              <a:ea typeface="Calibri"/>
              <a:cs typeface="Calibri"/>
              <a:sym typeface="Calibri"/>
            </a:endParaRPr>
          </a:p>
          <a:p>
            <a:pPr indent="0" lvl="0" marL="0" rtl="0" algn="l">
              <a:lnSpc>
                <a:spcPct val="110000"/>
              </a:lnSpc>
              <a:spcBef>
                <a:spcPts val="200"/>
              </a:spcBef>
              <a:spcAft>
                <a:spcPts val="0"/>
              </a:spcAft>
              <a:buSzPct val="134736"/>
              <a:buNone/>
            </a:pPr>
            <a:r>
              <a:rPr b="1" lang="en-US" sz="1900">
                <a:latin typeface="Calibri"/>
                <a:ea typeface="Calibri"/>
                <a:cs typeface="Calibri"/>
                <a:sym typeface="Calibri"/>
              </a:rPr>
              <a:t>Acceptance (so the child can develop their self esteem)</a:t>
            </a:r>
            <a:endParaRPr b="1" sz="19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Using accepting language that shows the child they are not alone. For example: “We had a tricky day didn’t we? We can sort it out together”</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Welcoming the child’s strengths and interests and giving them opportunities to pursue these, with the message “everybody is good at something”</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Naming and accepting the different “parts of the child, including the parts that seem contradictory, like “your being silly part” “your working hard part”, ”your sad part” and “your kind part”</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Finding ways to show they child the are of value just the way they are</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Modelling imperfection and acceptance of yourself (e.g. making a mistake and then speaking compassionately to yourself: “Never mind we all make mistakes”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Encouraging the child to take risks in play and learning, and helping them to accept the fear or making a mistake or getting it wrong</a:t>
            </a:r>
            <a:endParaRPr/>
          </a:p>
          <a:p>
            <a:pPr indent="-61300" lvl="0" marL="162900" rtl="0" algn="l">
              <a:lnSpc>
                <a:spcPct val="110000"/>
              </a:lnSpc>
              <a:spcBef>
                <a:spcPts val="200"/>
              </a:spcBef>
              <a:spcAft>
                <a:spcPts val="0"/>
              </a:spcAft>
              <a:buSzPct val="142222"/>
              <a:buFont typeface="Arial"/>
              <a:buNone/>
            </a:pPr>
            <a:r>
              <a:t/>
            </a:r>
            <a:endParaRPr sz="1800">
              <a:latin typeface="Calibri"/>
              <a:ea typeface="Calibri"/>
              <a:cs typeface="Calibri"/>
              <a:sym typeface="Calibri"/>
            </a:endParaRPr>
          </a:p>
          <a:p>
            <a:pPr indent="0" lvl="0" marL="0" rtl="0" algn="l">
              <a:lnSpc>
                <a:spcPct val="110000"/>
              </a:lnSpc>
              <a:spcBef>
                <a:spcPts val="200"/>
              </a:spcBef>
              <a:spcAft>
                <a:spcPts val="0"/>
              </a:spcAft>
              <a:buSzPct val="134736"/>
              <a:buNone/>
            </a:pPr>
            <a:r>
              <a:rPr b="1" lang="en-US" sz="1900">
                <a:latin typeface="Calibri"/>
                <a:ea typeface="Calibri"/>
                <a:cs typeface="Calibri"/>
                <a:sym typeface="Calibri"/>
              </a:rPr>
              <a:t>Cooperation (so the child can feel effective)</a:t>
            </a:r>
            <a:endParaRPr b="1" sz="19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Finding ways to help the child feel that they are effective and competent and can be autonomous in a developmentally appropriate way</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Offering the child choices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Negotiating with clear boundaries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Encouraging child to have a go at activities and tasks for themselves while providing support so they can experience success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Helping the child to feel like part of a team where they have something to contribute, helping you with jobs such as preparation, to working on a project with you</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Setting clear limits so that the child can feel to exercise the control they have without the scary sense that they are all powerful or that they are responsible for decisions or events</a:t>
            </a:r>
            <a:endParaRPr/>
          </a:p>
          <a:p>
            <a:pPr indent="-61300" lvl="0" marL="162900" rtl="0" algn="l">
              <a:lnSpc>
                <a:spcPct val="110000"/>
              </a:lnSpc>
              <a:spcBef>
                <a:spcPts val="200"/>
              </a:spcBef>
              <a:spcAft>
                <a:spcPts val="0"/>
              </a:spcAft>
              <a:buSzPct val="142222"/>
              <a:buFont typeface="Arial"/>
              <a:buNone/>
            </a:pPr>
            <a:r>
              <a:t/>
            </a:r>
            <a:endParaRPr sz="1800">
              <a:latin typeface="Calibri"/>
              <a:ea typeface="Calibri"/>
              <a:cs typeface="Calibri"/>
              <a:sym typeface="Calibri"/>
            </a:endParaRPr>
          </a:p>
          <a:p>
            <a:pPr indent="0" lvl="0" marL="0" rtl="0" algn="l">
              <a:lnSpc>
                <a:spcPct val="110000"/>
              </a:lnSpc>
              <a:spcBef>
                <a:spcPts val="200"/>
              </a:spcBef>
              <a:spcAft>
                <a:spcPts val="0"/>
              </a:spcAft>
              <a:buSzPct val="134736"/>
              <a:buNone/>
            </a:pPr>
            <a:r>
              <a:rPr b="1" lang="en-US" sz="1900">
                <a:latin typeface="Calibri"/>
                <a:ea typeface="Calibri"/>
                <a:cs typeface="Calibri"/>
                <a:sym typeface="Calibri"/>
              </a:rPr>
              <a:t>Membership (so the child can feel they belong)</a:t>
            </a:r>
            <a:endParaRPr b="1" sz="19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Creating a sense of being a team together with the child</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Helping the child to feel included in other groups and teams, such as their class, clubs, intervention groups, and in the school as a whole, by being acknowledged at assembly or representing the class at a school event</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Pointing out what the child has in common with you and with other children and adults in the scho9ol, such as their uniform, neat handwriting, their hair or eye colour and their likes and dislikes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Working with the child’s family to affirm, as appropriate, that children can belong to multiple families (adoptive, foster families, other permanency type families) and that embracing new belonging does not sever previous ties</a:t>
            </a:r>
            <a:endParaRPr sz="1800">
              <a:latin typeface="Calibri"/>
              <a:ea typeface="Calibri"/>
              <a:cs typeface="Calibri"/>
              <a:sym typeface="Calibri"/>
            </a:endParaRPr>
          </a:p>
          <a:p>
            <a:pPr indent="-162900" lvl="0" marL="162900" rtl="0" algn="l">
              <a:lnSpc>
                <a:spcPct val="110000"/>
              </a:lnSpc>
              <a:spcBef>
                <a:spcPts val="200"/>
              </a:spcBef>
              <a:spcAft>
                <a:spcPts val="0"/>
              </a:spcAft>
              <a:buSzPct val="142222"/>
              <a:buFont typeface="Arial"/>
              <a:buChar char="•"/>
            </a:pPr>
            <a:r>
              <a:rPr lang="en-US" sz="1800">
                <a:latin typeface="Calibri"/>
                <a:ea typeface="Calibri"/>
                <a:cs typeface="Calibri"/>
                <a:sym typeface="Calibri"/>
              </a:rPr>
              <a:t>Reinforcing the child’s sense of belonging with their adoptive family, using photographs, transitional objects from home, books and stories and by talking about the future. “When you all go on holiday next summer…….., when you celebrate Christmas at home………</a:t>
            </a:r>
            <a:endParaRPr sz="1800">
              <a:latin typeface="Calibri"/>
              <a:ea typeface="Calibri"/>
              <a:cs typeface="Calibri"/>
              <a:sym typeface="Calibri"/>
            </a:endParaRPr>
          </a:p>
          <a:p>
            <a:pPr indent="-162900" lvl="0" marL="162900" rtl="0" algn="l">
              <a:lnSpc>
                <a:spcPct val="110000"/>
              </a:lnSpc>
              <a:spcBef>
                <a:spcPts val="200"/>
              </a:spcBef>
              <a:spcAft>
                <a:spcPts val="200"/>
              </a:spcAft>
              <a:buSzPct val="142222"/>
              <a:buFont typeface="Arial"/>
              <a:buChar char="•"/>
            </a:pPr>
            <a:r>
              <a:rPr lang="en-US" sz="1800">
                <a:latin typeface="Calibri"/>
                <a:ea typeface="Calibri"/>
                <a:cs typeface="Calibri"/>
                <a:sym typeface="Calibri"/>
              </a:rPr>
              <a:t>Helping the child to leave school with clear evidence of their belonging at the school, e.g. a yearbook or “goodbye book” with photographs, messages and contact details for key people</a:t>
            </a:r>
            <a:endParaRPr sz="18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t/>
            </a:r>
            <a:endParaRPr>
              <a:latin typeface="Calibri"/>
              <a:ea typeface="Calibri"/>
              <a:cs typeface="Calibri"/>
              <a:sym typeface="Calibri"/>
            </a:endParaRPr>
          </a:p>
        </p:txBody>
      </p:sp>
      <p:sp>
        <p:nvSpPr>
          <p:cNvPr id="108" name="Google Shape;108;p2"/>
          <p:cNvSpPr txBox="1"/>
          <p:nvPr/>
        </p:nvSpPr>
        <p:spPr>
          <a:xfrm>
            <a:off x="1066799" y="2525487"/>
            <a:ext cx="10156500" cy="2062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lang="en-US" sz="3200">
                <a:latin typeface="Calibri"/>
                <a:ea typeface="Calibri"/>
                <a:cs typeface="Calibri"/>
                <a:sym typeface="Calibri"/>
              </a:rPr>
              <a:t>Waar draait goede samenwerking om?</a:t>
            </a:r>
            <a:br>
              <a:rPr b="0" i="0" lang="en-US" sz="3200" u="none" cap="none" strike="noStrike">
                <a:solidFill>
                  <a:srgbClr val="000000"/>
                </a:solidFill>
                <a:latin typeface="Calibri"/>
                <a:ea typeface="Calibri"/>
                <a:cs typeface="Calibri"/>
                <a:sym typeface="Calibri"/>
              </a:rPr>
            </a:br>
            <a:br>
              <a:rPr b="0" i="0" lang="en-US" sz="3200" u="none" cap="none" strike="noStrike">
                <a:solidFill>
                  <a:srgbClr val="000000"/>
                </a:solidFill>
                <a:latin typeface="Calibri"/>
                <a:ea typeface="Calibri"/>
                <a:cs typeface="Calibri"/>
                <a:sym typeface="Calibri"/>
              </a:rPr>
            </a:br>
            <a:r>
              <a:rPr lang="en-US" sz="3200">
                <a:latin typeface="Calibri"/>
                <a:ea typeface="Calibri"/>
                <a:cs typeface="Calibri"/>
                <a:sym typeface="Calibri"/>
              </a:rPr>
              <a:t>Wat zijn de mogelijke struikelblokken van de samenwerking?</a:t>
            </a:r>
            <a:endParaRPr b="0" i="0" sz="3200" u="none" cap="none" strike="noStrik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7"/>
          <p:cNvSpPr txBox="1"/>
          <p:nvPr>
            <p:ph type="title"/>
          </p:nvPr>
        </p:nvSpPr>
        <p:spPr>
          <a:xfrm>
            <a:off x="838200" y="719150"/>
            <a:ext cx="10515600" cy="3459816"/>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6000"/>
              <a:buNone/>
            </a:pPr>
            <a:r>
              <a:rPr lang="en-US" sz="3200"/>
              <a:t>School verwachtingen</a:t>
            </a:r>
            <a:r>
              <a:rPr lang="en-US" sz="3200"/>
              <a:t>    vs.    Gedrag dat uitdaagt</a:t>
            </a:r>
            <a:endParaRPr/>
          </a:p>
        </p:txBody>
      </p:sp>
      <p:sp>
        <p:nvSpPr>
          <p:cNvPr id="115" name="Google Shape;115;p3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228600" lvl="0" marL="457200" rtl="0" algn="l">
              <a:lnSpc>
                <a:spcPct val="90000"/>
              </a:lnSpc>
              <a:spcBef>
                <a:spcPts val="1000"/>
              </a:spcBef>
              <a:spcAft>
                <a:spcPts val="0"/>
              </a:spcAft>
              <a:buClr>
                <a:srgbClr val="888888"/>
              </a:buClr>
              <a:buSzPts val="2400"/>
              <a:buNone/>
            </a:pPr>
            <a:r>
              <a:t/>
            </a:r>
            <a:endParaRPr/>
          </a:p>
        </p:txBody>
      </p:sp>
      <p:sp>
        <p:nvSpPr>
          <p:cNvPr id="116" name="Google Shape;116;p37"/>
          <p:cNvSpPr/>
          <p:nvPr/>
        </p:nvSpPr>
        <p:spPr>
          <a:xfrm>
            <a:off x="0" y="0"/>
            <a:ext cx="12192000" cy="4572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id="117" name="Google Shape;117;p37"/>
          <p:cNvPicPr preferRelativeResize="0"/>
          <p:nvPr/>
        </p:nvPicPr>
        <p:blipFill rotWithShape="1">
          <a:blip r:embed="rId3">
            <a:alphaModFix/>
          </a:blip>
          <a:srcRect b="0" l="0" r="0" t="0"/>
          <a:stretch/>
        </p:blipFill>
        <p:spPr>
          <a:xfrm>
            <a:off x="2964863" y="1695076"/>
            <a:ext cx="6262273" cy="377525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3"/>
          <p:cNvSpPr/>
          <p:nvPr/>
        </p:nvSpPr>
        <p:spPr>
          <a:xfrm>
            <a:off x="779369" y="1562309"/>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Nablijven</a:t>
            </a:r>
            <a:endParaRPr/>
          </a:p>
        </p:txBody>
      </p:sp>
      <p:sp>
        <p:nvSpPr>
          <p:cNvPr id="124" name="Google Shape;124;p3"/>
          <p:cNvSpPr/>
          <p:nvPr/>
        </p:nvSpPr>
        <p:spPr>
          <a:xfrm>
            <a:off x="2982012" y="1684901"/>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Waarschuwingen</a:t>
            </a:r>
            <a:endParaRPr/>
          </a:p>
        </p:txBody>
      </p:sp>
      <p:sp>
        <p:nvSpPr>
          <p:cNvPr id="125" name="Google Shape;125;p3"/>
          <p:cNvSpPr/>
          <p:nvPr/>
        </p:nvSpPr>
        <p:spPr>
          <a:xfrm>
            <a:off x="2921712" y="3266811"/>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Aanspreken</a:t>
            </a:r>
            <a:endParaRPr/>
          </a:p>
        </p:txBody>
      </p:sp>
      <p:sp>
        <p:nvSpPr>
          <p:cNvPr id="126" name="Google Shape;126;p3"/>
          <p:cNvSpPr/>
          <p:nvPr/>
        </p:nvSpPr>
        <p:spPr>
          <a:xfrm>
            <a:off x="549304" y="3132182"/>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Dreigementen</a:t>
            </a:r>
            <a:endParaRPr/>
          </a:p>
        </p:txBody>
      </p:sp>
      <p:sp>
        <p:nvSpPr>
          <p:cNvPr id="127" name="Google Shape;127;p3"/>
          <p:cNvSpPr/>
          <p:nvPr/>
        </p:nvSpPr>
        <p:spPr>
          <a:xfrm>
            <a:off x="2797255" y="4855377"/>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Puntensysteem Slecht Gedrag</a:t>
            </a:r>
            <a:endParaRPr/>
          </a:p>
        </p:txBody>
      </p:sp>
      <p:sp>
        <p:nvSpPr>
          <p:cNvPr id="128" name="Google Shape;128;p3"/>
          <p:cNvSpPr/>
          <p:nvPr/>
        </p:nvSpPr>
        <p:spPr>
          <a:xfrm>
            <a:off x="5184655" y="1562309"/>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Negeren</a:t>
            </a:r>
            <a:endParaRPr/>
          </a:p>
        </p:txBody>
      </p:sp>
      <p:sp>
        <p:nvSpPr>
          <p:cNvPr id="129" name="Google Shape;129;p3"/>
          <p:cNvSpPr/>
          <p:nvPr/>
        </p:nvSpPr>
        <p:spPr>
          <a:xfrm>
            <a:off x="7387297" y="1725761"/>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Ouders/verzorgers bellen</a:t>
            </a:r>
            <a:endParaRPr/>
          </a:p>
        </p:txBody>
      </p:sp>
      <p:sp>
        <p:nvSpPr>
          <p:cNvPr id="130" name="Google Shape;130;p3"/>
          <p:cNvSpPr/>
          <p:nvPr/>
        </p:nvSpPr>
        <p:spPr>
          <a:xfrm>
            <a:off x="5318331" y="3132182"/>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Externe hulpverleners inschakelen</a:t>
            </a:r>
            <a:endParaRPr/>
          </a:p>
        </p:txBody>
      </p:sp>
      <p:sp>
        <p:nvSpPr>
          <p:cNvPr id="131" name="Google Shape;131;p3"/>
          <p:cNvSpPr/>
          <p:nvPr/>
        </p:nvSpPr>
        <p:spPr>
          <a:xfrm>
            <a:off x="9916435" y="4843295"/>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Publieke vernedering (naam van het kind op het bord)</a:t>
            </a:r>
            <a:endParaRPr/>
          </a:p>
        </p:txBody>
      </p:sp>
      <p:sp>
        <p:nvSpPr>
          <p:cNvPr id="132" name="Google Shape;132;p3"/>
          <p:cNvSpPr/>
          <p:nvPr/>
        </p:nvSpPr>
        <p:spPr>
          <a:xfrm>
            <a:off x="512695" y="4780556"/>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Isolatie</a:t>
            </a:r>
            <a:endParaRPr/>
          </a:p>
        </p:txBody>
      </p:sp>
      <p:sp>
        <p:nvSpPr>
          <p:cNvPr id="133" name="Google Shape;133;p3"/>
          <p:cNvSpPr/>
          <p:nvPr/>
        </p:nvSpPr>
        <p:spPr>
          <a:xfrm>
            <a:off x="7870301" y="3213057"/>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Roepen</a:t>
            </a:r>
            <a:endParaRPr/>
          </a:p>
        </p:txBody>
      </p:sp>
      <p:sp>
        <p:nvSpPr>
          <p:cNvPr id="134" name="Google Shape;134;p3"/>
          <p:cNvSpPr/>
          <p:nvPr/>
        </p:nvSpPr>
        <p:spPr>
          <a:xfrm>
            <a:off x="9589940" y="1562309"/>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Overtuigen</a:t>
            </a:r>
            <a:endParaRPr/>
          </a:p>
        </p:txBody>
      </p:sp>
      <p:sp>
        <p:nvSpPr>
          <p:cNvPr id="135" name="Google Shape;135;p3"/>
          <p:cNvSpPr/>
          <p:nvPr/>
        </p:nvSpPr>
        <p:spPr>
          <a:xfrm>
            <a:off x="10087358" y="3266811"/>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Overleggen</a:t>
            </a:r>
            <a:endParaRPr/>
          </a:p>
        </p:txBody>
      </p:sp>
      <p:sp>
        <p:nvSpPr>
          <p:cNvPr id="136" name="Google Shape;136;p3"/>
          <p:cNvSpPr/>
          <p:nvPr/>
        </p:nvSpPr>
        <p:spPr>
          <a:xfrm>
            <a:off x="7637128" y="4780556"/>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Willen at het kind weggaat</a:t>
            </a:r>
            <a:endParaRPr/>
          </a:p>
        </p:txBody>
      </p:sp>
      <p:sp>
        <p:nvSpPr>
          <p:cNvPr id="137" name="Google Shape;137;p3"/>
          <p:cNvSpPr/>
          <p:nvPr/>
        </p:nvSpPr>
        <p:spPr>
          <a:xfrm>
            <a:off x="5214565" y="4780556"/>
            <a:ext cx="1762870" cy="904792"/>
          </a:xfrm>
          <a:prstGeom prst="wedgeRectCallout">
            <a:avLst>
              <a:gd fmla="val -20833" name="adj1"/>
              <a:gd fmla="val 62500" name="adj2"/>
            </a:avLst>
          </a:prstGeom>
          <a:solidFill>
            <a:schemeClr val="accent1"/>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lang="en-US">
                <a:solidFill>
                  <a:schemeClr val="lt1"/>
                </a:solidFill>
              </a:rPr>
              <a:t>Kind buitensluiten</a:t>
            </a:r>
            <a:endParaRPr/>
          </a:p>
        </p:txBody>
      </p:sp>
      <p:sp>
        <p:nvSpPr>
          <p:cNvPr id="138" name="Google Shape;138;p3"/>
          <p:cNvSpPr txBox="1"/>
          <p:nvPr/>
        </p:nvSpPr>
        <p:spPr>
          <a:xfrm>
            <a:off x="285275" y="720800"/>
            <a:ext cx="11494800" cy="600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sz="3300">
                <a:latin typeface="Calibri"/>
                <a:ea typeface="Calibri"/>
                <a:cs typeface="Calibri"/>
                <a:sym typeface="Calibri"/>
              </a:rPr>
              <a:t>Veel voorkomende reacties vanuit de school op uitdagend gedrag</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Gedrag dat uitdaagt</a:t>
            </a:r>
            <a:endParaRPr/>
          </a:p>
        </p:txBody>
      </p:sp>
      <p:sp>
        <p:nvSpPr>
          <p:cNvPr id="145" name="Google Shape;145;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457200" rtl="0" algn="l">
              <a:lnSpc>
                <a:spcPct val="90000"/>
              </a:lnSpc>
              <a:spcBef>
                <a:spcPts val="1000"/>
              </a:spcBef>
              <a:spcAft>
                <a:spcPts val="0"/>
              </a:spcAft>
              <a:buClr>
                <a:schemeClr val="dk1"/>
              </a:buClr>
              <a:buSzPts val="1800"/>
              <a:buNone/>
            </a:pPr>
            <a:r>
              <a:t/>
            </a:r>
            <a:endParaRPr/>
          </a:p>
        </p:txBody>
      </p:sp>
      <p:pic>
        <p:nvPicPr>
          <p:cNvPr id="146" name="Google Shape;146;p4"/>
          <p:cNvPicPr preferRelativeResize="0"/>
          <p:nvPr/>
        </p:nvPicPr>
        <p:blipFill rotWithShape="1">
          <a:blip r:embed="rId3">
            <a:alphaModFix/>
          </a:blip>
          <a:srcRect b="0" l="0" r="0" t="0"/>
          <a:stretch/>
        </p:blipFill>
        <p:spPr>
          <a:xfrm>
            <a:off x="708759" y="1872914"/>
            <a:ext cx="4946754" cy="3291840"/>
          </a:xfrm>
          <a:prstGeom prst="rect">
            <a:avLst/>
          </a:prstGeom>
          <a:noFill/>
          <a:ln>
            <a:noFill/>
          </a:ln>
        </p:spPr>
      </p:pic>
      <p:pic>
        <p:nvPicPr>
          <p:cNvPr descr="Changing challenging behaviour in education and care settings | For Schools" id="147" name="Google Shape;147;p4"/>
          <p:cNvPicPr preferRelativeResize="0"/>
          <p:nvPr/>
        </p:nvPicPr>
        <p:blipFill rotWithShape="1">
          <a:blip r:embed="rId4">
            <a:alphaModFix/>
          </a:blip>
          <a:srcRect b="0" l="0" r="0" t="0"/>
          <a:stretch/>
        </p:blipFill>
        <p:spPr>
          <a:xfrm>
            <a:off x="6630272" y="2211065"/>
            <a:ext cx="4974336" cy="261553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Negatieve jeugdervaringen</a:t>
            </a:r>
            <a:endParaRPr/>
          </a:p>
        </p:txBody>
      </p:sp>
      <p:sp>
        <p:nvSpPr>
          <p:cNvPr id="154" name="Google Shape;154;p5"/>
          <p:cNvSpPr txBox="1"/>
          <p:nvPr>
            <p:ph idx="1" type="body"/>
          </p:nvPr>
        </p:nvSpPr>
        <p:spPr>
          <a:xfrm>
            <a:off x="838200" y="1425388"/>
            <a:ext cx="10515600" cy="4751575"/>
          </a:xfrm>
          <a:prstGeom prst="rect">
            <a:avLst/>
          </a:prstGeom>
          <a:noFill/>
          <a:ln>
            <a:noFill/>
          </a:ln>
        </p:spPr>
        <p:txBody>
          <a:bodyPr anchorCtr="0" anchor="t" bIns="45700" lIns="91425" spcFirstLastPara="1" rIns="91425" wrap="square" tIns="45700">
            <a:normAutofit/>
          </a:bodyPr>
          <a:lstStyle/>
          <a:p>
            <a:pPr indent="0" lvl="0" marL="50800" rtl="0" algn="l">
              <a:lnSpc>
                <a:spcPct val="90000"/>
              </a:lnSpc>
              <a:spcBef>
                <a:spcPts val="1000"/>
              </a:spcBef>
              <a:spcAft>
                <a:spcPts val="0"/>
              </a:spcAft>
              <a:buSzPts val="2800"/>
              <a:buNone/>
            </a:pPr>
            <a:r>
              <a:rPr b="1" lang="en-US">
                <a:solidFill>
                  <a:schemeClr val="accent2"/>
                </a:solidFill>
              </a:rPr>
              <a:t>Impact van Negatieve Jeugdervaringen</a:t>
            </a:r>
            <a:endParaRPr/>
          </a:p>
        </p:txBody>
      </p:sp>
      <p:sp>
        <p:nvSpPr>
          <p:cNvPr id="155" name="Google Shape;155;p5"/>
          <p:cNvSpPr txBox="1"/>
          <p:nvPr>
            <p:ph idx="4294967295" type="body"/>
          </p:nvPr>
        </p:nvSpPr>
        <p:spPr>
          <a:xfrm>
            <a:off x="1065550" y="2139874"/>
            <a:ext cx="5019600" cy="3322500"/>
          </a:xfrm>
          <a:prstGeom prst="rect">
            <a:avLst/>
          </a:prstGeom>
          <a:noFill/>
          <a:ln>
            <a:noFill/>
          </a:ln>
        </p:spPr>
        <p:txBody>
          <a:bodyPr anchorCtr="0" anchor="t" bIns="45700" lIns="91425" spcFirstLastPara="1" rIns="91425" wrap="square" tIns="45700">
            <a:normAutofit fontScale="55000" lnSpcReduction="20000"/>
          </a:bodyPr>
          <a:lstStyle/>
          <a:p>
            <a:pPr indent="-304800" lvl="0" marL="342900" rtl="0" algn="l">
              <a:lnSpc>
                <a:spcPct val="90000"/>
              </a:lnSpc>
              <a:spcBef>
                <a:spcPts val="1000"/>
              </a:spcBef>
              <a:spcAft>
                <a:spcPts val="0"/>
              </a:spcAft>
              <a:buSzPct val="142857"/>
              <a:buFont typeface="Arial"/>
              <a:buChar char="•"/>
            </a:pPr>
            <a:r>
              <a:rPr lang="en-US"/>
              <a:t>Slecht zelfbeeld</a:t>
            </a:r>
            <a:endParaRPr/>
          </a:p>
          <a:p>
            <a:pPr indent="-304800" lvl="0" marL="342900" rtl="0" algn="l">
              <a:lnSpc>
                <a:spcPct val="90000"/>
              </a:lnSpc>
              <a:spcBef>
                <a:spcPts val="1000"/>
              </a:spcBef>
              <a:spcAft>
                <a:spcPts val="0"/>
              </a:spcAft>
              <a:buSzPct val="142857"/>
              <a:buFont typeface="Arial"/>
              <a:buChar char="•"/>
            </a:pPr>
            <a:r>
              <a:rPr lang="en-US"/>
              <a:t>Zintuiglijke</a:t>
            </a:r>
            <a:r>
              <a:rPr lang="en-US"/>
              <a:t> behoeften</a:t>
            </a:r>
            <a:endParaRPr/>
          </a:p>
          <a:p>
            <a:pPr indent="-304800" lvl="0" marL="342900" rtl="0" algn="l">
              <a:lnSpc>
                <a:spcPct val="90000"/>
              </a:lnSpc>
              <a:spcBef>
                <a:spcPts val="1000"/>
              </a:spcBef>
              <a:spcAft>
                <a:spcPts val="0"/>
              </a:spcAft>
              <a:buSzPct val="142857"/>
              <a:buFont typeface="Arial"/>
              <a:buChar char="•"/>
            </a:pPr>
            <a:r>
              <a:rPr lang="en-US"/>
              <a:t>Emotieregulatie Problemen</a:t>
            </a:r>
            <a:endParaRPr/>
          </a:p>
          <a:p>
            <a:pPr indent="-304800" lvl="0" marL="342900" rtl="0" algn="l">
              <a:lnSpc>
                <a:spcPct val="90000"/>
              </a:lnSpc>
              <a:spcBef>
                <a:spcPts val="1000"/>
              </a:spcBef>
              <a:spcAft>
                <a:spcPts val="0"/>
              </a:spcAft>
              <a:buSzPct val="142857"/>
              <a:buFont typeface="Arial"/>
              <a:buChar char="•"/>
            </a:pPr>
            <a:r>
              <a:rPr lang="en-US"/>
              <a:t>Gebrekkig Executief Functioneren</a:t>
            </a:r>
            <a:endParaRPr/>
          </a:p>
          <a:p>
            <a:pPr indent="-304800" lvl="0" marL="342900" rtl="0" algn="l">
              <a:lnSpc>
                <a:spcPct val="90000"/>
              </a:lnSpc>
              <a:spcBef>
                <a:spcPts val="1000"/>
              </a:spcBef>
              <a:spcAft>
                <a:spcPts val="0"/>
              </a:spcAft>
              <a:buSzPct val="142857"/>
              <a:buFont typeface="Arial"/>
              <a:buChar char="•"/>
            </a:pPr>
            <a:r>
              <a:rPr lang="en-US"/>
              <a:t>Moeizame relaties met volwassenen</a:t>
            </a:r>
            <a:endParaRPr/>
          </a:p>
          <a:p>
            <a:pPr indent="-304800" lvl="0" marL="342900" rtl="0" algn="l">
              <a:lnSpc>
                <a:spcPct val="90000"/>
              </a:lnSpc>
              <a:spcBef>
                <a:spcPts val="1000"/>
              </a:spcBef>
              <a:spcAft>
                <a:spcPts val="0"/>
              </a:spcAft>
              <a:buSzPct val="142857"/>
              <a:buFont typeface="Arial"/>
              <a:buChar char="•"/>
            </a:pPr>
            <a:r>
              <a:rPr lang="en-US"/>
              <a:t>Moeizame relaties met leeftijdsgenoten</a:t>
            </a:r>
            <a:endParaRPr/>
          </a:p>
          <a:p>
            <a:pPr indent="-304800" lvl="0" marL="342900" rtl="0" algn="l">
              <a:lnSpc>
                <a:spcPct val="90000"/>
              </a:lnSpc>
              <a:spcBef>
                <a:spcPts val="1000"/>
              </a:spcBef>
              <a:spcAft>
                <a:spcPts val="0"/>
              </a:spcAft>
              <a:buSzPct val="142857"/>
              <a:buFont typeface="Arial"/>
              <a:buChar char="•"/>
            </a:pPr>
            <a:r>
              <a:rPr lang="en-US"/>
              <a:t>Omgaan met verandering</a:t>
            </a:r>
            <a:endParaRPr/>
          </a:p>
          <a:p>
            <a:pPr indent="-304800" lvl="0" marL="342900" rtl="0" algn="l">
              <a:lnSpc>
                <a:spcPct val="90000"/>
              </a:lnSpc>
              <a:spcBef>
                <a:spcPts val="1000"/>
              </a:spcBef>
              <a:spcAft>
                <a:spcPts val="0"/>
              </a:spcAft>
              <a:buSzPct val="142857"/>
              <a:buFont typeface="Arial"/>
              <a:buChar char="•"/>
            </a:pPr>
            <a:r>
              <a:rPr lang="en-US"/>
              <a:t>Verlies bij overgangen</a:t>
            </a:r>
            <a:endParaRPr/>
          </a:p>
          <a:p>
            <a:pPr indent="-304800" lvl="0" marL="342900" rtl="0" algn="l">
              <a:lnSpc>
                <a:spcPct val="90000"/>
              </a:lnSpc>
              <a:spcBef>
                <a:spcPts val="1000"/>
              </a:spcBef>
              <a:spcAft>
                <a:spcPts val="0"/>
              </a:spcAft>
              <a:buSzPct val="142857"/>
              <a:buFont typeface="Arial"/>
              <a:buChar char="•"/>
            </a:pPr>
            <a:r>
              <a:rPr lang="en-US"/>
              <a:t>Leerbehoeften</a:t>
            </a:r>
            <a:endParaRPr/>
          </a:p>
        </p:txBody>
      </p:sp>
      <p:sp>
        <p:nvSpPr>
          <p:cNvPr id="156" name="Google Shape;156;p5"/>
          <p:cNvSpPr txBox="1"/>
          <p:nvPr>
            <p:ph idx="4294967295" type="body"/>
          </p:nvPr>
        </p:nvSpPr>
        <p:spPr>
          <a:xfrm>
            <a:off x="6861979" y="1447456"/>
            <a:ext cx="5021262" cy="654050"/>
          </a:xfrm>
          <a:prstGeom prst="rect">
            <a:avLst/>
          </a:prstGeom>
          <a:noFill/>
          <a:ln>
            <a:noFill/>
          </a:ln>
        </p:spPr>
        <p:txBody>
          <a:bodyPr anchorCtr="0" anchor="t" bIns="45700" lIns="91425" spcFirstLastPara="1" rIns="91425" wrap="square" tIns="45700">
            <a:normAutofit/>
          </a:bodyPr>
          <a:lstStyle/>
          <a:p>
            <a:pPr indent="0" lvl="0" marL="50800" rtl="0" algn="l">
              <a:lnSpc>
                <a:spcPct val="90000"/>
              </a:lnSpc>
              <a:spcBef>
                <a:spcPts val="1000"/>
              </a:spcBef>
              <a:spcAft>
                <a:spcPts val="0"/>
              </a:spcAft>
              <a:buSzPts val="2800"/>
              <a:buNone/>
            </a:pPr>
            <a:r>
              <a:rPr b="1" lang="en-US">
                <a:solidFill>
                  <a:srgbClr val="2E75B5"/>
                </a:solidFill>
              </a:rPr>
              <a:t>Hoe ziet dit eruit in gedrag:</a:t>
            </a:r>
            <a:endParaRPr/>
          </a:p>
        </p:txBody>
      </p:sp>
      <p:sp>
        <p:nvSpPr>
          <p:cNvPr id="157" name="Google Shape;157;p5"/>
          <p:cNvSpPr txBox="1"/>
          <p:nvPr>
            <p:ph idx="4294967295" type="body"/>
          </p:nvPr>
        </p:nvSpPr>
        <p:spPr>
          <a:xfrm>
            <a:off x="6861979" y="2139806"/>
            <a:ext cx="5021400" cy="3322500"/>
          </a:xfrm>
          <a:prstGeom prst="rect">
            <a:avLst/>
          </a:prstGeom>
          <a:noFill/>
          <a:ln>
            <a:noFill/>
          </a:ln>
        </p:spPr>
        <p:txBody>
          <a:bodyPr anchorCtr="0" anchor="t" bIns="45700" lIns="91425" spcFirstLastPara="1" rIns="91425" wrap="square" tIns="45700">
            <a:normAutofit fontScale="47500" lnSpcReduction="20000"/>
          </a:bodyPr>
          <a:lstStyle/>
          <a:p>
            <a:pPr indent="-285750" lvl="0" marL="342900" rtl="0" algn="l">
              <a:lnSpc>
                <a:spcPct val="90000"/>
              </a:lnSpc>
              <a:spcBef>
                <a:spcPts val="1000"/>
              </a:spcBef>
              <a:spcAft>
                <a:spcPts val="0"/>
              </a:spcAft>
              <a:buSzPct val="142857"/>
              <a:buFont typeface="Arial"/>
              <a:buChar char="•"/>
            </a:pPr>
            <a:r>
              <a:rPr lang="en-US"/>
              <a:t>Constant praten of vragen stellen</a:t>
            </a:r>
            <a:endParaRPr/>
          </a:p>
          <a:p>
            <a:pPr indent="-285750" lvl="0" marL="342900" rtl="0" algn="l">
              <a:lnSpc>
                <a:spcPct val="90000"/>
              </a:lnSpc>
              <a:spcBef>
                <a:spcPts val="1000"/>
              </a:spcBef>
              <a:spcAft>
                <a:spcPts val="0"/>
              </a:spcAft>
              <a:buSzPct val="142857"/>
              <a:buFont typeface="Arial"/>
              <a:buChar char="•"/>
            </a:pPr>
            <a:r>
              <a:rPr lang="en-US"/>
              <a:t>Geluid(en) maken</a:t>
            </a:r>
            <a:endParaRPr/>
          </a:p>
          <a:p>
            <a:pPr indent="-285750" lvl="0" marL="342900" rtl="0" algn="l">
              <a:lnSpc>
                <a:spcPct val="90000"/>
              </a:lnSpc>
              <a:spcBef>
                <a:spcPts val="1000"/>
              </a:spcBef>
              <a:spcAft>
                <a:spcPts val="0"/>
              </a:spcAft>
              <a:buSzPct val="142857"/>
              <a:buFont typeface="Arial"/>
              <a:buChar char="•"/>
            </a:pPr>
            <a:r>
              <a:rPr lang="en-US"/>
              <a:t>Niet stil kunnen zitten</a:t>
            </a:r>
            <a:endParaRPr/>
          </a:p>
          <a:p>
            <a:pPr indent="-285750" lvl="0" marL="342900" rtl="0" algn="l">
              <a:lnSpc>
                <a:spcPct val="90000"/>
              </a:lnSpc>
              <a:spcBef>
                <a:spcPts val="1000"/>
              </a:spcBef>
              <a:spcAft>
                <a:spcPts val="0"/>
              </a:spcAft>
              <a:buSzPct val="142857"/>
              <a:buFont typeface="Arial"/>
              <a:buChar char="•"/>
            </a:pPr>
            <a:r>
              <a:rPr lang="en-US"/>
              <a:t>Stoel, klas of gebouw verlaten</a:t>
            </a:r>
            <a:endParaRPr/>
          </a:p>
          <a:p>
            <a:pPr indent="-285750" lvl="0" marL="342900" rtl="0" algn="l">
              <a:lnSpc>
                <a:spcPct val="90000"/>
              </a:lnSpc>
              <a:spcBef>
                <a:spcPts val="1000"/>
              </a:spcBef>
              <a:spcAft>
                <a:spcPts val="0"/>
              </a:spcAft>
              <a:buSzPct val="142857"/>
              <a:buFont typeface="Arial"/>
              <a:buChar char="•"/>
            </a:pPr>
            <a:r>
              <a:rPr lang="en-US"/>
              <a:t>Dingen gooien of kapotmaken</a:t>
            </a:r>
            <a:endParaRPr/>
          </a:p>
          <a:p>
            <a:pPr indent="-285750" lvl="0" marL="342900" rtl="0" algn="l">
              <a:lnSpc>
                <a:spcPct val="90000"/>
              </a:lnSpc>
              <a:spcBef>
                <a:spcPts val="1000"/>
              </a:spcBef>
              <a:spcAft>
                <a:spcPts val="0"/>
              </a:spcAft>
              <a:buSzPct val="142857"/>
              <a:buFont typeface="Arial"/>
              <a:buChar char="•"/>
            </a:pPr>
            <a:r>
              <a:rPr lang="en-US"/>
              <a:t>Zichzelf of anderen pijn doen</a:t>
            </a:r>
            <a:endParaRPr/>
          </a:p>
          <a:p>
            <a:pPr indent="-285750" lvl="0" marL="342900" rtl="0" algn="l">
              <a:lnSpc>
                <a:spcPct val="90000"/>
              </a:lnSpc>
              <a:spcBef>
                <a:spcPts val="1000"/>
              </a:spcBef>
              <a:spcAft>
                <a:spcPts val="0"/>
              </a:spcAft>
              <a:buSzPct val="142857"/>
              <a:buFont typeface="Arial"/>
              <a:buChar char="•"/>
            </a:pPr>
            <a:r>
              <a:rPr lang="en-US"/>
              <a:t>Dingen pakken die niet van hen zijn</a:t>
            </a:r>
            <a:endParaRPr/>
          </a:p>
          <a:p>
            <a:pPr indent="-285750" lvl="0" marL="342900" rtl="0" algn="l">
              <a:lnSpc>
                <a:spcPct val="90000"/>
              </a:lnSpc>
              <a:spcBef>
                <a:spcPts val="1000"/>
              </a:spcBef>
              <a:spcAft>
                <a:spcPts val="0"/>
              </a:spcAft>
              <a:buSzPct val="142857"/>
              <a:buFont typeface="Arial"/>
              <a:buChar char="•"/>
            </a:pPr>
            <a:r>
              <a:rPr lang="en-US"/>
              <a:t>Situaties proberen te besturen</a:t>
            </a:r>
            <a:endParaRPr/>
          </a:p>
          <a:p>
            <a:pPr indent="-285750" lvl="0" marL="342900" rtl="0" algn="l">
              <a:lnSpc>
                <a:spcPct val="90000"/>
              </a:lnSpc>
              <a:spcBef>
                <a:spcPts val="1000"/>
              </a:spcBef>
              <a:spcAft>
                <a:spcPts val="0"/>
              </a:spcAft>
              <a:buSzPct val="142857"/>
              <a:buFont typeface="Arial"/>
              <a:buChar char="•"/>
            </a:pPr>
            <a:r>
              <a:rPr lang="en-US"/>
              <a:t>Uitbarstingen van woede of frustratie</a:t>
            </a:r>
            <a:endParaRPr/>
          </a:p>
          <a:p>
            <a:pPr indent="-165100" lvl="0" marL="342900" rtl="0" algn="l">
              <a:lnSpc>
                <a:spcPct val="90000"/>
              </a:lnSpc>
              <a:spcBef>
                <a:spcPts val="1000"/>
              </a:spcBef>
              <a:spcAft>
                <a:spcPts val="0"/>
              </a:spcAft>
              <a:buSzPct val="142857"/>
              <a:buFont typeface="Arial"/>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pic>
        <p:nvPicPr>
          <p:cNvPr id="163" name="Google Shape;163;p6"/>
          <p:cNvPicPr preferRelativeResize="0"/>
          <p:nvPr/>
        </p:nvPicPr>
        <p:blipFill rotWithShape="1">
          <a:blip r:embed="rId3">
            <a:alphaModFix/>
          </a:blip>
          <a:srcRect b="0" l="0" r="0" t="0"/>
          <a:stretch/>
        </p:blipFill>
        <p:spPr>
          <a:xfrm>
            <a:off x="5921944" y="1304364"/>
            <a:ext cx="6418729" cy="4814047"/>
          </a:xfrm>
          <a:prstGeom prst="rect">
            <a:avLst/>
          </a:prstGeom>
          <a:noFill/>
          <a:ln>
            <a:noFill/>
          </a:ln>
        </p:spPr>
      </p:pic>
      <p:sp>
        <p:nvSpPr>
          <p:cNvPr id="164" name="Google Shape;16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Gedrag als Communicatie</a:t>
            </a:r>
            <a:endParaRPr/>
          </a:p>
        </p:txBody>
      </p:sp>
      <p:sp>
        <p:nvSpPr>
          <p:cNvPr id="165" name="Google Shape;165;p6"/>
          <p:cNvSpPr txBox="1"/>
          <p:nvPr>
            <p:ph idx="1" type="body"/>
          </p:nvPr>
        </p:nvSpPr>
        <p:spPr>
          <a:xfrm>
            <a:off x="838200" y="1570511"/>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322729" lvl="0" marL="342900" rtl="0" algn="l">
              <a:lnSpc>
                <a:spcPct val="90000"/>
              </a:lnSpc>
              <a:spcBef>
                <a:spcPts val="1000"/>
              </a:spcBef>
              <a:spcAft>
                <a:spcPts val="0"/>
              </a:spcAft>
              <a:buSzPct val="75630"/>
              <a:buFont typeface="Arial"/>
              <a:buChar char="•"/>
            </a:pPr>
            <a:r>
              <a:rPr lang="en-US"/>
              <a:t>Ik voel me niet veilig</a:t>
            </a:r>
            <a:endParaRPr/>
          </a:p>
          <a:p>
            <a:pPr indent="-322729" lvl="0" marL="342900" rtl="0" algn="l">
              <a:lnSpc>
                <a:spcPct val="90000"/>
              </a:lnSpc>
              <a:spcBef>
                <a:spcPts val="1000"/>
              </a:spcBef>
              <a:spcAft>
                <a:spcPts val="0"/>
              </a:spcAft>
              <a:buSzPct val="75630"/>
              <a:buFont typeface="Arial"/>
              <a:buChar char="•"/>
            </a:pPr>
            <a:r>
              <a:rPr lang="en-US"/>
              <a:t>Ik vertrouw jou niet</a:t>
            </a:r>
            <a:endParaRPr/>
          </a:p>
          <a:p>
            <a:pPr indent="-322729" lvl="0" marL="342900" rtl="0" algn="l">
              <a:lnSpc>
                <a:spcPct val="90000"/>
              </a:lnSpc>
              <a:spcBef>
                <a:spcPts val="1000"/>
              </a:spcBef>
              <a:spcAft>
                <a:spcPts val="0"/>
              </a:spcAft>
              <a:buSzPct val="75630"/>
              <a:buFont typeface="Arial"/>
              <a:buChar char="•"/>
            </a:pPr>
            <a:r>
              <a:rPr lang="en-US"/>
              <a:t>De enige op wie ik kan rekenen ben ik zelf</a:t>
            </a:r>
            <a:endParaRPr/>
          </a:p>
          <a:p>
            <a:pPr indent="-322729" lvl="0" marL="342900" rtl="0" algn="l">
              <a:lnSpc>
                <a:spcPct val="90000"/>
              </a:lnSpc>
              <a:spcBef>
                <a:spcPts val="1000"/>
              </a:spcBef>
              <a:spcAft>
                <a:spcPts val="0"/>
              </a:spcAft>
              <a:buSzPct val="75630"/>
              <a:buFont typeface="Arial"/>
              <a:buChar char="•"/>
            </a:pPr>
            <a:r>
              <a:rPr lang="en-US"/>
              <a:t>Ik weet niet hoe ik me voel</a:t>
            </a:r>
            <a:endParaRPr/>
          </a:p>
          <a:p>
            <a:pPr indent="-322729" lvl="0" marL="342900" rtl="0" algn="l">
              <a:lnSpc>
                <a:spcPct val="90000"/>
              </a:lnSpc>
              <a:spcBef>
                <a:spcPts val="1000"/>
              </a:spcBef>
              <a:spcAft>
                <a:spcPts val="0"/>
              </a:spcAft>
              <a:buSzPct val="75630"/>
              <a:buFont typeface="Arial"/>
              <a:buChar char="•"/>
            </a:pPr>
            <a:r>
              <a:rPr lang="en-US"/>
              <a:t>Ik voel me slecht</a:t>
            </a:r>
            <a:endParaRPr/>
          </a:p>
          <a:p>
            <a:pPr indent="-322729" lvl="0" marL="342900" rtl="0" algn="l">
              <a:lnSpc>
                <a:spcPct val="90000"/>
              </a:lnSpc>
              <a:spcBef>
                <a:spcPts val="1000"/>
              </a:spcBef>
              <a:spcAft>
                <a:spcPts val="0"/>
              </a:spcAft>
              <a:buSzPct val="75630"/>
              <a:buFont typeface="Arial"/>
              <a:buChar char="•"/>
            </a:pPr>
            <a:r>
              <a:rPr lang="en-US"/>
              <a:t>Ik voel me stom</a:t>
            </a:r>
            <a:endParaRPr/>
          </a:p>
          <a:p>
            <a:pPr indent="-322729" lvl="0" marL="342900" rtl="0" algn="l">
              <a:lnSpc>
                <a:spcPct val="90000"/>
              </a:lnSpc>
              <a:spcBef>
                <a:spcPts val="1000"/>
              </a:spcBef>
              <a:spcAft>
                <a:spcPts val="0"/>
              </a:spcAft>
              <a:buSzPct val="75630"/>
              <a:buFont typeface="Arial"/>
              <a:buChar char="•"/>
            </a:pPr>
            <a:r>
              <a:rPr lang="en-US"/>
              <a:t>Ik voel me verdrietig</a:t>
            </a:r>
            <a:endParaRPr/>
          </a:p>
          <a:p>
            <a:pPr indent="-322729" lvl="0" marL="342900" rtl="0" algn="l">
              <a:lnSpc>
                <a:spcPct val="90000"/>
              </a:lnSpc>
              <a:spcBef>
                <a:spcPts val="1000"/>
              </a:spcBef>
              <a:spcAft>
                <a:spcPts val="0"/>
              </a:spcAft>
              <a:buSzPct val="75630"/>
              <a:buFont typeface="Arial"/>
              <a:buChar char="•"/>
            </a:pPr>
            <a:r>
              <a:rPr lang="en-US"/>
              <a:t>Ik voel me bedreigd</a:t>
            </a:r>
            <a:endParaRPr/>
          </a:p>
          <a:p>
            <a:pPr indent="-322729" lvl="0" marL="342900" rtl="0" algn="l">
              <a:lnSpc>
                <a:spcPct val="90000"/>
              </a:lnSpc>
              <a:spcBef>
                <a:spcPts val="1000"/>
              </a:spcBef>
              <a:spcAft>
                <a:spcPts val="0"/>
              </a:spcAft>
              <a:buSzPct val="75630"/>
              <a:buFont typeface="Arial"/>
              <a:buChar char="•"/>
            </a:pPr>
            <a:r>
              <a:rPr lang="en-US"/>
              <a:t>Ik moet ontsnappen</a:t>
            </a:r>
            <a:endParaRPr/>
          </a:p>
          <a:p>
            <a:pPr indent="-322729" lvl="0" marL="342900" rtl="0" algn="l">
              <a:lnSpc>
                <a:spcPct val="90000"/>
              </a:lnSpc>
              <a:spcBef>
                <a:spcPts val="1000"/>
              </a:spcBef>
              <a:spcAft>
                <a:spcPts val="0"/>
              </a:spcAft>
              <a:buSzPct val="75630"/>
              <a:buFont typeface="Arial"/>
              <a:buChar char="•"/>
            </a:pPr>
            <a:r>
              <a:rPr lang="en-US"/>
              <a:t>Ik moet mezelf beschermen</a:t>
            </a:r>
            <a:endParaRPr/>
          </a:p>
          <a:p>
            <a:pPr indent="-322729" lvl="0" marL="342900" rtl="0" algn="l">
              <a:lnSpc>
                <a:spcPct val="90000"/>
              </a:lnSpc>
              <a:spcBef>
                <a:spcPts val="1000"/>
              </a:spcBef>
              <a:spcAft>
                <a:spcPts val="0"/>
              </a:spcAft>
              <a:buSzPct val="75630"/>
              <a:buFont typeface="Arial"/>
              <a:buChar char="•"/>
            </a:pPr>
            <a:r>
              <a:rPr lang="en-US"/>
              <a:t>Ik moet controle hebben om me veilig te voelen</a:t>
            </a:r>
            <a:endParaRPr/>
          </a:p>
          <a:p>
            <a:pPr indent="-228600" lvl="0" marL="342900" rtl="0" algn="l">
              <a:lnSpc>
                <a:spcPct val="90000"/>
              </a:lnSpc>
              <a:spcBef>
                <a:spcPts val="1000"/>
              </a:spcBef>
              <a:spcAft>
                <a:spcPts val="0"/>
              </a:spcAft>
              <a:buSzPct val="75630"/>
              <a:buFont typeface="Arial"/>
              <a:buNone/>
            </a:pPr>
            <a:r>
              <a:t/>
            </a:r>
            <a:endParaRPr/>
          </a:p>
          <a:p>
            <a:pPr indent="-228600" lvl="0" marL="342900" rtl="0" algn="l">
              <a:lnSpc>
                <a:spcPct val="90000"/>
              </a:lnSpc>
              <a:spcBef>
                <a:spcPts val="1000"/>
              </a:spcBef>
              <a:spcAft>
                <a:spcPts val="0"/>
              </a:spcAft>
              <a:buSzPct val="75630"/>
              <a:buFont typeface="Arial"/>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Gedrag Beleid School</a:t>
            </a:r>
            <a:endParaRPr/>
          </a:p>
        </p:txBody>
      </p:sp>
      <p:sp>
        <p:nvSpPr>
          <p:cNvPr id="172" name="Google Shape;172;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457200" rtl="0" algn="l">
              <a:lnSpc>
                <a:spcPct val="90000"/>
              </a:lnSpc>
              <a:spcBef>
                <a:spcPts val="1000"/>
              </a:spcBef>
              <a:spcAft>
                <a:spcPts val="0"/>
              </a:spcAft>
              <a:buClr>
                <a:schemeClr val="dk1"/>
              </a:buClr>
              <a:buSzPts val="1800"/>
              <a:buNone/>
            </a:pPr>
            <a:r>
              <a:t/>
            </a:r>
            <a:endParaRPr/>
          </a:p>
        </p:txBody>
      </p:sp>
      <p:pic>
        <p:nvPicPr>
          <p:cNvPr descr="Code of Behaviour Policy – St. Bernadette's Senior National School" id="173" name="Google Shape;173;p7"/>
          <p:cNvPicPr preferRelativeResize="0"/>
          <p:nvPr>
            <p:ph idx="4294967295" type="body"/>
          </p:nvPr>
        </p:nvPicPr>
        <p:blipFill rotWithShape="1">
          <a:blip r:embed="rId3">
            <a:alphaModFix/>
          </a:blip>
          <a:srcRect b="0" l="0" r="0" t="0"/>
          <a:stretch/>
        </p:blipFill>
        <p:spPr>
          <a:xfrm>
            <a:off x="2084294" y="2757815"/>
            <a:ext cx="2705100" cy="1685925"/>
          </a:xfrm>
          <a:prstGeom prst="rect">
            <a:avLst/>
          </a:prstGeom>
          <a:noFill/>
          <a:ln>
            <a:noFill/>
          </a:ln>
        </p:spPr>
      </p:pic>
      <p:pic>
        <p:nvPicPr>
          <p:cNvPr descr="Restorative approaches to harmful sexual behaviour" id="174" name="Google Shape;174;p7"/>
          <p:cNvPicPr preferRelativeResize="0"/>
          <p:nvPr>
            <p:ph idx="4294967295" type="body"/>
          </p:nvPr>
        </p:nvPicPr>
        <p:blipFill rotWithShape="1">
          <a:blip r:embed="rId4">
            <a:alphaModFix/>
          </a:blip>
          <a:srcRect b="0" l="0" r="0" t="0"/>
          <a:stretch/>
        </p:blipFill>
        <p:spPr>
          <a:xfrm>
            <a:off x="7125541" y="681037"/>
            <a:ext cx="4479270" cy="53787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8"/>
          <p:cNvSpPr txBox="1"/>
          <p:nvPr>
            <p:ph type="title"/>
          </p:nvPr>
        </p:nvSpPr>
        <p:spPr>
          <a:xfrm>
            <a:off x="838200" y="500356"/>
            <a:ext cx="5021182" cy="520769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4400"/>
              <a:buNone/>
            </a:pPr>
            <a:r>
              <a:rPr lang="en-US"/>
              <a:t>ABC Chart</a:t>
            </a:r>
            <a:br>
              <a:rPr lang="en-US"/>
            </a:br>
            <a:br>
              <a:rPr lang="en-US"/>
            </a:br>
            <a:r>
              <a:rPr lang="en-US" sz="2800"/>
              <a:t>Een observerend hulpmiddel om gedrag mee waar te nemen waardoor we beter kunnen begrijpen wat er gecommuniceerd wordt.</a:t>
            </a:r>
            <a:endParaRPr sz="4000"/>
          </a:p>
        </p:txBody>
      </p:sp>
      <p:pic>
        <p:nvPicPr>
          <p:cNvPr descr="Is the functional analysis of behaviour important? – Eric Morris, PhD" id="181" name="Google Shape;181;p8"/>
          <p:cNvPicPr preferRelativeResize="0"/>
          <p:nvPr>
            <p:ph idx="2" type="body"/>
          </p:nvPr>
        </p:nvPicPr>
        <p:blipFill rotWithShape="1">
          <a:blip r:embed="rId3">
            <a:alphaModFix/>
          </a:blip>
          <a:srcRect b="0" l="0" r="0" t="0"/>
          <a:stretch/>
        </p:blipFill>
        <p:spPr>
          <a:xfrm>
            <a:off x="6193292" y="739216"/>
            <a:ext cx="5291137" cy="388818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2022-11-20T21:32:22Z</dcterms:created>
  <dc:creator>Federica De Cordova</dc:creator>
</cp:coreProperties>
</file>