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jktzQk2BOKgcru5Y7QGZL8vqik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68CDFD1-B8C1-46DC-9B5D-D592E8D54A45}">
  <a:tblStyle styleId="{068CDFD1-B8C1-46DC-9B5D-D592E8D54A45}" styleName="Table_0">
    <a:wholeTbl>
      <a:tcTxStyle b="off" i="off">
        <a:font>
          <a:latin typeface="Arial"/>
          <a:ea typeface="Arial"/>
          <a:cs typeface="Arial"/>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3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89" name="Google Shape;89;p3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4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It is important to recognize that with increasing diversity in the way people become a family, we can no longer assume that all children in our classrooms share the same family structures.</a:t>
            </a:r>
            <a:endParaRPr/>
          </a:p>
          <a:p>
            <a:pPr indent="-228600" lvl="0" marL="457200" marR="0" rtl="0" algn="l">
              <a:lnSpc>
                <a:spcPct val="100000"/>
              </a:lnSpc>
              <a:spcBef>
                <a:spcPts val="0"/>
              </a:spcBef>
              <a:spcAft>
                <a:spcPts val="0"/>
              </a:spcAft>
              <a:buSzPts val="1400"/>
              <a:buNone/>
            </a:pPr>
            <a:r>
              <a:rPr lang="en-US"/>
              <a:t>Some schools may have made great strides within reflecting this changing landscape, but all too many adopted and care experienced children and young people still tell us they feel invisible at school. Adoption and being care experienced is so rarely discussed and this lack of visibility for adopted and care experienced young people can impact hugely their validation</a:t>
            </a:r>
            <a:endParaRPr/>
          </a:p>
          <a:p>
            <a:pPr indent="-228600" lvl="0" marL="457200" marR="0" rtl="0" algn="l">
              <a:lnSpc>
                <a:spcPct val="100000"/>
              </a:lnSpc>
              <a:spcBef>
                <a:spcPts val="0"/>
              </a:spcBef>
              <a:spcAft>
                <a:spcPts val="0"/>
              </a:spcAft>
              <a:buSzPts val="1400"/>
              <a:buNone/>
            </a:pPr>
            <a:r>
              <a:rPr lang="en-US"/>
              <a:t>Schools and their staff play a key role in setting the tone of acceptance within school and this can be supported through specific projects around adoption and care experience and by using opportunities that arise in day to day teaching to discuss adoption and care experience in a positive manner</a:t>
            </a:r>
            <a:endParaRPr/>
          </a:p>
          <a:p>
            <a:pPr indent="-228600" lvl="0" marL="457200" marR="0" rtl="0" algn="l">
              <a:lnSpc>
                <a:spcPct val="100000"/>
              </a:lnSpc>
              <a:spcBef>
                <a:spcPts val="0"/>
              </a:spcBef>
              <a:spcAft>
                <a:spcPts val="0"/>
              </a:spcAft>
              <a:buSzPts val="1400"/>
              <a:buNone/>
            </a:pPr>
            <a:r>
              <a:rPr lang="en-US"/>
              <a:t>Ways to do this could include:</a:t>
            </a:r>
            <a:endParaRPr/>
          </a:p>
          <a:p>
            <a:pPr indent="-171450" lvl="0" marL="171450" rtl="0" algn="l">
              <a:lnSpc>
                <a:spcPct val="100000"/>
              </a:lnSpc>
              <a:spcBef>
                <a:spcPts val="0"/>
              </a:spcBef>
              <a:spcAft>
                <a:spcPts val="0"/>
              </a:spcAft>
              <a:buSzPts val="1400"/>
              <a:buFont typeface="Arial"/>
              <a:buChar char="•"/>
            </a:pPr>
            <a:r>
              <a:rPr lang="en-US"/>
              <a:t>Lessons that includes themes of families and love are the perfect place to explore all the ways families can come together and how relationships can be built</a:t>
            </a:r>
            <a:endParaRPr/>
          </a:p>
          <a:p>
            <a:pPr indent="-171450" lvl="0" marL="171450" rtl="0" algn="l">
              <a:lnSpc>
                <a:spcPct val="100000"/>
              </a:lnSpc>
              <a:spcBef>
                <a:spcPts val="0"/>
              </a:spcBef>
              <a:spcAft>
                <a:spcPts val="0"/>
              </a:spcAft>
              <a:buSzPts val="1400"/>
              <a:buFont typeface="Arial"/>
              <a:buChar char="•"/>
            </a:pPr>
            <a:r>
              <a:rPr lang="en-US"/>
              <a:t>Add books and other media sources that feature adoption and other forms of permanency as a theme or characters that were adopted or care experienced and treat the subject accurately and appropriately to your classroom libraries and use them as teaching materials</a:t>
            </a:r>
            <a:endParaRPr/>
          </a:p>
          <a:p>
            <a:pPr indent="-171450" lvl="0" marL="171450" rtl="0" algn="l">
              <a:lnSpc>
                <a:spcPct val="100000"/>
              </a:lnSpc>
              <a:spcBef>
                <a:spcPts val="0"/>
              </a:spcBef>
              <a:spcAft>
                <a:spcPts val="0"/>
              </a:spcAft>
              <a:buSzPts val="1400"/>
              <a:buFont typeface="Arial"/>
              <a:buChar char="•"/>
            </a:pPr>
            <a:r>
              <a:rPr lang="en-US"/>
              <a:t>Use visual representations of families whose members do not share the same physical characteristics</a:t>
            </a:r>
            <a:endParaRPr/>
          </a:p>
          <a:p>
            <a:pPr indent="-171450" lvl="0" marL="171450" rtl="0" algn="l">
              <a:lnSpc>
                <a:spcPct val="100000"/>
              </a:lnSpc>
              <a:spcBef>
                <a:spcPts val="0"/>
              </a:spcBef>
              <a:spcAft>
                <a:spcPts val="0"/>
              </a:spcAft>
              <a:buSzPts val="1400"/>
              <a:buFont typeface="Arial"/>
              <a:buChar char="•"/>
            </a:pPr>
            <a:r>
              <a:rPr lang="en-US"/>
              <a:t>Inspire your class with projects on famous adopted or care experienced people who have experienced childhood adversity, showing them that people with difficult starts in life can be successful (there is a BLOG for example in UK which can be accessed worldwide by Ashley John Baptiste who is a TV presenter in UK and is a care experienced person)</a:t>
            </a:r>
            <a:endParaRPr/>
          </a:p>
          <a:p>
            <a:pPr indent="-171450" lvl="0" marL="171450" rtl="0" algn="l">
              <a:lnSpc>
                <a:spcPct val="100000"/>
              </a:lnSpc>
              <a:spcBef>
                <a:spcPts val="0"/>
              </a:spcBef>
              <a:spcAft>
                <a:spcPts val="0"/>
              </a:spcAft>
              <a:buSzPts val="1400"/>
              <a:buFont typeface="Arial"/>
              <a:buChar char="•"/>
            </a:pPr>
            <a:r>
              <a:rPr lang="en-US"/>
              <a:t>Invite adults from the local community who are adopted or care experienced to come in and share their story</a:t>
            </a:r>
            <a:endParaRPr/>
          </a:p>
          <a:p>
            <a:pPr indent="-171450" lvl="0" marL="171450" rtl="0" algn="l">
              <a:lnSpc>
                <a:spcPct val="100000"/>
              </a:lnSpc>
              <a:spcBef>
                <a:spcPts val="0"/>
              </a:spcBef>
              <a:spcAft>
                <a:spcPts val="0"/>
              </a:spcAft>
              <a:buSzPts val="1400"/>
              <a:buFont typeface="Arial"/>
              <a:buChar char="•"/>
            </a:pPr>
            <a:r>
              <a:rPr lang="en-US"/>
              <a:t>Provide materials that celebrates the diversity and interconnectedness of cultures. </a:t>
            </a:r>
            <a:endParaRPr/>
          </a:p>
          <a:p>
            <a:pPr indent="0" lvl="0" marL="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Font typeface="Arial"/>
              <a:buNone/>
            </a:pPr>
            <a:r>
              <a:rPr lang="en-US"/>
              <a:t>Dealing with curriculum hotspots – the school curriculum often assumes that all children have experienced a consistent and positive family life. We know of course this is not true for a number of children and in these cases the child’s history can make for a particularly difficult topic of discussion</a:t>
            </a:r>
            <a:endParaRPr/>
          </a:p>
          <a:p>
            <a:pPr indent="0" lvl="0" marL="0" rtl="0" algn="l">
              <a:lnSpc>
                <a:spcPct val="100000"/>
              </a:lnSpc>
              <a:spcBef>
                <a:spcPts val="0"/>
              </a:spcBef>
              <a:spcAft>
                <a:spcPts val="0"/>
              </a:spcAft>
              <a:buSzPts val="1400"/>
              <a:buFont typeface="Arial"/>
              <a:buNone/>
            </a:pPr>
            <a:r>
              <a:rPr lang="en-US"/>
              <a:t>Adoptive parents and care givers often tell us that common topics and assignments covered in schools can unintentionally create a minefield </a:t>
            </a:r>
            <a:endParaRPr/>
          </a:p>
          <a:p>
            <a:pPr indent="0" lvl="0" marL="0" rtl="0" algn="l">
              <a:lnSpc>
                <a:spcPct val="100000"/>
              </a:lnSpc>
              <a:spcBef>
                <a:spcPts val="0"/>
              </a:spcBef>
              <a:spcAft>
                <a:spcPts val="0"/>
              </a:spcAft>
              <a:buSzPts val="1400"/>
              <a:buFont typeface="Arial"/>
              <a:buNone/>
            </a:pPr>
            <a:r>
              <a:rPr lang="en-US"/>
              <a:t>As a school it is helpful to be aware of potential issues with contact as many of these can be pre-empted by throughout planning. When choosing content for a whole school assembly, themed weeks and school productions keep in mind how particular topics/subjects may affect children in the school community who have lived through adversity</a:t>
            </a:r>
            <a:endParaRPr/>
          </a:p>
          <a:p>
            <a:pPr indent="0" lvl="0" marL="0" rtl="0" algn="l">
              <a:lnSpc>
                <a:spcPct val="100000"/>
              </a:lnSpc>
              <a:spcBef>
                <a:spcPts val="0"/>
              </a:spcBef>
              <a:spcAft>
                <a:spcPts val="0"/>
              </a:spcAft>
              <a:buSzPts val="1400"/>
              <a:buFont typeface="Arial"/>
              <a:buNone/>
            </a:pPr>
            <a:r>
              <a:rPr lang="en-US"/>
              <a:t>When planning an activity for example ask yourself:</a:t>
            </a:r>
            <a:endParaRPr/>
          </a:p>
          <a:p>
            <a:pPr indent="-171450" lvl="0" marL="171450" rtl="0" algn="l">
              <a:lnSpc>
                <a:spcPct val="100000"/>
              </a:lnSpc>
              <a:spcBef>
                <a:spcPts val="0"/>
              </a:spcBef>
              <a:spcAft>
                <a:spcPts val="0"/>
              </a:spcAft>
              <a:buSzPts val="1400"/>
              <a:buFont typeface="Arial"/>
              <a:buChar char="•"/>
            </a:pPr>
            <a:r>
              <a:rPr lang="en-US"/>
              <a:t>Could this activity/topic bring up tricky feelings for any of the children taking part?</a:t>
            </a:r>
            <a:endParaRPr/>
          </a:p>
          <a:p>
            <a:pPr indent="0" lvl="0" marL="0" rtl="0" algn="l">
              <a:lnSpc>
                <a:spcPct val="100000"/>
              </a:lnSpc>
              <a:spcBef>
                <a:spcPts val="0"/>
              </a:spcBef>
              <a:spcAft>
                <a:spcPts val="0"/>
              </a:spcAft>
              <a:buSzPts val="1400"/>
              <a:buFont typeface="Arial"/>
              <a:buNone/>
            </a:pPr>
            <a:r>
              <a:rPr lang="en-US"/>
              <a:t>* What are the aims of the session?</a:t>
            </a:r>
            <a:endParaRPr/>
          </a:p>
          <a:p>
            <a:pPr indent="-171450" lvl="0" marL="171450" rtl="0" algn="l">
              <a:lnSpc>
                <a:spcPct val="100000"/>
              </a:lnSpc>
              <a:spcBef>
                <a:spcPts val="0"/>
              </a:spcBef>
              <a:spcAft>
                <a:spcPts val="0"/>
              </a:spcAft>
              <a:buSzPts val="1400"/>
              <a:buFont typeface="Arial"/>
              <a:buChar char="•"/>
            </a:pPr>
            <a:r>
              <a:rPr lang="en-US"/>
              <a:t>Is there an opportunity for the children to reflect on what they feel about the task?</a:t>
            </a:r>
            <a:endParaRPr/>
          </a:p>
          <a:p>
            <a:pPr indent="-171450" lvl="0" marL="171450" rtl="0" algn="l">
              <a:lnSpc>
                <a:spcPct val="100000"/>
              </a:lnSpc>
              <a:spcBef>
                <a:spcPts val="0"/>
              </a:spcBef>
              <a:spcAft>
                <a:spcPts val="0"/>
              </a:spcAft>
              <a:buSzPts val="1400"/>
              <a:buFont typeface="Arial"/>
              <a:buChar char="•"/>
            </a:pPr>
            <a:r>
              <a:rPr lang="en-US"/>
              <a:t>Is there alternative content or a method of approach I could use with some of the children to still reach these aims?</a:t>
            </a:r>
            <a:endParaRPr/>
          </a:p>
          <a:p>
            <a:pPr indent="-171450" lvl="0" marL="171450" rtl="0" algn="l">
              <a:lnSpc>
                <a:spcPct val="100000"/>
              </a:lnSpc>
              <a:spcBef>
                <a:spcPts val="0"/>
              </a:spcBef>
              <a:spcAft>
                <a:spcPts val="0"/>
              </a:spcAft>
              <a:buSzPts val="1400"/>
              <a:buFont typeface="Arial"/>
              <a:buChar char="•"/>
            </a:pPr>
            <a:r>
              <a:rPr lang="en-US"/>
              <a:t>Would it be most beneficial to remove a child? Is this the only answer?</a:t>
            </a:r>
            <a:endParaRPr/>
          </a:p>
          <a:p>
            <a:pPr indent="0" lvl="0" marL="0" rtl="0" algn="l">
              <a:lnSpc>
                <a:spcPct val="100000"/>
              </a:lnSpc>
              <a:spcBef>
                <a:spcPts val="0"/>
              </a:spcBef>
              <a:spcAft>
                <a:spcPts val="0"/>
              </a:spcAft>
              <a:buSzPts val="1400"/>
              <a:buFont typeface="Arial"/>
              <a:buNone/>
            </a:pPr>
            <a:r>
              <a:rPr lang="en-US"/>
              <a:t>Asking families for their input</a:t>
            </a:r>
            <a:endParaRPr/>
          </a:p>
          <a:p>
            <a:pPr indent="0" lvl="0" marL="0" rtl="0" algn="l">
              <a:lnSpc>
                <a:spcPct val="100000"/>
              </a:lnSpc>
              <a:spcBef>
                <a:spcPts val="0"/>
              </a:spcBef>
              <a:spcAft>
                <a:spcPts val="0"/>
              </a:spcAft>
              <a:buSzPts val="1400"/>
              <a:buFont typeface="Arial"/>
              <a:buNone/>
            </a:pPr>
            <a:r>
              <a:rPr lang="en-US"/>
              <a:t>When you meet with a family of a new pupil and in your follow up meetings/catch up, its helpful to ask which activities and themes their child may struggle with</a:t>
            </a:r>
            <a:endParaRPr/>
          </a:p>
          <a:p>
            <a:pPr indent="0" lvl="0" marL="0" rtl="0" algn="l">
              <a:lnSpc>
                <a:spcPct val="100000"/>
              </a:lnSpc>
              <a:spcBef>
                <a:spcPts val="0"/>
              </a:spcBef>
              <a:spcAft>
                <a:spcPts val="0"/>
              </a:spcAft>
              <a:buSzPts val="1400"/>
              <a:buFont typeface="Arial"/>
              <a:buNone/>
            </a:pPr>
            <a:r>
              <a:rPr lang="en-US"/>
              <a:t>Case example – a parent contacted us to say her child’s class topic was diversity in families. The teacher chose the film Lion with Nicole Kidman. The films tells the story of an Indian man who was separated from his mother at the age of 5 and adopted by an Australian couple. He returns home as an adult determined to find his birth family. It is a hugely emotional story and the parents watched this prior to the activity taking place in school. The child’s mum found the film hugely emotional and wondered about the impact not just upon her son, but the class as a whole. She was worried about making a fuss and being seen as “helicopter parenting”, but she knew her son and his story and so her expertise were hugely valid. We supported mum to think about her concerns and how they may be addressed, she considered watching the film beforehand with her son so that he was not overwhelmed in the classroom. In the end we supported mum to ask the question about what the aim of the session was and to see if this could be achieved in another way. The class teacher acknowledged that she had not considered the impact the film might have upon this particular child, but also she was able to reflect upon the impact this may have upon other children. The lesson plan was changed and the film cited as a possible resource for parents who may wish to share this with their child. </a:t>
            </a:r>
            <a:endParaRPr/>
          </a:p>
          <a:p>
            <a:pPr indent="0" lvl="0" marL="0" rtl="0" algn="l">
              <a:lnSpc>
                <a:spcPct val="100000"/>
              </a:lnSpc>
              <a:spcBef>
                <a:spcPts val="0"/>
              </a:spcBef>
              <a:spcAft>
                <a:spcPts val="0"/>
              </a:spcAft>
              <a:buSzPts val="1400"/>
              <a:buFont typeface="Arial"/>
              <a:buNone/>
            </a:pPr>
            <a:r>
              <a:rPr lang="en-US"/>
              <a:t>The language used is also crucial and in each of our respective schools across the UK, The Netherlands, Italy and Spain we need to think about what is right for the children and families you work with. Working with families from the outset will allow you to understand how they refer to themselves and what language is important to them. Avoiding the subject of language around adoption or care experience only services to reinforce this as a taboo subject. By using the right language we model respect and dignity for adoptive can care experienced families</a:t>
            </a:r>
            <a:endParaRPr/>
          </a:p>
          <a:p>
            <a:pPr indent="0" lvl="0" marL="0" rtl="0" algn="l">
              <a:lnSpc>
                <a:spcPct val="100000"/>
              </a:lnSpc>
              <a:spcBef>
                <a:spcPts val="0"/>
              </a:spcBef>
              <a:spcAft>
                <a:spcPts val="0"/>
              </a:spcAft>
              <a:buSzPts val="1400"/>
              <a:buFont typeface="Arial"/>
              <a:buNone/>
            </a:pPr>
            <a:r>
              <a:rPr b="1" lang="en-US"/>
              <a:t>Dealing with curious peers – </a:t>
            </a:r>
            <a:r>
              <a:rPr b="0" lang="en-US"/>
              <a:t>Children are understandably curious about other childrens whose lives differ from their own. Sometimes this curiosity can be expressed inappropriately and is experienced as intrusive by an adopted or care experienced child. Adopted and care experienced children and young people’s feelings about their families are at the very core of their being and teaching and school based staff must be ready and willing to help protect this core wherever possible. Although a student may appear strong and resilient they may still benefit from some support. Again all of this information can be factored into your initial meetings with families and follows up to help work together and be guided about what is right for a particular child. (See Unit 6 for further information).</a:t>
            </a:r>
            <a:endParaRPr/>
          </a:p>
          <a:p>
            <a:pPr indent="0" lvl="0" marL="0" rtl="0" algn="l">
              <a:lnSpc>
                <a:spcPct val="100000"/>
              </a:lnSpc>
              <a:spcBef>
                <a:spcPts val="0"/>
              </a:spcBef>
              <a:spcAft>
                <a:spcPts val="0"/>
              </a:spcAft>
              <a:buSzPts val="1400"/>
              <a:buFont typeface="Arial"/>
              <a:buNone/>
            </a:pPr>
            <a:r>
              <a:rPr b="1" lang="en-US"/>
              <a:t>The importance of evaluating support plans should never be underestimated. </a:t>
            </a:r>
            <a:endParaRPr/>
          </a:p>
          <a:p>
            <a:pPr indent="0" lvl="0" marL="0" rtl="0" algn="l">
              <a:lnSpc>
                <a:spcPct val="100000"/>
              </a:lnSpc>
              <a:spcBef>
                <a:spcPts val="0"/>
              </a:spcBef>
              <a:spcAft>
                <a:spcPts val="0"/>
              </a:spcAft>
              <a:buSzPts val="1400"/>
              <a:buFont typeface="Arial"/>
              <a:buNone/>
            </a:pPr>
            <a:r>
              <a:rPr b="0" lang="en-US"/>
              <a:t>Making support plans for children in school need to be done in a joined up and collaborative way. They should include key people in school, parents and wherever possible the child or young person.</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Structure and routine are an important source of safety, as they make the world predictable. Staff should let children know what will happen in the day and week, using visual timetables and now-and next boards. It is helpful to let parents and care givers know too, so that they can talk</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children through the day beforehand. When there are changes to the usual routine, it is important to let the child and parent know in</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advance, so they can prepare for the changes.</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It is useful to create a safe space for the child in school, which they can use when they feel anxious or unsafe; this may be a designated room, or a pop-up tent in the corner of the  classroom. The space should be used with the child’s key worker, and should not be experienced as ‘sending them away’ or ‘time out.’</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Children may not be able to manage their strong feelings on their own. These children need adults to help soothe and regulate them. It is helpful to speak to parents about what their child finds soothing and calming; options include using the five child’s senses (e.g. lavender on a tissue;</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stroking a soft fabric; listening to a calming CD), doing calming repetitive activities (sorting coins or coloured pencils), or more physical activities such as ‘stretching like a cat.’ If children are intensely distressed, it may help to encourage them to do intensive exercise (e.g. running on the spot for</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a minute) or use temperature (e.g. squeezing an ice pack) to alter their body chemistry. The key worker and child can then develop a ‘calm box’ together with activities and ideas.</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Mindfulness is a very helpful way of grounding children in the present moment, as well as being effective at settling the whole class after moments of transition. These can be very simple activities, like asking a child to tune into all the sounds they can hear, or note all the green objects</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in the room. Children may also find it helpful to be physically grounded in the present, such as by carrying some heavy books to the school office, or having a weighted lap beanbag which gently weighs them down into their chair.</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Children who have experienced developmental gaps need us to meet them where they are</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developmentally; a common expression in the adoption world is “Think toddler!” It can be helpful</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to use developmental tools to map out a child’s development in each area. School nurture groups offer a developmental approach to children’s learning. They provide children with enriched family-like environments, with plenty of opportunities to explore the world and develop early skills. Activities such as eating together, reading together and exploratory play are understood to be important for developing children’s language, social skills, emotion regulation skills and play skills. All of these are important building blocks for learning.</a:t>
            </a:r>
            <a:endParaRPr/>
          </a:p>
          <a:p>
            <a:pPr indent="-228600" lvl="0" marL="457200" marR="0" rtl="0" algn="l">
              <a:lnSpc>
                <a:spcPct val="100000"/>
              </a:lnSpc>
              <a:spcBef>
                <a:spcPts val="0"/>
              </a:spcBef>
              <a:spcAft>
                <a:spcPts val="0"/>
              </a:spcAft>
              <a:buSzPts val="1400"/>
              <a:buNone/>
            </a:pPr>
            <a:r>
              <a:rPr b="0" i="0" lang="en-US" sz="1200" u="none" strike="noStrike">
                <a:solidFill>
                  <a:schemeClr val="dk1"/>
                </a:solidFill>
                <a:latin typeface="Arial"/>
                <a:ea typeface="Arial"/>
                <a:cs typeface="Arial"/>
                <a:sym typeface="Arial"/>
              </a:rPr>
              <a:t>Each support plan for each child will be different and needs to take into account their needs. Change doesn’t happen over night and consistency, predictability and repetitiveness is key to any plan you put in place. Give it time to work and build in reviews perhaps 3 monthly or sooner if necessary to evaluate how things are going, make any necessary changes and continue. Working together, collaborating and involving children where possible in some of the decision making about how best they can be supported.</a:t>
            </a:r>
            <a:endParaRPr/>
          </a:p>
        </p:txBody>
      </p:sp>
      <p:sp>
        <p:nvSpPr>
          <p:cNvPr id="158" name="Google Shape;158;p4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4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167" name="Google Shape;167;p4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4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173" name="Google Shape;173;p4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4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4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181" name="Google Shape;181;p4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4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187" name="Google Shape;187;p4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p4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t/>
            </a:r>
            <a:endParaRPr/>
          </a:p>
        </p:txBody>
      </p:sp>
      <p:sp>
        <p:nvSpPr>
          <p:cNvPr id="193" name="Google Shape;193;p4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When traumatized children are experiencing difficulties, it can place a lot of pressure on the people who are supporting them. Everyone within this network of support can feel high levels of anxiety and we can then sometimes slip into a culture of blame.  Parents and carers often tell us that they can sometimes feel to blame for their child’s difficulties and struggles in school, perhaps because there can be a misconception that the child’s difficulties have arisen from poor parenting. Schools, teachers and the “team around d the child” can help such situations by acknowledging that a child’s difficulties may be due to their early life history, not their adopted or foster family or even their adoption or care experience. </a:t>
            </a:r>
            <a:endParaRPr/>
          </a:p>
          <a:p>
            <a:pPr indent="-228600" lvl="0" marL="457200" marR="0" rtl="0" algn="l">
              <a:lnSpc>
                <a:spcPct val="100000"/>
              </a:lnSpc>
              <a:spcBef>
                <a:spcPts val="0"/>
              </a:spcBef>
              <a:spcAft>
                <a:spcPts val="0"/>
              </a:spcAft>
              <a:buSzPts val="1400"/>
              <a:buNone/>
            </a:pPr>
            <a:r>
              <a:rPr lang="en-US"/>
              <a:t>Partnerships between parents or care givers and school can be even harder when children don’t appear to have any difficulties at school. The school may interpret this as the child being fine whereas the parent/carer knows all too well that the child is managing to hold it together in school and then coming home and letting the stresses spill out. Imagine a bottle of Coca Cola that has been shaken all day long and at the end of the day and after all of the shaking the lid comes off and the coke spills out everywhere. Many adopters and carers can relate to this analogy</a:t>
            </a:r>
            <a:endParaRPr/>
          </a:p>
          <a:p>
            <a:pPr indent="-228600" lvl="0" marL="457200" marR="0" rtl="0" algn="l">
              <a:lnSpc>
                <a:spcPct val="100000"/>
              </a:lnSpc>
              <a:spcBef>
                <a:spcPts val="0"/>
              </a:spcBef>
              <a:spcAft>
                <a:spcPts val="0"/>
              </a:spcAft>
              <a:buSzPts val="1400"/>
              <a:buNone/>
            </a:pPr>
            <a:r>
              <a:rPr lang="en-US"/>
              <a:t>Over compliance can be a particular issue for adopted children or children in alternative care. There early life experiences have taught them that the best way to keep themselves safe is to be very very good, but what cannot be seen is the high levels of fear and stress that sit beneath the surface of this over compliance</a:t>
            </a:r>
            <a:endParaRPr/>
          </a:p>
          <a:p>
            <a:pPr indent="0" lvl="0" marL="0" rtl="0" algn="l">
              <a:lnSpc>
                <a:spcPct val="100000"/>
              </a:lnSpc>
              <a:spcBef>
                <a:spcPts val="0"/>
              </a:spcBef>
              <a:spcAft>
                <a:spcPts val="0"/>
              </a:spcAft>
              <a:buSzPts val="1400"/>
              <a:buNone/>
            </a:pPr>
            <a:r>
              <a:t/>
            </a:r>
            <a:endParaRPr/>
          </a:p>
        </p:txBody>
      </p:sp>
      <p:sp>
        <p:nvSpPr>
          <p:cNvPr id="101" name="Google Shape;10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3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Behaviours like over compliance and pseudo independence give the impression that the child is coping. These behaviours cause concern because they often stem from a fear of adults and a lack of trust in others. Such children will need help to learnt to trust that others can support them and that they do not have to manage everything themselves</a:t>
            </a:r>
            <a:endParaRPr/>
          </a:p>
          <a:p>
            <a:pPr indent="-228600" lvl="0" marL="457200" marR="0" rtl="0" algn="l">
              <a:lnSpc>
                <a:spcPct val="100000"/>
              </a:lnSpc>
              <a:spcBef>
                <a:spcPts val="0"/>
              </a:spcBef>
              <a:spcAft>
                <a:spcPts val="0"/>
              </a:spcAft>
              <a:buSzPts val="1400"/>
              <a:buNone/>
            </a:pPr>
            <a:r>
              <a:rPr lang="en-US"/>
              <a:t>All too often parents tell us that school report that their child’s behaviour is excellent at school and that they try hard with their work and they have lots of friend. It takes a very knowledgeable, open, supporting and accepting school to recognise that a child is struggling behind their appearance. This can mean for those children who are compliant and who undertake the tasks given and are achieving are often “under the school radar” and so if there is no robust partnership between school and parents where there is a shared understanding all too often the social and emotional well being of a child can be missed or misinterpreted.</a:t>
            </a:r>
            <a:endParaRPr/>
          </a:p>
        </p:txBody>
      </p:sp>
      <p:sp>
        <p:nvSpPr>
          <p:cNvPr id="108" name="Google Shape;108;p3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3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A true partnership between parents and school means that parents are informed, consulted, involved and engaged. Sometimes your interactions with parents/ care givers will be focussed on their chid. At other times you’ll engage more broadly with parents about the life of the school. </a:t>
            </a:r>
            <a:endParaRPr/>
          </a:p>
          <a:p>
            <a:pPr indent="-228600" lvl="0" marL="457200" marR="0" rtl="0" algn="l">
              <a:lnSpc>
                <a:spcPct val="100000"/>
              </a:lnSpc>
              <a:spcBef>
                <a:spcPts val="0"/>
              </a:spcBef>
              <a:spcAft>
                <a:spcPts val="0"/>
              </a:spcAft>
              <a:buSzPts val="1400"/>
              <a:buNone/>
            </a:pPr>
            <a:r>
              <a:rPr lang="en-US"/>
              <a:t>True partnership between parents (or care givers) and school is so so vital for the support and well being of a child</a:t>
            </a:r>
            <a:endParaRPr/>
          </a:p>
        </p:txBody>
      </p:sp>
      <p:sp>
        <p:nvSpPr>
          <p:cNvPr id="115" name="Google Shape;115;p3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p3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Engaging parents/caregivers at each stage of the ladder of participation. Participation starts at rung 4 “Informed”</a:t>
            </a:r>
            <a:endParaRPr/>
          </a:p>
          <a:p>
            <a:pPr indent="-228600" lvl="0" marL="457200" marR="0" rtl="0" algn="l">
              <a:lnSpc>
                <a:spcPct val="100000"/>
              </a:lnSpc>
              <a:spcBef>
                <a:spcPts val="0"/>
              </a:spcBef>
              <a:spcAft>
                <a:spcPts val="0"/>
              </a:spcAft>
              <a:buSzPts val="1400"/>
              <a:buNone/>
            </a:pPr>
            <a:r>
              <a:t/>
            </a:r>
            <a:endParaRPr/>
          </a:p>
          <a:p>
            <a:pPr indent="-228600" lvl="0" marL="457200" marR="0" rtl="0" algn="l">
              <a:lnSpc>
                <a:spcPct val="100000"/>
              </a:lnSpc>
              <a:spcBef>
                <a:spcPts val="0"/>
              </a:spcBef>
              <a:spcAft>
                <a:spcPts val="0"/>
              </a:spcAft>
              <a:buSzPts val="1400"/>
              <a:buNone/>
            </a:pPr>
            <a:r>
              <a:rPr b="1" lang="en-US"/>
              <a:t>Informed</a:t>
            </a:r>
            <a:r>
              <a:rPr b="0" lang="en-US"/>
              <a:t>           </a:t>
            </a:r>
            <a:r>
              <a:rPr b="1" lang="en-US"/>
              <a:t>Regarding Child                                                  Regarding whole school</a:t>
            </a:r>
            <a:endParaRPr/>
          </a:p>
          <a:p>
            <a:pPr indent="-228600" lvl="0" marL="457200" marR="0" rtl="0" algn="l">
              <a:lnSpc>
                <a:spcPct val="100000"/>
              </a:lnSpc>
              <a:spcBef>
                <a:spcPts val="0"/>
              </a:spcBef>
              <a:spcAft>
                <a:spcPts val="0"/>
              </a:spcAft>
              <a:buSzPts val="1400"/>
              <a:buNone/>
            </a:pPr>
            <a:r>
              <a:rPr b="1" lang="en-US"/>
              <a:t>                           </a:t>
            </a:r>
            <a:r>
              <a:rPr b="0" lang="en-US"/>
              <a:t>Parents are update about progress                    Parents are told about the provisions made for adopted children</a:t>
            </a:r>
            <a:endParaRPr/>
          </a:p>
          <a:p>
            <a:pPr indent="-228600" lvl="0" marL="457200" marR="0" rtl="0" algn="l">
              <a:lnSpc>
                <a:spcPct val="100000"/>
              </a:lnSpc>
              <a:spcBef>
                <a:spcPts val="0"/>
              </a:spcBef>
              <a:spcAft>
                <a:spcPts val="0"/>
              </a:spcAft>
              <a:buSzPts val="1400"/>
              <a:buNone/>
            </a:pPr>
            <a:r>
              <a:rPr b="0" lang="en-US"/>
              <a:t>                           Parents are updated about incidents                  Parents are reminded to self declare for pupil premium plus </a:t>
            </a:r>
            <a:r>
              <a:rPr b="1" lang="en-US"/>
              <a:t>*UK</a:t>
            </a:r>
            <a:br>
              <a:rPr b="1" lang="en-US"/>
            </a:br>
            <a:r>
              <a:rPr b="1" lang="en-US"/>
              <a:t>                           </a:t>
            </a:r>
            <a:r>
              <a:rPr b="0" lang="en-US"/>
              <a:t>Parents are told if the school identifies a </a:t>
            </a:r>
            <a:r>
              <a:rPr b="1" lang="en-US"/>
              <a:t>           ONLY</a:t>
            </a:r>
            <a:endParaRPr/>
          </a:p>
          <a:p>
            <a:pPr indent="-228600" lvl="0" marL="457200" marR="0" rtl="0" algn="l">
              <a:lnSpc>
                <a:spcPct val="100000"/>
              </a:lnSpc>
              <a:spcBef>
                <a:spcPts val="0"/>
              </a:spcBef>
              <a:spcAft>
                <a:spcPts val="0"/>
              </a:spcAft>
              <a:buSzPts val="1400"/>
              <a:buNone/>
            </a:pPr>
            <a:r>
              <a:rPr b="1" lang="en-US"/>
              <a:t>                           </a:t>
            </a:r>
            <a:r>
              <a:rPr b="0" lang="en-US"/>
              <a:t>particular need</a:t>
            </a:r>
            <a:endParaRPr/>
          </a:p>
          <a:p>
            <a:pPr indent="-228600" lvl="0" marL="457200" marR="0" rtl="0" algn="l">
              <a:lnSpc>
                <a:spcPct val="100000"/>
              </a:lnSpc>
              <a:spcBef>
                <a:spcPts val="0"/>
              </a:spcBef>
              <a:spcAft>
                <a:spcPts val="0"/>
              </a:spcAft>
              <a:buSzPts val="1400"/>
              <a:buNone/>
            </a:pPr>
            <a:r>
              <a:t/>
            </a:r>
            <a:endParaRPr b="0"/>
          </a:p>
          <a:p>
            <a:pPr indent="-228600" lvl="0" marL="457200" marR="0" rtl="0" algn="l">
              <a:lnSpc>
                <a:spcPct val="100000"/>
              </a:lnSpc>
              <a:spcBef>
                <a:spcPts val="0"/>
              </a:spcBef>
              <a:spcAft>
                <a:spcPts val="0"/>
              </a:spcAft>
              <a:buSzPts val="1400"/>
              <a:buNone/>
            </a:pPr>
            <a:r>
              <a:rPr b="1" lang="en-US"/>
              <a:t>Consulted          </a:t>
            </a:r>
            <a:r>
              <a:rPr b="0" lang="en-US"/>
              <a:t>Parents are asked for their views about their child's progress     Parents are asked for feedback about the 				                                  provisions made for adopted children</a:t>
            </a:r>
            <a:endParaRPr/>
          </a:p>
          <a:p>
            <a:pPr indent="-228600" lvl="0" marL="457200" marR="0" rtl="0" algn="l">
              <a:lnSpc>
                <a:spcPct val="100000"/>
              </a:lnSpc>
              <a:spcBef>
                <a:spcPts val="0"/>
              </a:spcBef>
              <a:spcAft>
                <a:spcPts val="0"/>
              </a:spcAft>
              <a:buSzPts val="1400"/>
              <a:buNone/>
            </a:pPr>
            <a:r>
              <a:rPr b="0" lang="en-US"/>
              <a:t>                            Parents are asked for their views about the schools plan for       Parents are asked for feedback about use of                         	     intervention and support                                                              Pupil Premium Plus (UK ONLY) this could be                       					            linked to other funds the school may have to 					            support adopted or care experienced young 					            people</a:t>
            </a:r>
            <a:endParaRPr/>
          </a:p>
          <a:p>
            <a:pPr indent="-228600" lvl="0" marL="457200" marR="0" rtl="0" algn="l">
              <a:lnSpc>
                <a:spcPct val="100000"/>
              </a:lnSpc>
              <a:spcBef>
                <a:spcPts val="0"/>
              </a:spcBef>
              <a:spcAft>
                <a:spcPts val="0"/>
              </a:spcAft>
              <a:buSzPts val="1400"/>
              <a:buNone/>
            </a:pPr>
            <a:r>
              <a:t/>
            </a:r>
            <a:endParaRPr b="0"/>
          </a:p>
          <a:p>
            <a:pPr indent="-228600" lvl="0" marL="457200" marR="0" rtl="0" algn="l">
              <a:lnSpc>
                <a:spcPct val="100000"/>
              </a:lnSpc>
              <a:spcBef>
                <a:spcPts val="0"/>
              </a:spcBef>
              <a:spcAft>
                <a:spcPts val="0"/>
              </a:spcAft>
              <a:buSzPts val="1400"/>
              <a:buNone/>
            </a:pPr>
            <a:r>
              <a:rPr b="1" lang="en-US"/>
              <a:t>Involved                    </a:t>
            </a:r>
            <a:r>
              <a:rPr b="0" lang="en-US"/>
              <a:t>Parents participate in meetings to identify their                  Parents are involved in the journey to becoming</a:t>
            </a:r>
            <a:endParaRPr/>
          </a:p>
          <a:p>
            <a:pPr indent="-228600" lvl="0" marL="457200" marR="0" rtl="0" algn="l">
              <a:lnSpc>
                <a:spcPct val="100000"/>
              </a:lnSpc>
              <a:spcBef>
                <a:spcPts val="0"/>
              </a:spcBef>
              <a:spcAft>
                <a:spcPts val="0"/>
              </a:spcAft>
              <a:buSzPts val="1400"/>
              <a:buNone/>
            </a:pPr>
            <a:r>
              <a:rPr b="0" lang="en-US"/>
              <a:t>                                   child’s progress and needs	                                  and adoption friendly school</a:t>
            </a:r>
            <a:endParaRPr/>
          </a:p>
          <a:p>
            <a:pPr indent="-228600" lvl="0" marL="457200" marR="0" rtl="0" algn="l">
              <a:lnSpc>
                <a:spcPct val="100000"/>
              </a:lnSpc>
              <a:spcBef>
                <a:spcPts val="0"/>
              </a:spcBef>
              <a:spcAft>
                <a:spcPts val="0"/>
              </a:spcAft>
              <a:buSzPts val="1400"/>
              <a:buNone/>
            </a:pPr>
            <a:r>
              <a:rPr b="0" lang="en-US"/>
              <a:t>                                   Parents participate in making plans for intervention            Parents are part of a group or network of </a:t>
            </a:r>
            <a:endParaRPr/>
          </a:p>
          <a:p>
            <a:pPr indent="-228600" lvl="0" marL="457200" marR="0" rtl="0" algn="l">
              <a:lnSpc>
                <a:spcPct val="100000"/>
              </a:lnSpc>
              <a:spcBef>
                <a:spcPts val="0"/>
              </a:spcBef>
              <a:spcAft>
                <a:spcPts val="0"/>
              </a:spcAft>
              <a:buSzPts val="1400"/>
              <a:buNone/>
            </a:pPr>
            <a:r>
              <a:rPr b="0" lang="en-US"/>
              <a:t>                                   and support			           adoptive parents within the school or 					           community</a:t>
            </a:r>
            <a:endParaRPr/>
          </a:p>
          <a:p>
            <a:pPr indent="-228600" lvl="0" marL="457200" marR="0" rtl="0" algn="l">
              <a:lnSpc>
                <a:spcPct val="100000"/>
              </a:lnSpc>
              <a:spcBef>
                <a:spcPts val="0"/>
              </a:spcBef>
              <a:spcAft>
                <a:spcPts val="0"/>
              </a:spcAft>
              <a:buSzPts val="1400"/>
              <a:buNone/>
            </a:pPr>
            <a:r>
              <a:rPr b="0" lang="en-US"/>
              <a:t>                                   Parents are asked about broader family support needs         Parents participate in the decision making </a:t>
            </a:r>
            <a:endParaRPr/>
          </a:p>
          <a:p>
            <a:pPr indent="-228600" lvl="0" marL="457200" marR="0" rtl="0" algn="l">
              <a:lnSpc>
                <a:spcPct val="100000"/>
              </a:lnSpc>
              <a:spcBef>
                <a:spcPts val="0"/>
              </a:spcBef>
              <a:spcAft>
                <a:spcPts val="0"/>
              </a:spcAft>
              <a:buSzPts val="1400"/>
              <a:buNone/>
            </a:pPr>
            <a:r>
              <a:rPr b="0" lang="en-US"/>
              <a:t>     					            process about Pupil Premium Plus (UK ONLY) </a:t>
            </a:r>
            <a:endParaRPr/>
          </a:p>
          <a:p>
            <a:pPr indent="-228600" lvl="0" marL="457200" marR="0" rtl="0" algn="l">
              <a:lnSpc>
                <a:spcPct val="100000"/>
              </a:lnSpc>
              <a:spcBef>
                <a:spcPts val="0"/>
              </a:spcBef>
              <a:spcAft>
                <a:spcPts val="0"/>
              </a:spcAft>
              <a:buSzPts val="1400"/>
              <a:buNone/>
            </a:pPr>
            <a:r>
              <a:rPr b="0" lang="en-US"/>
              <a:t> 					            or other school funding linked to supporting 					           adopted/care experienced young people</a:t>
            </a:r>
            <a:endParaRPr/>
          </a:p>
          <a:p>
            <a:pPr indent="-228600" lvl="0" marL="457200" marR="0" rtl="0" algn="l">
              <a:lnSpc>
                <a:spcPct val="100000"/>
              </a:lnSpc>
              <a:spcBef>
                <a:spcPts val="0"/>
              </a:spcBef>
              <a:spcAft>
                <a:spcPts val="0"/>
              </a:spcAft>
              <a:buSzPts val="1400"/>
              <a:buNone/>
            </a:pPr>
            <a:r>
              <a:t/>
            </a:r>
            <a:endParaRPr b="0"/>
          </a:p>
          <a:p>
            <a:pPr indent="-228600" lvl="0" marL="457200" marR="0" rtl="0" algn="l">
              <a:lnSpc>
                <a:spcPct val="100000"/>
              </a:lnSpc>
              <a:spcBef>
                <a:spcPts val="0"/>
              </a:spcBef>
              <a:spcAft>
                <a:spcPts val="0"/>
              </a:spcAft>
              <a:buSzPts val="1400"/>
              <a:buNone/>
            </a:pPr>
            <a:r>
              <a:rPr b="1" lang="en-US"/>
              <a:t>Engaged                        </a:t>
            </a:r>
            <a:r>
              <a:rPr b="0" lang="en-US"/>
              <a:t>Picture of child's needs is reached jointly with                   Parents are represented on governing body</a:t>
            </a:r>
            <a:endParaRPr/>
          </a:p>
          <a:p>
            <a:pPr indent="-228600" lvl="0" marL="457200" marR="0" rtl="0" algn="l">
              <a:lnSpc>
                <a:spcPct val="100000"/>
              </a:lnSpc>
              <a:spcBef>
                <a:spcPts val="0"/>
              </a:spcBef>
              <a:spcAft>
                <a:spcPts val="0"/>
              </a:spcAft>
              <a:buSzPts val="1400"/>
              <a:buNone/>
            </a:pPr>
            <a:r>
              <a:rPr b="0" lang="en-US"/>
              <a:t>                                       parents input</a:t>
            </a:r>
            <a:endParaRPr/>
          </a:p>
          <a:p>
            <a:pPr indent="-228600" lvl="0" marL="457200" marR="0" rtl="0" algn="l">
              <a:lnSpc>
                <a:spcPct val="100000"/>
              </a:lnSpc>
              <a:spcBef>
                <a:spcPts val="0"/>
              </a:spcBef>
              <a:spcAft>
                <a:spcPts val="0"/>
              </a:spcAft>
              <a:buSzPts val="1400"/>
              <a:buNone/>
            </a:pPr>
            <a:r>
              <a:rPr b="0" lang="en-US"/>
              <a:t>                                       Support and intervention plan is made jointly            Parents are part of a group of adoptive or care </a:t>
            </a:r>
            <a:endParaRPr/>
          </a:p>
          <a:p>
            <a:pPr indent="-228600" lvl="0" marL="457200" marR="0" rtl="0" algn="l">
              <a:lnSpc>
                <a:spcPct val="100000"/>
              </a:lnSpc>
              <a:spcBef>
                <a:spcPts val="0"/>
              </a:spcBef>
              <a:spcAft>
                <a:spcPts val="0"/>
              </a:spcAft>
              <a:buSzPts val="1400"/>
              <a:buNone/>
            </a:pPr>
            <a:r>
              <a:rPr b="0" lang="en-US"/>
              <a:t>	               with parents			    givers within the school or community</a:t>
            </a:r>
            <a:endParaRPr/>
          </a:p>
          <a:p>
            <a:pPr indent="-228600" lvl="0" marL="457200" marR="0" rtl="0" algn="l">
              <a:lnSpc>
                <a:spcPct val="100000"/>
              </a:lnSpc>
              <a:spcBef>
                <a:spcPts val="0"/>
              </a:spcBef>
              <a:spcAft>
                <a:spcPts val="0"/>
              </a:spcAft>
              <a:buSzPts val="1400"/>
              <a:buNone/>
            </a:pPr>
            <a:r>
              <a:rPr b="0" lang="en-US"/>
              <a:t>					    feeding back into the whole school community</a:t>
            </a:r>
            <a:endParaRPr/>
          </a:p>
          <a:p>
            <a:pPr indent="-228600" lvl="0" marL="457200" marR="0" rtl="0" algn="l">
              <a:lnSpc>
                <a:spcPct val="100000"/>
              </a:lnSpc>
              <a:spcBef>
                <a:spcPts val="0"/>
              </a:spcBef>
              <a:spcAft>
                <a:spcPts val="0"/>
              </a:spcAft>
              <a:buSzPts val="1400"/>
              <a:buNone/>
            </a:pPr>
            <a:r>
              <a:rPr b="0" lang="en-US"/>
              <a:t>	               Parents monitoring of child’s needs and                      Parents are part of plans and review of impact of</a:t>
            </a:r>
            <a:endParaRPr/>
          </a:p>
          <a:p>
            <a:pPr indent="-228600" lvl="0" marL="457200" marR="0" rtl="0" algn="l">
              <a:lnSpc>
                <a:spcPct val="100000"/>
              </a:lnSpc>
              <a:spcBef>
                <a:spcPts val="0"/>
              </a:spcBef>
              <a:spcAft>
                <a:spcPts val="0"/>
              </a:spcAft>
              <a:buSzPts val="1400"/>
              <a:buNone/>
            </a:pPr>
            <a:r>
              <a:rPr b="0" lang="en-US"/>
              <a:t>	                progress is welcome                                                    Pupil Premium Plus (UK ONLY) or other funding </a:t>
            </a:r>
            <a:endParaRPr/>
          </a:p>
          <a:p>
            <a:pPr indent="-228600" lvl="0" marL="457200" marR="0" rtl="0" algn="l">
              <a:lnSpc>
                <a:spcPct val="100000"/>
              </a:lnSpc>
              <a:spcBef>
                <a:spcPts val="0"/>
              </a:spcBef>
              <a:spcAft>
                <a:spcPts val="0"/>
              </a:spcAft>
              <a:buSzPts val="1400"/>
              <a:buNone/>
            </a:pPr>
            <a:r>
              <a:rPr b="0" lang="en-US"/>
              <a:t>					     used to support needs of adopted or care 					     experienced children and young people</a:t>
            </a:r>
            <a:endParaRPr/>
          </a:p>
          <a:p>
            <a:pPr indent="-228600" lvl="0" marL="457200" marR="0" rtl="0" algn="l">
              <a:lnSpc>
                <a:spcPct val="100000"/>
              </a:lnSpc>
              <a:spcBef>
                <a:spcPts val="0"/>
              </a:spcBef>
              <a:spcAft>
                <a:spcPts val="0"/>
              </a:spcAft>
              <a:buSzPts val="1400"/>
              <a:buNone/>
            </a:pPr>
            <a:r>
              <a:t/>
            </a:r>
            <a:endParaRPr b="0"/>
          </a:p>
          <a:p>
            <a:pPr indent="-228600" lvl="0" marL="457200" marR="0" rtl="0" algn="l">
              <a:lnSpc>
                <a:spcPct val="100000"/>
              </a:lnSpc>
              <a:spcBef>
                <a:spcPts val="0"/>
              </a:spcBef>
              <a:spcAft>
                <a:spcPts val="0"/>
              </a:spcAft>
              <a:buSzPts val="1400"/>
              <a:buNone/>
            </a:pPr>
            <a:r>
              <a:rPr b="0" lang="en-US"/>
              <a:t>Schools can sometimes find it difficult if they feel they are being told what to do by parents. Parents conversely can feel “shut out” if there expertise is not welcomed. Sometimes schools and parents relinquish their control to outside experts to try and help them through their difficulties.</a:t>
            </a:r>
            <a:endParaRPr/>
          </a:p>
          <a:p>
            <a:pPr indent="-228600" lvl="0" marL="457200" marR="0" rtl="0" algn="l">
              <a:lnSpc>
                <a:spcPct val="100000"/>
              </a:lnSpc>
              <a:spcBef>
                <a:spcPts val="0"/>
              </a:spcBef>
              <a:spcAft>
                <a:spcPts val="0"/>
              </a:spcAft>
              <a:buSzPts val="1400"/>
              <a:buNone/>
            </a:pPr>
            <a:r>
              <a:rPr b="0" lang="en-US"/>
              <a:t>Successful partnerships however acknowledge that everyone’s expertise is welcomed and is a necessary component around the table. </a:t>
            </a:r>
            <a:endParaRPr b="1"/>
          </a:p>
        </p:txBody>
      </p:sp>
      <p:sp>
        <p:nvSpPr>
          <p:cNvPr id="123" name="Google Shape;123;p3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4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b="0" lang="en-US"/>
              <a:t>Schools can sometimes find it difficult if they feel they are being told what to do by parents. Parents conversely can feel “shut out” if there expertise is not welcomed. Sometimes schools and parents relinquish their control to outside experts to try and help them through their difficulties.</a:t>
            </a:r>
            <a:endParaRPr/>
          </a:p>
          <a:p>
            <a:pPr indent="-228600" lvl="0" marL="457200" marR="0" rtl="0" algn="l">
              <a:lnSpc>
                <a:spcPct val="100000"/>
              </a:lnSpc>
              <a:spcBef>
                <a:spcPts val="0"/>
              </a:spcBef>
              <a:spcAft>
                <a:spcPts val="0"/>
              </a:spcAft>
              <a:buSzPts val="1400"/>
              <a:buNone/>
            </a:pPr>
            <a:r>
              <a:rPr b="0" lang="en-US"/>
              <a:t>Successful partnerships however acknowledge that everyone’s expertise is welcomed and is a necessary component around the table. </a:t>
            </a:r>
            <a:endParaRPr/>
          </a:p>
          <a:p>
            <a:pPr indent="-228600" lvl="0" marL="457200" marR="0" rtl="0" algn="l">
              <a:lnSpc>
                <a:spcPct val="100000"/>
              </a:lnSpc>
              <a:spcBef>
                <a:spcPts val="0"/>
              </a:spcBef>
              <a:spcAft>
                <a:spcPts val="0"/>
              </a:spcAft>
              <a:buSzPts val="1400"/>
              <a:buNone/>
            </a:pPr>
            <a:r>
              <a:t/>
            </a:r>
            <a:endParaRPr b="1"/>
          </a:p>
          <a:p>
            <a:pPr indent="-228600" lvl="0" marL="457200" marR="0" rtl="0" algn="l">
              <a:lnSpc>
                <a:spcPct val="100000"/>
              </a:lnSpc>
              <a:spcBef>
                <a:spcPts val="0"/>
              </a:spcBef>
              <a:spcAft>
                <a:spcPts val="0"/>
              </a:spcAft>
              <a:buSzPts val="1400"/>
              <a:buNone/>
            </a:pPr>
            <a:r>
              <a:rPr lang="en-US"/>
              <a:t>The parent is the expert in their child and often understands a lot more about trauma, loss and adoption and care experience issues</a:t>
            </a:r>
            <a:endParaRPr/>
          </a:p>
          <a:p>
            <a:pPr indent="-228600" lvl="0" marL="457200" marR="0" rtl="0" algn="l">
              <a:lnSpc>
                <a:spcPct val="100000"/>
              </a:lnSpc>
              <a:spcBef>
                <a:spcPts val="0"/>
              </a:spcBef>
              <a:spcAft>
                <a:spcPts val="0"/>
              </a:spcAft>
              <a:buSzPts val="1400"/>
              <a:buNone/>
            </a:pPr>
            <a:r>
              <a:rPr lang="en-US"/>
              <a:t>Schools are the experts in education and their own setting</a:t>
            </a:r>
            <a:endParaRPr/>
          </a:p>
          <a:p>
            <a:pPr indent="-228600" lvl="0" marL="457200" marR="0" rtl="0" algn="l">
              <a:lnSpc>
                <a:spcPct val="100000"/>
              </a:lnSpc>
              <a:spcBef>
                <a:spcPts val="0"/>
              </a:spcBef>
              <a:spcAft>
                <a:spcPts val="0"/>
              </a:spcAft>
              <a:buSzPts val="1400"/>
              <a:buNone/>
            </a:pPr>
            <a:r>
              <a:rPr lang="en-US"/>
              <a:t>The role of an external professional brings with it additional expertise such as psychology or speech and language)</a:t>
            </a:r>
            <a:endParaRPr/>
          </a:p>
          <a:p>
            <a:pPr indent="-228600" lvl="0" marL="457200" marR="0" rtl="0" algn="l">
              <a:lnSpc>
                <a:spcPct val="100000"/>
              </a:lnSpc>
              <a:spcBef>
                <a:spcPts val="0"/>
              </a:spcBef>
              <a:spcAft>
                <a:spcPts val="0"/>
              </a:spcAft>
              <a:buSzPts val="1400"/>
              <a:buNone/>
            </a:pPr>
            <a:r>
              <a:t/>
            </a:r>
            <a:endParaRPr/>
          </a:p>
        </p:txBody>
      </p:sp>
      <p:sp>
        <p:nvSpPr>
          <p:cNvPr id="130" name="Google Shape;130;p4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p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Font typeface="Arial"/>
              <a:buNone/>
            </a:pPr>
            <a:r>
              <a:rPr lang="en-US"/>
              <a:t>First impressions matter. This includes the schools website and information they provide to parents and carers when they are in the process of deciding which school is right for their child. For parents and carers it is helpful to be able to assess this from the outset. Its helpful to include on your website</a:t>
            </a:r>
            <a:endParaRPr/>
          </a:p>
          <a:p>
            <a:pPr indent="-171450" lvl="0" marL="171450" rtl="0" algn="l">
              <a:lnSpc>
                <a:spcPct val="100000"/>
              </a:lnSpc>
              <a:spcBef>
                <a:spcPts val="0"/>
              </a:spcBef>
              <a:spcAft>
                <a:spcPts val="0"/>
              </a:spcAft>
              <a:buSzPts val="1400"/>
              <a:buFont typeface="Arial"/>
              <a:buChar char="•"/>
            </a:pPr>
            <a:r>
              <a:rPr lang="en-US"/>
              <a:t>Information on how the school acknowledges and meets the needs of adopted and care experience young people</a:t>
            </a:r>
            <a:endParaRPr/>
          </a:p>
          <a:p>
            <a:pPr indent="-171450" lvl="0" marL="171450" rtl="0" algn="l">
              <a:lnSpc>
                <a:spcPct val="100000"/>
              </a:lnSpc>
              <a:spcBef>
                <a:spcPts val="0"/>
              </a:spcBef>
              <a:spcAft>
                <a:spcPts val="0"/>
              </a:spcAft>
              <a:buSzPts val="1400"/>
              <a:buFont typeface="Arial"/>
              <a:buChar char="•"/>
            </a:pPr>
            <a:r>
              <a:rPr lang="en-US"/>
              <a:t>Directions on the website as to where this can be found within school policies</a:t>
            </a:r>
            <a:endParaRPr/>
          </a:p>
          <a:p>
            <a:pPr indent="-171450" lvl="0" marL="171450" rtl="0" algn="l">
              <a:lnSpc>
                <a:spcPct val="100000"/>
              </a:lnSpc>
              <a:spcBef>
                <a:spcPts val="0"/>
              </a:spcBef>
              <a:spcAft>
                <a:spcPts val="0"/>
              </a:spcAft>
              <a:buSzPts val="1400"/>
              <a:buFont typeface="Arial"/>
              <a:buChar char="•"/>
            </a:pPr>
            <a:r>
              <a:rPr lang="en-US"/>
              <a:t>Information about the designated teacher (UK only) – this is a teacher who has specific responsibility for the oversight of all adopted and care experienced young people – this should detail what the role involves, who they are and how parents/carers can reach them</a:t>
            </a:r>
            <a:endParaRPr/>
          </a:p>
          <a:p>
            <a:pPr indent="-171450" lvl="0" marL="171450" rtl="0" algn="l">
              <a:lnSpc>
                <a:spcPct val="100000"/>
              </a:lnSpc>
              <a:spcBef>
                <a:spcPts val="0"/>
              </a:spcBef>
              <a:spcAft>
                <a:spcPts val="0"/>
              </a:spcAft>
              <a:buSzPts val="1400"/>
              <a:buFont typeface="Arial"/>
              <a:buChar char="•"/>
            </a:pPr>
            <a:r>
              <a:rPr lang="en-US"/>
              <a:t>Information about how the Pupil Premium Plus (UK ONLY) is spent or other funding linked to the support of adopted and care experienced young people </a:t>
            </a:r>
            <a:endParaRPr/>
          </a:p>
          <a:p>
            <a:pPr indent="-82550" lvl="0" marL="171450" rtl="0" algn="l">
              <a:lnSpc>
                <a:spcPct val="100000"/>
              </a:lnSpc>
              <a:spcBef>
                <a:spcPts val="0"/>
              </a:spcBef>
              <a:spcAft>
                <a:spcPts val="0"/>
              </a:spcAft>
              <a:buSzPts val="1400"/>
              <a:buFont typeface="Arial"/>
              <a:buNone/>
            </a:pPr>
            <a:r>
              <a:t/>
            </a:r>
            <a:endParaRPr/>
          </a:p>
          <a:p>
            <a:pPr indent="-171450" lvl="0" marL="171450" rtl="0" algn="l">
              <a:lnSpc>
                <a:spcPct val="100000"/>
              </a:lnSpc>
              <a:spcBef>
                <a:spcPts val="0"/>
              </a:spcBef>
              <a:spcAft>
                <a:spcPts val="0"/>
              </a:spcAft>
              <a:buSzPts val="1400"/>
              <a:buFont typeface="Arial"/>
              <a:buChar char="•"/>
            </a:pPr>
            <a:r>
              <a:rPr lang="en-US"/>
              <a:t>In the UK adopted children have priority admissions at normal transition points and priority on the waiting list if they are joining a school part way through the year.</a:t>
            </a:r>
            <a:endParaRPr/>
          </a:p>
          <a:p>
            <a:pPr indent="-171450" lvl="0" marL="171450" rtl="0" algn="l">
              <a:lnSpc>
                <a:spcPct val="100000"/>
              </a:lnSpc>
              <a:spcBef>
                <a:spcPts val="0"/>
              </a:spcBef>
              <a:spcAft>
                <a:spcPts val="0"/>
              </a:spcAft>
              <a:buSzPts val="1400"/>
              <a:buFont typeface="Arial"/>
              <a:buChar char="•"/>
            </a:pPr>
            <a:r>
              <a:rPr lang="en-US"/>
              <a:t>It is important for schools to think about ensuring their reception and/or office staff are aware of this so that they do not discourage adoptive parents or care givers from making contact, asking questions or coming to visit</a:t>
            </a:r>
            <a:endParaRPr/>
          </a:p>
          <a:p>
            <a:pPr indent="-171450" lvl="0" marL="171450" rtl="0" algn="l">
              <a:lnSpc>
                <a:spcPct val="100000"/>
              </a:lnSpc>
              <a:spcBef>
                <a:spcPts val="0"/>
              </a:spcBef>
              <a:spcAft>
                <a:spcPts val="0"/>
              </a:spcAft>
              <a:buSzPts val="1400"/>
              <a:buFont typeface="Arial"/>
              <a:buChar char="•"/>
            </a:pPr>
            <a:r>
              <a:rPr lang="en-US"/>
              <a:t>As partnerships takes time to form, it is best not to wait until something goes wrong before you get to know the parent/s/care givers</a:t>
            </a:r>
            <a:endParaRPr/>
          </a:p>
          <a:p>
            <a:pPr indent="-171450" lvl="0" marL="171450" rtl="0" algn="l">
              <a:lnSpc>
                <a:spcPct val="100000"/>
              </a:lnSpc>
              <a:spcBef>
                <a:spcPts val="0"/>
              </a:spcBef>
              <a:spcAft>
                <a:spcPts val="0"/>
              </a:spcAft>
              <a:buSzPts val="1400"/>
              <a:buFont typeface="Arial"/>
              <a:buChar char="•"/>
            </a:pPr>
            <a:r>
              <a:rPr lang="en-US"/>
              <a:t>It is a very good idea to have an initial meeting with parent/s/care givers when the child starts school to ensure you have the information you need and there is agreement about how and with who that information can be shared</a:t>
            </a:r>
            <a:endParaRPr/>
          </a:p>
          <a:p>
            <a:pPr indent="-171450" lvl="0" marL="171450" rtl="0" algn="l">
              <a:lnSpc>
                <a:spcPct val="100000"/>
              </a:lnSpc>
              <a:spcBef>
                <a:spcPts val="0"/>
              </a:spcBef>
              <a:spcAft>
                <a:spcPts val="0"/>
              </a:spcAft>
              <a:buSzPts val="1400"/>
              <a:buFont typeface="Arial"/>
              <a:buChar char="•"/>
            </a:pPr>
            <a:r>
              <a:rPr lang="en-US"/>
              <a:t>Building in routine appointments to review (say half termly) will ensure you establish a relationship with parents from the outset so as and when difficulties come up the school and parents are ready to work together to support the child</a:t>
            </a:r>
            <a:endParaRPr/>
          </a:p>
        </p:txBody>
      </p:sp>
      <p:sp>
        <p:nvSpPr>
          <p:cNvPr id="137" name="Google Shape;137;p4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p4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b="0" lang="en-US"/>
              <a:t>Parents and care givers tell us what they would like to hear about is</a:t>
            </a:r>
            <a:endParaRPr/>
          </a:p>
          <a:p>
            <a:pPr indent="-171450" lvl="0" marL="171450" rtl="0" algn="l">
              <a:lnSpc>
                <a:spcPct val="100000"/>
              </a:lnSpc>
              <a:spcBef>
                <a:spcPts val="0"/>
              </a:spcBef>
              <a:spcAft>
                <a:spcPts val="0"/>
              </a:spcAft>
              <a:buSzPts val="1400"/>
              <a:buFont typeface="Arial"/>
              <a:buChar char="•"/>
            </a:pPr>
            <a:r>
              <a:rPr b="0" lang="en-US"/>
              <a:t>What is going to happen so they can prepare their child for any changes (this could be a change of activity/change of teacher)</a:t>
            </a:r>
            <a:endParaRPr/>
          </a:p>
          <a:p>
            <a:pPr indent="-171450" lvl="0" marL="171450" rtl="0" algn="l">
              <a:lnSpc>
                <a:spcPct val="100000"/>
              </a:lnSpc>
              <a:spcBef>
                <a:spcPts val="0"/>
              </a:spcBef>
              <a:spcAft>
                <a:spcPts val="0"/>
              </a:spcAft>
              <a:buSzPts val="1400"/>
              <a:buFont typeface="Arial"/>
              <a:buChar char="•"/>
            </a:pPr>
            <a:r>
              <a:rPr b="0" lang="en-US"/>
              <a:t>What their child has been doing each day? (Adopted and car experienced children can find it particularly difficult to remember and communicate what they have done in other contexts (Remember the coca cola bottle analogy where sometimes they are just doing their best to keep it all in)</a:t>
            </a:r>
            <a:endParaRPr/>
          </a:p>
          <a:p>
            <a:pPr indent="-171450" lvl="0" marL="171450" rtl="0" algn="l">
              <a:lnSpc>
                <a:spcPct val="100000"/>
              </a:lnSpc>
              <a:spcBef>
                <a:spcPts val="0"/>
              </a:spcBef>
              <a:spcAft>
                <a:spcPts val="0"/>
              </a:spcAft>
              <a:buSzPts val="1400"/>
              <a:buFont typeface="Arial"/>
              <a:buChar char="•"/>
            </a:pPr>
            <a:r>
              <a:rPr b="0" lang="en-US"/>
              <a:t>Parents can use the detail of what you share with them to encourage conversations at home</a:t>
            </a:r>
            <a:endParaRPr/>
          </a:p>
          <a:p>
            <a:pPr indent="-171450" lvl="0" marL="171450" rtl="0" algn="l">
              <a:lnSpc>
                <a:spcPct val="100000"/>
              </a:lnSpc>
              <a:spcBef>
                <a:spcPts val="0"/>
              </a:spcBef>
              <a:spcAft>
                <a:spcPts val="0"/>
              </a:spcAft>
              <a:buSzPts val="1400"/>
              <a:buFont typeface="Arial"/>
              <a:buChar char="•"/>
            </a:pPr>
            <a:r>
              <a:rPr b="0" lang="en-US"/>
              <a:t>Parents want to know if there have been any difficulties (try not to just share the consequence of the incident, but the detail and the schools understanding of what happened. </a:t>
            </a:r>
            <a:endParaRPr/>
          </a:p>
          <a:p>
            <a:pPr indent="-171450" lvl="0" marL="171450" rtl="0" algn="l">
              <a:lnSpc>
                <a:spcPct val="100000"/>
              </a:lnSpc>
              <a:spcBef>
                <a:spcPts val="0"/>
              </a:spcBef>
              <a:spcAft>
                <a:spcPts val="0"/>
              </a:spcAft>
              <a:buSzPts val="1400"/>
              <a:buFont typeface="Arial"/>
              <a:buChar char="•"/>
            </a:pPr>
            <a:r>
              <a:rPr b="0" lang="en-US"/>
              <a:t>The use of neutral and descriptive language is particularly valuable (e.g. the child hit Jo instead of "chose" to hit Jo).</a:t>
            </a:r>
            <a:endParaRPr/>
          </a:p>
          <a:p>
            <a:pPr indent="0" lvl="0" marL="0" rtl="0" algn="l">
              <a:lnSpc>
                <a:spcPct val="100000"/>
              </a:lnSpc>
              <a:spcBef>
                <a:spcPts val="0"/>
              </a:spcBef>
              <a:spcAft>
                <a:spcPts val="0"/>
              </a:spcAft>
              <a:buSzPts val="1400"/>
              <a:buFont typeface="Arial"/>
              <a:buNone/>
            </a:pPr>
            <a:r>
              <a:rPr b="0" lang="en-US"/>
              <a:t>This is not an exhaustive list and you may think of others that you feel would form part of a useful relationship in understanding what to communicate to parents. How information is communicated to parents is also critical.</a:t>
            </a:r>
            <a:endParaRPr/>
          </a:p>
          <a:p>
            <a:pPr indent="0" lvl="0" marL="0" rtl="0" algn="l">
              <a:lnSpc>
                <a:spcPct val="100000"/>
              </a:lnSpc>
              <a:spcBef>
                <a:spcPts val="0"/>
              </a:spcBef>
              <a:spcAft>
                <a:spcPts val="0"/>
              </a:spcAft>
              <a:buSzPts val="1400"/>
              <a:buFont typeface="Arial"/>
              <a:buNone/>
            </a:pPr>
            <a:r>
              <a:rPr b="0" lang="en-US"/>
              <a:t>For many parents, having the teacher call them from across the playground is a very embarrassing experience for the parents and the child, and completely unnecessary. Think about what could have been done to communicate this to parents before the end of lessons and think about the impact on the child who is led to the playground by the teacher's hand. </a:t>
            </a:r>
            <a:endParaRPr/>
          </a:p>
          <a:p>
            <a:pPr indent="0" lvl="0" marL="0" rtl="0" algn="l">
              <a:lnSpc>
                <a:spcPct val="100000"/>
              </a:lnSpc>
              <a:spcBef>
                <a:spcPts val="0"/>
              </a:spcBef>
              <a:spcAft>
                <a:spcPts val="0"/>
              </a:spcAft>
              <a:buSzPts val="1400"/>
              <a:buFont typeface="Arial"/>
              <a:buNone/>
            </a:pPr>
            <a:r>
              <a:rPr b="0" lang="en-US"/>
              <a:t>Establishing some explicit points of agreement within the partnership agreement can also be helpful.</a:t>
            </a:r>
            <a:endParaRPr/>
          </a:p>
          <a:p>
            <a:pPr indent="0" lvl="0" marL="0" rtl="0" algn="l">
              <a:lnSpc>
                <a:spcPct val="100000"/>
              </a:lnSpc>
              <a:spcBef>
                <a:spcPts val="0"/>
              </a:spcBef>
              <a:spcAft>
                <a:spcPts val="0"/>
              </a:spcAft>
              <a:buSzPts val="1400"/>
              <a:buFont typeface="Arial"/>
              <a:buNone/>
            </a:pPr>
            <a:r>
              <a:rPr b="0" lang="en-US"/>
              <a:t>For example, if you agree to call parents every Friday afternoon to give them an update. Such updates can ensure that conversations, even difficult ones, are held and that the 'team around the child' works well together to continue to support the child.</a:t>
            </a:r>
            <a:endParaRPr/>
          </a:p>
          <a:p>
            <a:pPr indent="0" lvl="0" marL="0" rtl="0" algn="l">
              <a:lnSpc>
                <a:spcPct val="100000"/>
              </a:lnSpc>
              <a:spcBef>
                <a:spcPts val="0"/>
              </a:spcBef>
              <a:spcAft>
                <a:spcPts val="0"/>
              </a:spcAft>
              <a:buSzPts val="1400"/>
              <a:buFont typeface="Arial"/>
              <a:buNone/>
            </a:pPr>
            <a:r>
              <a:rPr b="0" lang="en-US"/>
              <a:t>Maintaining relationships throughout the child's school life is very important and beneficial to the child. The partnership must recognise from the outset that there may be times when we report that everything is going well, but we must also be aware that sometimes we also have to share the difficult issues.</a:t>
            </a:r>
            <a:endParaRPr/>
          </a:p>
          <a:p>
            <a:pPr indent="0" lvl="0" marL="0" rtl="0" algn="l">
              <a:lnSpc>
                <a:spcPct val="100000"/>
              </a:lnSpc>
              <a:spcBef>
                <a:spcPts val="0"/>
              </a:spcBef>
              <a:spcAft>
                <a:spcPts val="0"/>
              </a:spcAft>
              <a:buSzPts val="1400"/>
              <a:buFont typeface="Arial"/>
              <a:buNone/>
            </a:pPr>
            <a:r>
              <a:t/>
            </a:r>
            <a:endParaRPr b="0"/>
          </a:p>
          <a:p>
            <a:pPr indent="0" lvl="0" marL="0" rtl="0" algn="l">
              <a:lnSpc>
                <a:spcPct val="100000"/>
              </a:lnSpc>
              <a:spcBef>
                <a:spcPts val="0"/>
              </a:spcBef>
              <a:spcAft>
                <a:spcPts val="0"/>
              </a:spcAft>
              <a:buSzPts val="1400"/>
              <a:buFont typeface="Arial"/>
              <a:buNone/>
            </a:pPr>
            <a:r>
              <a:t/>
            </a:r>
            <a:endParaRPr b="0"/>
          </a:p>
        </p:txBody>
      </p:sp>
      <p:sp>
        <p:nvSpPr>
          <p:cNvPr id="144" name="Google Shape;144;p4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4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228600" lvl="0" marL="457200" marR="0" rtl="0" algn="l">
              <a:lnSpc>
                <a:spcPct val="100000"/>
              </a:lnSpc>
              <a:spcBef>
                <a:spcPts val="0"/>
              </a:spcBef>
              <a:spcAft>
                <a:spcPts val="0"/>
              </a:spcAft>
              <a:buSzPts val="1400"/>
              <a:buNone/>
            </a:pPr>
            <a:r>
              <a:rPr lang="en-US"/>
              <a:t>As the partnership starts to take shape, don’t wait for things to go wrong before you get to know the parents/carers. A good idea is to have an initial meeting when the child starts school to make sure you have all of the information you need. This is also a good point to agree with parents what can/cannot be shared with other staff members. It is important to understand that it is NOT necessary for teachers/schools to have a full history for a child (unless there is risk and this is appropriate to do so). This is the child’s story. The importance within the relationship is that teachers and parents work together drawing on each others expertise and sometimes with the support/help of outside professionals such as an Educational Psychologist or psychotherapist. A first meeting will also give you the opportunity as the teacher/school to understand the child's needs and how best they can be met in school. Scheduling in reviews/regular meetings with parents is a hugely helpful way of evaluating the ongoing needs of a child and whether the resources and support strategies in place are working.</a:t>
            </a:r>
            <a:endParaRPr/>
          </a:p>
        </p:txBody>
      </p:sp>
      <p:sp>
        <p:nvSpPr>
          <p:cNvPr id="151" name="Google Shape;151;p4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5" name="Shape 15"/>
        <p:cNvGrpSpPr/>
        <p:nvPr/>
      </p:nvGrpSpPr>
      <p:grpSpPr>
        <a:xfrm>
          <a:off x="0" y="0"/>
          <a:ext cx="0" cy="0"/>
          <a:chOff x="0" y="0"/>
          <a:chExt cx="0" cy="0"/>
        </a:xfrm>
      </p:grpSpPr>
      <p:sp>
        <p:nvSpPr>
          <p:cNvPr id="16" name="Google Shape;16;p2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9" name="Google Shape;19;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 name="Google Shape;20;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1" name="Google Shape;21;p25"/>
          <p:cNvPicPr preferRelativeResize="0"/>
          <p:nvPr/>
        </p:nvPicPr>
        <p:blipFill rotWithShape="1">
          <a:blip r:embed="rId2">
            <a:alphaModFix/>
          </a:blip>
          <a:srcRect b="0" l="0" r="0" t="0"/>
          <a:stretch/>
        </p:blipFill>
        <p:spPr>
          <a:xfrm>
            <a:off x="-2" y="-2736"/>
            <a:ext cx="12192002" cy="30543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74" name="Shape 74"/>
        <p:cNvGrpSpPr/>
        <p:nvPr/>
      </p:nvGrpSpPr>
      <p:grpSpPr>
        <a:xfrm>
          <a:off x="0" y="0"/>
          <a:ext cx="0" cy="0"/>
          <a:chOff x="0" y="0"/>
          <a:chExt cx="0" cy="0"/>
        </a:xfrm>
      </p:grpSpPr>
      <p:sp>
        <p:nvSpPr>
          <p:cNvPr id="75" name="Google Shape;75;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8" name="Google Shape;78;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9" name="Google Shape;79;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80" name="Shape 80"/>
        <p:cNvGrpSpPr/>
        <p:nvPr/>
      </p:nvGrpSpPr>
      <p:grpSpPr>
        <a:xfrm>
          <a:off x="0" y="0"/>
          <a:ext cx="0" cy="0"/>
          <a:chOff x="0" y="0"/>
          <a:chExt cx="0" cy="0"/>
        </a:xfrm>
      </p:grpSpPr>
      <p:sp>
        <p:nvSpPr>
          <p:cNvPr id="81" name="Google Shape;81;p3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4" name="Google Shape;84;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5" name="Google Shape;85;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2" name="Shape 22"/>
        <p:cNvGrpSpPr/>
        <p:nvPr/>
      </p:nvGrpSpPr>
      <p:grpSpPr>
        <a:xfrm>
          <a:off x="0" y="0"/>
          <a:ext cx="0" cy="0"/>
          <a:chOff x="0" y="0"/>
          <a:chExt cx="0" cy="0"/>
        </a:xfrm>
      </p:grpSpPr>
      <p:sp>
        <p:nvSpPr>
          <p:cNvPr id="23" name="Google Shape;23;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7" name="Google Shape;27;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8" name="Google Shape;28;p26"/>
          <p:cNvPicPr preferRelativeResize="0"/>
          <p:nvPr/>
        </p:nvPicPr>
        <p:blipFill rotWithShape="1">
          <a:blip r:embed="rId2">
            <a:alphaModFix/>
          </a:blip>
          <a:srcRect b="0" l="0" r="0" t="0"/>
          <a:stretch/>
        </p:blipFill>
        <p:spPr>
          <a:xfrm>
            <a:off x="-2" y="-2736"/>
            <a:ext cx="12192002" cy="30543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29" name="Shape 29"/>
        <p:cNvGrpSpPr/>
        <p:nvPr/>
      </p:nvGrpSpPr>
      <p:grpSpPr>
        <a:xfrm>
          <a:off x="0" y="0"/>
          <a:ext cx="0" cy="0"/>
          <a:chOff x="0" y="0"/>
          <a:chExt cx="0" cy="0"/>
        </a:xfrm>
      </p:grpSpPr>
      <p:sp>
        <p:nvSpPr>
          <p:cNvPr id="30" name="Google Shape;30;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1" name="Google Shape;31;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2" name="Google Shape;32;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33" name="Shape 33"/>
        <p:cNvGrpSpPr/>
        <p:nvPr/>
      </p:nvGrpSpPr>
      <p:grpSpPr>
        <a:xfrm>
          <a:off x="0" y="0"/>
          <a:ext cx="0" cy="0"/>
          <a:chOff x="0" y="0"/>
          <a:chExt cx="0" cy="0"/>
        </a:xfrm>
      </p:grpSpPr>
      <p:sp>
        <p:nvSpPr>
          <p:cNvPr id="34" name="Google Shape;34;p2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 name="Google Shape;36;p2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8" name="Google Shape;38;p2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9" name="Google Shape;39;p29"/>
          <p:cNvPicPr preferRelativeResize="0"/>
          <p:nvPr/>
        </p:nvPicPr>
        <p:blipFill rotWithShape="1">
          <a:blip r:embed="rId2">
            <a:alphaModFix/>
          </a:blip>
          <a:srcRect b="0" l="0" r="0" t="0"/>
          <a:stretch/>
        </p:blipFill>
        <p:spPr>
          <a:xfrm>
            <a:off x="-2" y="-2736"/>
            <a:ext cx="12192002" cy="30543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40" name="Shape 40"/>
        <p:cNvGrpSpPr/>
        <p:nvPr/>
      </p:nvGrpSpPr>
      <p:grpSpPr>
        <a:xfrm>
          <a:off x="0" y="0"/>
          <a:ext cx="0" cy="0"/>
          <a:chOff x="0" y="0"/>
          <a:chExt cx="0" cy="0"/>
        </a:xfrm>
      </p:grpSpPr>
      <p:sp>
        <p:nvSpPr>
          <p:cNvPr id="41" name="Google Shape;41;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2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5" name="Google Shape;45;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 name="Google Shape;46;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7" name="Google Shape;47;p28"/>
          <p:cNvPicPr preferRelativeResize="0"/>
          <p:nvPr/>
        </p:nvPicPr>
        <p:blipFill rotWithShape="1">
          <a:blip r:embed="rId2">
            <a:alphaModFix/>
          </a:blip>
          <a:srcRect b="0" l="0" r="0" t="0"/>
          <a:stretch/>
        </p:blipFill>
        <p:spPr>
          <a:xfrm>
            <a:off x="-2" y="-2736"/>
            <a:ext cx="12192002" cy="30543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48" name="Shape 48"/>
        <p:cNvGrpSpPr/>
        <p:nvPr/>
      </p:nvGrpSpPr>
      <p:grpSpPr>
        <a:xfrm>
          <a:off x="0" y="0"/>
          <a:ext cx="0" cy="0"/>
          <a:chOff x="0" y="0"/>
          <a:chExt cx="0" cy="0"/>
        </a:xfrm>
      </p:grpSpPr>
      <p:sp>
        <p:nvSpPr>
          <p:cNvPr id="49" name="Google Shape;49;p3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1" name="Google Shape;51;p3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2" name="Google Shape;52;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3" name="Google Shape;53;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4" name="Google Shape;54;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55" name="Shape 55"/>
        <p:cNvGrpSpPr/>
        <p:nvPr/>
      </p:nvGrpSpPr>
      <p:grpSpPr>
        <a:xfrm>
          <a:off x="0" y="0"/>
          <a:ext cx="0" cy="0"/>
          <a:chOff x="0" y="0"/>
          <a:chExt cx="0" cy="0"/>
        </a:xfrm>
      </p:grpSpPr>
      <p:sp>
        <p:nvSpPr>
          <p:cNvPr id="56" name="Google Shape;56;p2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58" name="Google Shape;58;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9" name="Google Shape;59;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0" name="Google Shape;60;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61" name="Google Shape;61;p27"/>
          <p:cNvPicPr preferRelativeResize="0"/>
          <p:nvPr/>
        </p:nvPicPr>
        <p:blipFill rotWithShape="1">
          <a:blip r:embed="rId2">
            <a:alphaModFix/>
          </a:blip>
          <a:srcRect b="0" l="0" r="0" t="0"/>
          <a:stretch/>
        </p:blipFill>
        <p:spPr>
          <a:xfrm>
            <a:off x="-2" y="-2736"/>
            <a:ext cx="12192002" cy="30543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62" name="Shape 62"/>
        <p:cNvGrpSpPr/>
        <p:nvPr/>
      </p:nvGrpSpPr>
      <p:grpSpPr>
        <a:xfrm>
          <a:off x="0" y="0"/>
          <a:ext cx="0" cy="0"/>
          <a:chOff x="0" y="0"/>
          <a:chExt cx="0" cy="0"/>
        </a:xfrm>
      </p:grpSpPr>
      <p:sp>
        <p:nvSpPr>
          <p:cNvPr id="63" name="Google Shape;63;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6" name="Google Shape;6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67" name="Shape 67"/>
        <p:cNvGrpSpPr/>
        <p:nvPr/>
      </p:nvGrpSpPr>
      <p:grpSpPr>
        <a:xfrm>
          <a:off x="0" y="0"/>
          <a:ext cx="0" cy="0"/>
          <a:chOff x="0" y="0"/>
          <a:chExt cx="0" cy="0"/>
        </a:xfrm>
      </p:grpSpPr>
      <p:sp>
        <p:nvSpPr>
          <p:cNvPr id="68" name="Google Shape;68;p3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3"/>
          <p:cNvSpPr/>
          <p:nvPr>
            <p:ph idx="2" type="pic"/>
          </p:nvPr>
        </p:nvSpPr>
        <p:spPr>
          <a:xfrm>
            <a:off x="5183188" y="987425"/>
            <a:ext cx="6172200" cy="4873625"/>
          </a:xfrm>
          <a:prstGeom prst="rect">
            <a:avLst/>
          </a:prstGeom>
          <a:noFill/>
          <a:ln>
            <a:noFill/>
          </a:ln>
        </p:spPr>
      </p:sp>
      <p:sp>
        <p:nvSpPr>
          <p:cNvPr id="70" name="Google Shape;70;p3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 name="Google Shape;72;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3" name="Google Shape;73;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4"/>
          <p:cNvSpPr/>
          <p:nvPr/>
        </p:nvSpPr>
        <p:spPr>
          <a:xfrm>
            <a:off x="0" y="6285186"/>
            <a:ext cx="12192000" cy="572814"/>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 name="Google Shape;13;p24"/>
          <p:cNvSpPr txBox="1"/>
          <p:nvPr/>
        </p:nvSpPr>
        <p:spPr>
          <a:xfrm>
            <a:off x="381000" y="6363844"/>
            <a:ext cx="9148290" cy="41549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50" u="none" cap="none" strike="noStrike">
                <a:solidFill>
                  <a:schemeClr val="lt1"/>
                </a:solidFill>
                <a:latin typeface="Arial"/>
                <a:ea typeface="Arial"/>
                <a:cs typeface="Arial"/>
                <a:sym typeface="Arial"/>
              </a:rPr>
              <a:t>The BRIGHTER FUTURE project has been funded with support from the European Commission. This material reflects the views only of the authors, </a:t>
            </a:r>
            <a:br>
              <a:rPr b="0" i="0" lang="en-US" sz="1050" u="none" cap="none" strike="noStrike">
                <a:solidFill>
                  <a:schemeClr val="lt1"/>
                </a:solidFill>
                <a:latin typeface="Arial"/>
                <a:ea typeface="Arial"/>
                <a:cs typeface="Arial"/>
                <a:sym typeface="Arial"/>
              </a:rPr>
            </a:br>
            <a:r>
              <a:rPr b="0" i="0" lang="en-US" sz="1050" u="none" cap="none" strike="noStrike">
                <a:solidFill>
                  <a:schemeClr val="lt1"/>
                </a:solidFill>
                <a:latin typeface="Arial"/>
                <a:ea typeface="Arial"/>
                <a:cs typeface="Arial"/>
                <a:sym typeface="Arial"/>
              </a:rPr>
              <a:t>and the Commission cannot be held responsible for any use which may be made of the information contained therein.</a:t>
            </a:r>
            <a:endParaRPr/>
          </a:p>
        </p:txBody>
      </p:sp>
      <p:pic>
        <p:nvPicPr>
          <p:cNvPr descr="Texto&#10;&#10;Descripción generada automáticamente con confianza media" id="14" name="Google Shape;14;p24"/>
          <p:cNvPicPr preferRelativeResize="0"/>
          <p:nvPr/>
        </p:nvPicPr>
        <p:blipFill rotWithShape="1">
          <a:blip r:embed="rId1">
            <a:alphaModFix/>
          </a:blip>
          <a:srcRect b="0" l="0" r="0" t="0"/>
          <a:stretch/>
        </p:blipFill>
        <p:spPr>
          <a:xfrm>
            <a:off x="10107575" y="6354247"/>
            <a:ext cx="1916785" cy="42492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4.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2.jp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36"/>
          <p:cNvSpPr txBox="1"/>
          <p:nvPr>
            <p:ph idx="1" type="subTitle"/>
          </p:nvPr>
        </p:nvSpPr>
        <p:spPr>
          <a:xfrm>
            <a:off x="1563827" y="2592182"/>
            <a:ext cx="9144000" cy="1673639"/>
          </a:xfrm>
          <a:prstGeom prst="rect">
            <a:avLst/>
          </a:prstGeom>
          <a:noFill/>
          <a:ln>
            <a:noFill/>
          </a:ln>
        </p:spPr>
        <p:txBody>
          <a:bodyPr anchorCtr="0" anchor="t" bIns="45700" lIns="91425" spcFirstLastPara="1" rIns="91425" wrap="square" tIns="45700">
            <a:normAutofit lnSpcReduction="10000"/>
          </a:bodyPr>
          <a:lstStyle/>
          <a:p>
            <a:pPr indent="-406400" lvl="0" marL="457200" rtl="0" algn="ctr">
              <a:lnSpc>
                <a:spcPct val="100000"/>
              </a:lnSpc>
              <a:spcBef>
                <a:spcPts val="1000"/>
              </a:spcBef>
              <a:spcAft>
                <a:spcPts val="0"/>
              </a:spcAft>
              <a:buSzPts val="2400"/>
              <a:buNone/>
            </a:pPr>
            <a:r>
              <a:rPr lang="en-US" sz="4800"/>
              <a:t>Samenwerken met ouders</a:t>
            </a:r>
            <a:endParaRPr sz="4800"/>
          </a:p>
          <a:p>
            <a:pPr indent="-406400" lvl="0" marL="457200" rtl="0" algn="ctr">
              <a:lnSpc>
                <a:spcPct val="100000"/>
              </a:lnSpc>
              <a:spcBef>
                <a:spcPts val="1000"/>
              </a:spcBef>
              <a:spcAft>
                <a:spcPts val="0"/>
              </a:spcAft>
              <a:buSzPts val="2400"/>
              <a:buNone/>
            </a:pPr>
            <a:r>
              <a:rPr lang="en-US" sz="4800"/>
              <a:t>en verzorgers</a:t>
            </a:r>
            <a:endParaRPr sz="4800"/>
          </a:p>
        </p:txBody>
      </p:sp>
      <p:pic>
        <p:nvPicPr>
          <p:cNvPr id="92" name="Google Shape;92;p36"/>
          <p:cNvPicPr preferRelativeResize="0"/>
          <p:nvPr/>
        </p:nvPicPr>
        <p:blipFill rotWithShape="1">
          <a:blip r:embed="rId3">
            <a:alphaModFix/>
          </a:blip>
          <a:srcRect b="0" l="0" r="0" t="0"/>
          <a:stretch/>
        </p:blipFill>
        <p:spPr>
          <a:xfrm>
            <a:off x="8556814" y="416128"/>
            <a:ext cx="2909887" cy="704365"/>
          </a:xfrm>
          <a:prstGeom prst="rect">
            <a:avLst/>
          </a:prstGeom>
          <a:solidFill>
            <a:schemeClr val="lt1"/>
          </a:solidFill>
          <a:ln>
            <a:noFill/>
          </a:ln>
        </p:spPr>
      </p:pic>
      <p:sp>
        <p:nvSpPr>
          <p:cNvPr id="93" name="Google Shape;93;p36"/>
          <p:cNvSpPr/>
          <p:nvPr/>
        </p:nvSpPr>
        <p:spPr>
          <a:xfrm>
            <a:off x="0" y="6285186"/>
            <a:ext cx="12192000" cy="572815"/>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4" name="Google Shape;94;p36"/>
          <p:cNvSpPr txBox="1"/>
          <p:nvPr/>
        </p:nvSpPr>
        <p:spPr>
          <a:xfrm>
            <a:off x="381000" y="6363845"/>
            <a:ext cx="9148291" cy="41575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51"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en-US" sz="1051" u="none" cap="none" strike="noStrike">
                <a:solidFill>
                  <a:schemeClr val="lt1"/>
                </a:solidFill>
                <a:latin typeface="Calibri"/>
                <a:ea typeface="Calibri"/>
                <a:cs typeface="Calibri"/>
                <a:sym typeface="Calibri"/>
              </a:rPr>
            </a:br>
            <a:r>
              <a:rPr b="0" i="0" lang="en-US" sz="1051"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a:p>
        </p:txBody>
      </p:sp>
      <p:pic>
        <p:nvPicPr>
          <p:cNvPr descr="Texto&#10;&#10;Descripción generada automáticamente con confianza media" id="95" name="Google Shape;95;p36"/>
          <p:cNvPicPr preferRelativeResize="0"/>
          <p:nvPr/>
        </p:nvPicPr>
        <p:blipFill rotWithShape="1">
          <a:blip r:embed="rId4">
            <a:alphaModFix/>
          </a:blip>
          <a:srcRect b="0" l="0" r="0" t="0"/>
          <a:stretch/>
        </p:blipFill>
        <p:spPr>
          <a:xfrm>
            <a:off x="10107577" y="6354247"/>
            <a:ext cx="1916785" cy="424927"/>
          </a:xfrm>
          <a:prstGeom prst="rect">
            <a:avLst/>
          </a:prstGeom>
          <a:noFill/>
          <a:ln>
            <a:noFill/>
          </a:ln>
        </p:spPr>
      </p:pic>
      <p:sp>
        <p:nvSpPr>
          <p:cNvPr id="96" name="Google Shape;96;p36"/>
          <p:cNvSpPr/>
          <p:nvPr/>
        </p:nvSpPr>
        <p:spPr>
          <a:xfrm>
            <a:off x="2093832" y="2351410"/>
            <a:ext cx="7943400" cy="2155200"/>
          </a:xfrm>
          <a:prstGeom prst="rect">
            <a:avLst/>
          </a:prstGeom>
          <a:noFill/>
          <a:ln cap="flat" cmpd="sng" w="25400">
            <a:solidFill>
              <a:srgbClr val="00994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7" name="Google Shape;97;p36"/>
          <p:cNvSpPr txBox="1"/>
          <p:nvPr/>
        </p:nvSpPr>
        <p:spPr>
          <a:xfrm>
            <a:off x="5198567" y="1688309"/>
            <a:ext cx="1874520" cy="584775"/>
          </a:xfrm>
          <a:prstGeom prst="rect">
            <a:avLst/>
          </a:prstGeom>
          <a:solidFill>
            <a:srgbClr val="009949"/>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None/>
            </a:pPr>
            <a:r>
              <a:rPr b="0" i="0" lang="en-US" sz="3200" u="none" cap="none" strike="noStrike">
                <a:solidFill>
                  <a:schemeClr val="lt1"/>
                </a:solidFill>
                <a:latin typeface="Calibri"/>
                <a:ea typeface="Calibri"/>
                <a:cs typeface="Calibri"/>
                <a:sym typeface="Calibri"/>
              </a:rPr>
              <a:t>UNIT 5.2</a:t>
            </a:r>
            <a:endParaRPr b="0" i="0" sz="6000" u="none" cap="none" strike="noStrike">
              <a:solidFill>
                <a:schemeClr val="lt1"/>
              </a:solidFill>
              <a:latin typeface="Calibri"/>
              <a:ea typeface="Calibri"/>
              <a:cs typeface="Calibri"/>
              <a:sym typeface="Calibri"/>
            </a:endParaRPr>
          </a:p>
        </p:txBody>
      </p:sp>
      <p:sp>
        <p:nvSpPr>
          <p:cNvPr id="98" name="Google Shape;98;p36"/>
          <p:cNvSpPr/>
          <p:nvPr/>
        </p:nvSpPr>
        <p:spPr>
          <a:xfrm rot="10800000">
            <a:off x="5867400" y="4428229"/>
            <a:ext cx="396240" cy="341587"/>
          </a:xfrm>
          <a:prstGeom prst="triangle">
            <a:avLst>
              <a:gd fmla="val 50000" name="adj"/>
            </a:avLst>
          </a:prstGeom>
          <a:solidFill>
            <a:srgbClr val="00994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44"/>
          <p:cNvSpPr txBox="1"/>
          <p:nvPr>
            <p:ph type="title"/>
          </p:nvPr>
        </p:nvSpPr>
        <p:spPr>
          <a:xfrm>
            <a:off x="838199" y="365125"/>
            <a:ext cx="10863263"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Ondersteuningsplannen die effect en resultaat meten</a:t>
            </a:r>
            <a:endParaRPr sz="4400">
              <a:latin typeface="Calibri"/>
              <a:ea typeface="Calibri"/>
              <a:cs typeface="Calibri"/>
              <a:sym typeface="Calibri"/>
            </a:endParaRPr>
          </a:p>
        </p:txBody>
      </p:sp>
      <p:sp>
        <p:nvSpPr>
          <p:cNvPr id="161" name="Google Shape;161;p44"/>
          <p:cNvSpPr txBox="1"/>
          <p:nvPr>
            <p:ph idx="1" type="body"/>
          </p:nvPr>
        </p:nvSpPr>
        <p:spPr>
          <a:xfrm>
            <a:off x="4261038" y="1406738"/>
            <a:ext cx="7081800" cy="42972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1000"/>
              </a:spcBef>
              <a:spcAft>
                <a:spcPts val="0"/>
              </a:spcAft>
              <a:buNone/>
            </a:pPr>
            <a:r>
              <a:t/>
            </a:r>
            <a:endParaRPr/>
          </a:p>
          <a:p>
            <a:pPr indent="-334327" lvl="0" marL="342900" rtl="0" algn="l">
              <a:lnSpc>
                <a:spcPct val="90000"/>
              </a:lnSpc>
              <a:spcBef>
                <a:spcPts val="1000"/>
              </a:spcBef>
              <a:spcAft>
                <a:spcPts val="0"/>
              </a:spcAft>
              <a:buSzPct val="64285"/>
              <a:buChar char="•"/>
            </a:pPr>
            <a:r>
              <a:rPr lang="en-US"/>
              <a:t>Adoptie- en pleegkinderen op een sensitieve manier in het leerplan opnemen</a:t>
            </a:r>
            <a:endParaRPr/>
          </a:p>
          <a:p>
            <a:pPr indent="-334327" lvl="0" marL="342900" rtl="0" algn="l">
              <a:lnSpc>
                <a:spcPct val="90000"/>
              </a:lnSpc>
              <a:spcBef>
                <a:spcPts val="1000"/>
              </a:spcBef>
              <a:spcAft>
                <a:spcPts val="0"/>
              </a:spcAft>
              <a:buSzPct val="64285"/>
              <a:buChar char="•"/>
            </a:pPr>
            <a:r>
              <a:rPr lang="en-US"/>
              <a:t>Omgaan met leerplan-haarden</a:t>
            </a:r>
            <a:endParaRPr/>
          </a:p>
          <a:p>
            <a:pPr indent="-334327" lvl="0" marL="342900" rtl="0" algn="l">
              <a:lnSpc>
                <a:spcPct val="90000"/>
              </a:lnSpc>
              <a:spcBef>
                <a:spcPts val="1000"/>
              </a:spcBef>
              <a:spcAft>
                <a:spcPts val="0"/>
              </a:spcAft>
              <a:buSzPct val="64285"/>
              <a:buChar char="•"/>
            </a:pPr>
            <a:r>
              <a:rPr lang="en-US"/>
              <a:t>Vermijden en aanpassen van triggerende inhoud</a:t>
            </a:r>
            <a:endParaRPr/>
          </a:p>
          <a:p>
            <a:pPr indent="-334327" lvl="0" marL="342900" rtl="0" algn="l">
              <a:lnSpc>
                <a:spcPct val="90000"/>
              </a:lnSpc>
              <a:spcBef>
                <a:spcPts val="1000"/>
              </a:spcBef>
              <a:spcAft>
                <a:spcPts val="0"/>
              </a:spcAft>
              <a:buSzPct val="64285"/>
              <a:buChar char="•"/>
            </a:pPr>
            <a:r>
              <a:rPr lang="en-US"/>
              <a:t>Kinderen verwijderen uit lessen met triggers</a:t>
            </a:r>
            <a:endParaRPr/>
          </a:p>
          <a:p>
            <a:pPr indent="-334327" lvl="0" marL="342900" rtl="0" algn="l">
              <a:lnSpc>
                <a:spcPct val="90000"/>
              </a:lnSpc>
              <a:spcBef>
                <a:spcPts val="1000"/>
              </a:spcBef>
              <a:spcAft>
                <a:spcPts val="0"/>
              </a:spcAft>
              <a:buSzPct val="64285"/>
              <a:buChar char="•"/>
            </a:pPr>
            <a:r>
              <a:rPr lang="en-US"/>
              <a:t>Familie en verzorgers om hun inbreng vragen</a:t>
            </a:r>
            <a:endParaRPr/>
          </a:p>
          <a:p>
            <a:pPr indent="-334327" lvl="0" marL="342900" rtl="0" algn="l">
              <a:lnSpc>
                <a:spcPct val="90000"/>
              </a:lnSpc>
              <a:spcBef>
                <a:spcPts val="1000"/>
              </a:spcBef>
              <a:spcAft>
                <a:spcPts val="0"/>
              </a:spcAft>
              <a:buSzPct val="64285"/>
              <a:buChar char="•"/>
            </a:pPr>
            <a:r>
              <a:rPr lang="en-US"/>
              <a:t>Passende taal rondom adoptie</a:t>
            </a:r>
            <a:endParaRPr/>
          </a:p>
          <a:p>
            <a:pPr indent="-334327" lvl="0" marL="342900" rtl="0" algn="l">
              <a:lnSpc>
                <a:spcPct val="90000"/>
              </a:lnSpc>
              <a:spcBef>
                <a:spcPts val="1000"/>
              </a:spcBef>
              <a:spcAft>
                <a:spcPts val="0"/>
              </a:spcAft>
              <a:buSzPct val="64285"/>
              <a:buChar char="•"/>
            </a:pPr>
            <a:r>
              <a:rPr lang="en-US"/>
              <a:t>Omgaan met nieuwsgierige leeftijdsgenoten</a:t>
            </a:r>
            <a:endParaRPr/>
          </a:p>
          <a:p>
            <a:pPr indent="-334327" lvl="0" marL="342900" rtl="0" algn="l">
              <a:lnSpc>
                <a:spcPct val="90000"/>
              </a:lnSpc>
              <a:spcBef>
                <a:spcPts val="1000"/>
              </a:spcBef>
              <a:spcAft>
                <a:spcPts val="0"/>
              </a:spcAft>
              <a:buSzPct val="64285"/>
              <a:buChar char="•"/>
            </a:pPr>
            <a:r>
              <a:rPr lang="en-US"/>
              <a:t>Evaluatie</a:t>
            </a:r>
            <a:endParaRPr/>
          </a:p>
        </p:txBody>
      </p:sp>
      <p:sp>
        <p:nvSpPr>
          <p:cNvPr descr="Outcomes should outweigh activities" id="162" name="Google Shape;162;p44"/>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id="163" name="Google Shape;163;p44"/>
          <p:cNvPicPr preferRelativeResize="0"/>
          <p:nvPr/>
        </p:nvPicPr>
        <p:blipFill rotWithShape="1">
          <a:blip r:embed="rId3">
            <a:alphaModFix/>
          </a:blip>
          <a:srcRect b="0" l="0" r="0" t="0"/>
          <a:stretch/>
        </p:blipFill>
        <p:spPr>
          <a:xfrm>
            <a:off x="628976" y="2096190"/>
            <a:ext cx="3183723" cy="211862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45"/>
          <p:cNvSpPr txBox="1"/>
          <p:nvPr>
            <p:ph idx="2" type="body"/>
          </p:nvPr>
        </p:nvSpPr>
        <p:spPr>
          <a:xfrm>
            <a:off x="170448" y="0"/>
            <a:ext cx="11851104" cy="6269103"/>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500"/>
              </a:spcBef>
              <a:spcAft>
                <a:spcPts val="0"/>
              </a:spcAft>
              <a:buSzPts val="1600"/>
              <a:buNone/>
            </a:pPr>
            <a:r>
              <a:rPr lang="en-US" sz="1400">
                <a:latin typeface="Calibri"/>
                <a:ea typeface="Calibri"/>
                <a:cs typeface="Calibri"/>
                <a:sym typeface="Calibri"/>
              </a:rPr>
              <a:t>NOTES</a:t>
            </a:r>
            <a:endParaRPr/>
          </a:p>
          <a:p>
            <a:pPr indent="0" lvl="0" marL="0" rtl="0" algn="l">
              <a:lnSpc>
                <a:spcPct val="110000"/>
              </a:lnSpc>
              <a:spcBef>
                <a:spcPts val="0"/>
              </a:spcBef>
              <a:spcAft>
                <a:spcPts val="0"/>
              </a:spcAft>
              <a:buSzPts val="1600"/>
              <a:buNone/>
            </a:pPr>
            <a:r>
              <a:t/>
            </a:r>
            <a:endParaRPr sz="1100">
              <a:latin typeface="Calibri"/>
              <a:ea typeface="Calibri"/>
              <a:cs typeface="Calibri"/>
              <a:sym typeface="Calibri"/>
            </a:endParaRPr>
          </a:p>
          <a:p>
            <a:pPr indent="0" lvl="0" marL="0" rtl="0" algn="l">
              <a:lnSpc>
                <a:spcPct val="110000"/>
              </a:lnSpc>
              <a:spcBef>
                <a:spcPts val="0"/>
              </a:spcBef>
              <a:spcAft>
                <a:spcPts val="0"/>
              </a:spcAft>
              <a:buSzPts val="1600"/>
              <a:buNone/>
            </a:pPr>
            <a:r>
              <a:rPr b="1" lang="en-US" sz="1400">
                <a:latin typeface="Calibri"/>
                <a:ea typeface="Calibri"/>
                <a:cs typeface="Calibri"/>
                <a:sym typeface="Calibri"/>
              </a:rPr>
              <a:t>What does a true partnership involve? What are the potential barriers to the partnership?</a:t>
            </a:r>
            <a:endParaRPr b="1" sz="1100">
              <a:latin typeface="Calibri"/>
              <a:ea typeface="Calibri"/>
              <a:cs typeface="Calibri"/>
              <a:sym typeface="Calibri"/>
            </a:endParaRPr>
          </a:p>
          <a:p>
            <a:pPr indent="0" lvl="0" marL="0" rtl="0" algn="l">
              <a:lnSpc>
                <a:spcPct val="100000"/>
              </a:lnSpc>
              <a:spcBef>
                <a:spcPts val="0"/>
              </a:spcBef>
              <a:spcAft>
                <a:spcPts val="0"/>
              </a:spcAft>
              <a:buSzPts val="1600"/>
              <a:buNone/>
            </a:pPr>
            <a:r>
              <a:rPr lang="en-US" sz="1200">
                <a:latin typeface="Calibri"/>
                <a:ea typeface="Calibri"/>
                <a:cs typeface="Calibri"/>
                <a:sym typeface="Calibri"/>
              </a:rPr>
              <a:t>When traumatized children are experiencing difficulties, it can place a lot of pressure on the people who are supporting them. Everyone within this network of support can feel high levels of anxiety and we can then sometimes slip into a culture of blame.  Parents and carers often tell us that they can sometimes feel to blame for their child’s difficulties and struggles in school, perhaps because there can be a misconception that the child’s difficulties have arisen from poor parenting. Schools, teachers and the “team around d the child” can help such situations by acknowledging that a child’s difficulties may be due to their early life history, not their adopted or foster family or even their adoption or care experience. </a:t>
            </a:r>
            <a:endParaRPr sz="1200">
              <a:latin typeface="Calibri"/>
              <a:ea typeface="Calibri"/>
              <a:cs typeface="Calibri"/>
              <a:sym typeface="Calibri"/>
            </a:endParaRPr>
          </a:p>
          <a:p>
            <a:pPr indent="0" lvl="0" marL="0" rtl="0" algn="l">
              <a:lnSpc>
                <a:spcPct val="100000"/>
              </a:lnSpc>
              <a:spcBef>
                <a:spcPts val="0"/>
              </a:spcBef>
              <a:spcAft>
                <a:spcPts val="0"/>
              </a:spcAft>
              <a:buSzPts val="1600"/>
              <a:buNone/>
            </a:pPr>
            <a:r>
              <a:rPr lang="en-US" sz="1200">
                <a:latin typeface="Calibri"/>
                <a:ea typeface="Calibri"/>
                <a:cs typeface="Calibri"/>
                <a:sym typeface="Calibri"/>
              </a:rPr>
              <a:t>Partnerships between parents and school can be even harder when children don’t appear to have any difficulties at school. The school may interpret this as the child being fine whereas the parent/carer knows all too well that the child is managing to hold it together in school and then coming home and letting the stresses spill out. Imagine a bottle of coca cola that has been shaken all day long and at the end of the day and after all of the shaking the lid comes off and the coke spills out everywhere. Many adopters and carers can relate to this analogy</a:t>
            </a:r>
            <a:endParaRPr sz="1200">
              <a:latin typeface="Calibri"/>
              <a:ea typeface="Calibri"/>
              <a:cs typeface="Calibri"/>
              <a:sym typeface="Calibri"/>
            </a:endParaRPr>
          </a:p>
          <a:p>
            <a:pPr indent="0" lvl="0" marL="0" rtl="0" algn="l">
              <a:lnSpc>
                <a:spcPct val="100000"/>
              </a:lnSpc>
              <a:spcBef>
                <a:spcPts val="0"/>
              </a:spcBef>
              <a:spcAft>
                <a:spcPts val="0"/>
              </a:spcAft>
              <a:buSzPts val="1600"/>
              <a:buNone/>
            </a:pPr>
            <a:r>
              <a:rPr lang="en-US" sz="1200">
                <a:latin typeface="Calibri"/>
                <a:ea typeface="Calibri"/>
                <a:cs typeface="Calibri"/>
                <a:sym typeface="Calibri"/>
              </a:rPr>
              <a:t>Over compliance can be a particular issue for adopted children. There early life experiences have taught them that the best way to keep themselves safe is to be very very good, but what cannot be seen is the high levels of fear and stress that sit beneath the surface of this over compliance</a:t>
            </a:r>
            <a:endParaRPr/>
          </a:p>
          <a:p>
            <a:pPr indent="0" lvl="0" marL="0" rtl="0" algn="l">
              <a:lnSpc>
                <a:spcPct val="100000"/>
              </a:lnSpc>
              <a:spcBef>
                <a:spcPts val="0"/>
              </a:spcBef>
              <a:spcAft>
                <a:spcPts val="0"/>
              </a:spcAft>
              <a:buSzPts val="1600"/>
              <a:buNone/>
            </a:pPr>
            <a:r>
              <a:t/>
            </a:r>
            <a:endParaRPr sz="1200">
              <a:latin typeface="Calibri"/>
              <a:ea typeface="Calibri"/>
              <a:cs typeface="Calibri"/>
              <a:sym typeface="Calibri"/>
            </a:endParaRPr>
          </a:p>
          <a:p>
            <a:pPr indent="0" lvl="0" marL="0" rtl="0" algn="l">
              <a:lnSpc>
                <a:spcPct val="100000"/>
              </a:lnSpc>
              <a:spcBef>
                <a:spcPts val="0"/>
              </a:spcBef>
              <a:spcAft>
                <a:spcPts val="0"/>
              </a:spcAft>
              <a:buSzPts val="1600"/>
              <a:buNone/>
            </a:pPr>
            <a:r>
              <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rPr b="1" lang="en-US" sz="1400">
                <a:latin typeface="Calibri"/>
                <a:ea typeface="Calibri"/>
                <a:cs typeface="Calibri"/>
                <a:sym typeface="Calibri"/>
              </a:rPr>
              <a:t>The over compliant and pseudo independent child</a:t>
            </a:r>
            <a:endParaRPr b="1" sz="1400">
              <a:latin typeface="Calibri"/>
              <a:ea typeface="Calibri"/>
              <a:cs typeface="Calibri"/>
              <a:sym typeface="Calibri"/>
            </a:endParaRPr>
          </a:p>
          <a:p>
            <a:pPr indent="0" lvl="0" marL="0" rtl="0" algn="l">
              <a:lnSpc>
                <a:spcPct val="100000"/>
              </a:lnSpc>
              <a:spcBef>
                <a:spcPts val="0"/>
              </a:spcBef>
              <a:spcAft>
                <a:spcPts val="0"/>
              </a:spcAft>
              <a:buSzPts val="1600"/>
              <a:buNone/>
            </a:pPr>
            <a:r>
              <a:rPr lang="en-US" sz="1200">
                <a:latin typeface="Calibri"/>
                <a:ea typeface="Calibri"/>
                <a:cs typeface="Calibri"/>
                <a:sym typeface="Calibri"/>
              </a:rPr>
              <a:t>Behaviours like over compliance and pseudo independence give the impression that the child is coping. These behaviours cause concern because they often stem from a fear of adults and a lack of trust in others. Such children will need help to learnt to trust that others can support them and that they do not have to manage everything themselves</a:t>
            </a:r>
            <a:endParaRPr sz="1200">
              <a:latin typeface="Calibri"/>
              <a:ea typeface="Calibri"/>
              <a:cs typeface="Calibri"/>
              <a:sym typeface="Calibri"/>
            </a:endParaRPr>
          </a:p>
          <a:p>
            <a:pPr indent="0" lvl="0" marL="0" rtl="0" algn="l">
              <a:lnSpc>
                <a:spcPct val="100000"/>
              </a:lnSpc>
              <a:spcBef>
                <a:spcPts val="0"/>
              </a:spcBef>
              <a:spcAft>
                <a:spcPts val="0"/>
              </a:spcAft>
              <a:buSzPts val="1600"/>
              <a:buNone/>
            </a:pPr>
            <a:r>
              <a:rPr lang="en-US" sz="1200">
                <a:latin typeface="Calibri"/>
                <a:ea typeface="Calibri"/>
                <a:cs typeface="Calibri"/>
                <a:sym typeface="Calibri"/>
              </a:rPr>
              <a:t>All too often parents tell us that school report that their child’s behaviour is excellent at school and that they try hard with their work and they have lots of friend. It takes a very knowledgeable, open, supporting and accepting school to recognise that a child is struggling behind their appearance. This can mean for those children who are compliant and who undertake the tasks given and are achieving are often “under the school radar” and so if there is no robust partnership between school and parents where there is a shared understanding all too often the social and emotional wellbeing of a child can be missed or misinterpreted.</a:t>
            </a:r>
            <a:endParaRPr/>
          </a:p>
          <a:p>
            <a:pPr indent="0" lvl="0" marL="0" rtl="0" algn="l">
              <a:lnSpc>
                <a:spcPct val="100000"/>
              </a:lnSpc>
              <a:spcBef>
                <a:spcPts val="0"/>
              </a:spcBef>
              <a:spcAft>
                <a:spcPts val="0"/>
              </a:spcAft>
              <a:buSzPts val="1600"/>
              <a:buNone/>
            </a:pPr>
            <a:r>
              <a:rPr lang="en-US" sz="1200">
                <a:latin typeface="Calibri"/>
                <a:ea typeface="Calibri"/>
                <a:cs typeface="Calibri"/>
                <a:sym typeface="Calibri"/>
              </a:rPr>
              <a:t> </a:t>
            </a:r>
            <a:endParaRPr/>
          </a:p>
          <a:p>
            <a:pPr indent="0" lvl="0" marL="0" rtl="0" algn="l">
              <a:lnSpc>
                <a:spcPct val="100000"/>
              </a:lnSpc>
              <a:spcBef>
                <a:spcPts val="0"/>
              </a:spcBef>
              <a:spcAft>
                <a:spcPts val="0"/>
              </a:spcAft>
              <a:buSzPts val="1600"/>
              <a:buNone/>
            </a:pPr>
            <a:r>
              <a:rPr lang="en-US" sz="1200">
                <a:latin typeface="Calibri"/>
                <a:ea typeface="Calibri"/>
                <a:cs typeface="Calibri"/>
                <a:sym typeface="Calibri"/>
              </a:rPr>
              <a:t>Setting up the partnership</a:t>
            </a:r>
            <a:endParaRPr sz="1200">
              <a:latin typeface="Calibri"/>
              <a:ea typeface="Calibri"/>
              <a:cs typeface="Calibri"/>
              <a:sym typeface="Calibri"/>
            </a:endParaRPr>
          </a:p>
          <a:p>
            <a:pPr indent="0" lvl="0" marL="0" rtl="0" algn="l">
              <a:lnSpc>
                <a:spcPct val="100000"/>
              </a:lnSpc>
              <a:spcBef>
                <a:spcPts val="0"/>
              </a:spcBef>
              <a:spcAft>
                <a:spcPts val="0"/>
              </a:spcAft>
              <a:buSzPts val="1600"/>
              <a:buNone/>
            </a:pPr>
            <a:r>
              <a:rPr lang="en-US" sz="1200">
                <a:latin typeface="Calibri"/>
                <a:ea typeface="Calibri"/>
                <a:cs typeface="Calibri"/>
                <a:sym typeface="Calibri"/>
              </a:rPr>
              <a:t>A true partnership between parents and school means that parents are informed, consulted, involved and engaged. Sometimes your interactions with parents/ care givers will be focussed on their chid. At other times you’ll engage more broadly with parents about the life of the school. </a:t>
            </a:r>
            <a:endParaRPr/>
          </a:p>
          <a:p>
            <a:pPr indent="0" lvl="0" marL="0" rtl="0" algn="l">
              <a:lnSpc>
                <a:spcPct val="100000"/>
              </a:lnSpc>
              <a:spcBef>
                <a:spcPts val="0"/>
              </a:spcBef>
              <a:spcAft>
                <a:spcPts val="0"/>
              </a:spcAft>
              <a:buSzPts val="1600"/>
              <a:buNone/>
            </a:pPr>
            <a:r>
              <a:rPr lang="en-US" sz="1200">
                <a:latin typeface="Calibri"/>
                <a:ea typeface="Calibri"/>
                <a:cs typeface="Calibri"/>
                <a:sym typeface="Calibri"/>
              </a:rPr>
              <a:t>True partnership between parents (or care givers) and school is so so vital for the support and wellbeing of a child</a:t>
            </a:r>
            <a:endParaRPr sz="1200">
              <a:latin typeface="Calibri"/>
              <a:ea typeface="Calibri"/>
              <a:cs typeface="Calibri"/>
              <a:sym typeface="Calibri"/>
            </a:endParaRPr>
          </a:p>
          <a:p>
            <a:pPr indent="0" lvl="0" marL="0" rtl="0" algn="l">
              <a:lnSpc>
                <a:spcPct val="110000"/>
              </a:lnSpc>
              <a:spcBef>
                <a:spcPts val="0"/>
              </a:spcBef>
              <a:spcAft>
                <a:spcPts val="0"/>
              </a:spcAft>
              <a:buSzPts val="1600"/>
              <a:buNone/>
            </a:pPr>
            <a:r>
              <a:t/>
            </a:r>
            <a:endParaRPr sz="11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46"/>
          <p:cNvSpPr txBox="1"/>
          <p:nvPr>
            <p:ph idx="2" type="body"/>
          </p:nvPr>
        </p:nvSpPr>
        <p:spPr>
          <a:xfrm>
            <a:off x="6428508" y="396693"/>
            <a:ext cx="5593043" cy="5872410"/>
          </a:xfrm>
          <a:prstGeom prst="rect">
            <a:avLst/>
          </a:prstGeom>
          <a:noFill/>
          <a:ln>
            <a:noFill/>
          </a:ln>
        </p:spPr>
        <p:txBody>
          <a:bodyPr anchorCtr="0" anchor="t" bIns="45700" lIns="91425" spcFirstLastPara="1" rIns="91425" wrap="square" tIns="45700">
            <a:noAutofit/>
          </a:bodyPr>
          <a:lstStyle/>
          <a:p>
            <a:pPr indent="0" lvl="0" marL="0" rtl="0" algn="l">
              <a:lnSpc>
                <a:spcPct val="110000"/>
              </a:lnSpc>
              <a:spcBef>
                <a:spcPts val="0"/>
              </a:spcBef>
              <a:spcAft>
                <a:spcPts val="0"/>
              </a:spcAft>
              <a:buSzPts val="1600"/>
              <a:buNone/>
            </a:pPr>
            <a:r>
              <a:rPr b="1" lang="en-US" sz="1400">
                <a:solidFill>
                  <a:srgbClr val="000000"/>
                </a:solidFill>
                <a:latin typeface="Calibri"/>
                <a:ea typeface="Calibri"/>
                <a:cs typeface="Calibri"/>
                <a:sym typeface="Calibri"/>
              </a:rPr>
              <a:t>Making space for everyone's voice</a:t>
            </a:r>
            <a:endParaRPr/>
          </a:p>
          <a:p>
            <a:pPr indent="0" lvl="0" marL="0" rtl="0" algn="l">
              <a:lnSpc>
                <a:spcPct val="110000"/>
              </a:lnSpc>
              <a:spcBef>
                <a:spcPts val="0"/>
              </a:spcBef>
              <a:spcAft>
                <a:spcPts val="0"/>
              </a:spcAft>
              <a:buSzPts val="1600"/>
              <a:buNone/>
            </a:pPr>
            <a:r>
              <a:rPr lang="en-US" sz="1100">
                <a:latin typeface="Calibri"/>
                <a:ea typeface="Calibri"/>
                <a:cs typeface="Calibri"/>
                <a:sym typeface="Calibri"/>
              </a:rPr>
              <a:t>Schools can sometimes find it difficult if they feel they are being told what to do by parents. Parents conversely can feel “shut out” if there expertise is not welcomed. Sometimes schools and parents relinquish their control to outside experts to try and help them through their difficulties.</a:t>
            </a:r>
            <a:endParaRPr/>
          </a:p>
          <a:p>
            <a:pPr indent="0" lvl="0" marL="0" rtl="0" algn="l">
              <a:lnSpc>
                <a:spcPct val="110000"/>
              </a:lnSpc>
              <a:spcBef>
                <a:spcPts val="0"/>
              </a:spcBef>
              <a:spcAft>
                <a:spcPts val="0"/>
              </a:spcAft>
              <a:buSzPts val="1600"/>
              <a:buNone/>
            </a:pPr>
            <a:r>
              <a:rPr lang="en-US" sz="1100">
                <a:latin typeface="Calibri"/>
                <a:ea typeface="Calibri"/>
                <a:cs typeface="Calibri"/>
                <a:sym typeface="Calibri"/>
              </a:rPr>
              <a:t>Successful partnerships however acknowledge that everyone’s expertise is welcomed and is a necessary component around the table. </a:t>
            </a:r>
            <a:endParaRPr/>
          </a:p>
          <a:p>
            <a:pPr indent="0" lvl="0" marL="0" rtl="0" algn="l">
              <a:lnSpc>
                <a:spcPct val="110000"/>
              </a:lnSpc>
              <a:spcBef>
                <a:spcPts val="0"/>
              </a:spcBef>
              <a:spcAft>
                <a:spcPts val="0"/>
              </a:spcAft>
              <a:buSzPts val="1600"/>
              <a:buNone/>
            </a:pPr>
            <a:r>
              <a:t/>
            </a:r>
            <a:endParaRPr sz="1100">
              <a:latin typeface="Calibri"/>
              <a:ea typeface="Calibri"/>
              <a:cs typeface="Calibri"/>
              <a:sym typeface="Calibri"/>
            </a:endParaRPr>
          </a:p>
          <a:p>
            <a:pPr indent="0" lvl="0" marL="0" rtl="0" algn="l">
              <a:lnSpc>
                <a:spcPct val="110000"/>
              </a:lnSpc>
              <a:spcBef>
                <a:spcPts val="0"/>
              </a:spcBef>
              <a:spcAft>
                <a:spcPts val="0"/>
              </a:spcAft>
              <a:buSzPts val="1600"/>
              <a:buNone/>
            </a:pPr>
            <a:r>
              <a:rPr b="1" lang="en-US" sz="1400">
                <a:solidFill>
                  <a:srgbClr val="000000"/>
                </a:solidFill>
                <a:latin typeface="Calibri"/>
                <a:ea typeface="Calibri"/>
                <a:cs typeface="Calibri"/>
                <a:sym typeface="Calibri"/>
              </a:rPr>
              <a:t>Getting it right from the start</a:t>
            </a:r>
            <a:endParaRPr b="1" sz="1400">
              <a:solidFill>
                <a:srgbClr val="000000"/>
              </a:solidFill>
              <a:latin typeface="Calibri"/>
              <a:ea typeface="Calibri"/>
              <a:cs typeface="Calibri"/>
              <a:sym typeface="Calibri"/>
            </a:endParaRPr>
          </a:p>
          <a:p>
            <a:pPr indent="0" lvl="0" marL="0" rtl="0" algn="l">
              <a:lnSpc>
                <a:spcPct val="110000"/>
              </a:lnSpc>
              <a:spcBef>
                <a:spcPts val="0"/>
              </a:spcBef>
              <a:spcAft>
                <a:spcPts val="0"/>
              </a:spcAft>
              <a:buSzPts val="1600"/>
              <a:buNone/>
            </a:pPr>
            <a:r>
              <a:rPr lang="en-US" sz="1100">
                <a:latin typeface="Calibri"/>
                <a:ea typeface="Calibri"/>
                <a:cs typeface="Calibri"/>
                <a:sym typeface="Calibri"/>
              </a:rPr>
              <a:t>First impressions matter. This includes the school’s website and information they provide to parents and carers when they are in the process of deciding which school is right for their child. For parents and carers it is helpful to be able to assess this from the outset. Its helpful to include on the school website:</a:t>
            </a:r>
            <a:endParaRPr sz="1100">
              <a:latin typeface="Calibri"/>
              <a:ea typeface="Calibri"/>
              <a:cs typeface="Calibri"/>
              <a:sym typeface="Calibri"/>
            </a:endParaRPr>
          </a:p>
          <a:p>
            <a:pPr indent="-342900" lvl="0" marL="342900" rtl="0" algn="l">
              <a:lnSpc>
                <a:spcPct val="90000"/>
              </a:lnSpc>
              <a:spcBef>
                <a:spcPts val="0"/>
              </a:spcBef>
              <a:spcAft>
                <a:spcPts val="0"/>
              </a:spcAft>
              <a:buSzPts val="1600"/>
              <a:buFont typeface="Arial"/>
              <a:buChar char="•"/>
            </a:pPr>
            <a:r>
              <a:rPr lang="en-US" sz="1100">
                <a:latin typeface="Calibri"/>
                <a:ea typeface="Calibri"/>
                <a:cs typeface="Calibri"/>
                <a:sym typeface="Calibri"/>
              </a:rPr>
              <a:t>Information on how the school acknowledges and meets the needs of adopted and care experience young people</a:t>
            </a:r>
            <a:endParaRPr sz="1100">
              <a:latin typeface="Calibri"/>
              <a:ea typeface="Calibri"/>
              <a:cs typeface="Calibri"/>
              <a:sym typeface="Calibri"/>
            </a:endParaRPr>
          </a:p>
          <a:p>
            <a:pPr indent="-342900" lvl="0" marL="342900" rtl="0" algn="l">
              <a:lnSpc>
                <a:spcPct val="90000"/>
              </a:lnSpc>
              <a:spcBef>
                <a:spcPts val="0"/>
              </a:spcBef>
              <a:spcAft>
                <a:spcPts val="0"/>
              </a:spcAft>
              <a:buSzPts val="1600"/>
              <a:buFont typeface="Arial"/>
              <a:buChar char="•"/>
            </a:pPr>
            <a:r>
              <a:rPr lang="en-US" sz="1100">
                <a:latin typeface="Calibri"/>
                <a:ea typeface="Calibri"/>
                <a:cs typeface="Calibri"/>
                <a:sym typeface="Calibri"/>
              </a:rPr>
              <a:t>Directions on the website as to where this can be found within school policies</a:t>
            </a:r>
            <a:endParaRPr sz="1100">
              <a:latin typeface="Calibri"/>
              <a:ea typeface="Calibri"/>
              <a:cs typeface="Calibri"/>
              <a:sym typeface="Calibri"/>
            </a:endParaRPr>
          </a:p>
          <a:p>
            <a:pPr indent="-342900" lvl="0" marL="342900" rtl="0" algn="l">
              <a:lnSpc>
                <a:spcPct val="90000"/>
              </a:lnSpc>
              <a:spcBef>
                <a:spcPts val="0"/>
              </a:spcBef>
              <a:spcAft>
                <a:spcPts val="0"/>
              </a:spcAft>
              <a:buSzPts val="1600"/>
              <a:buFont typeface="Arial"/>
              <a:buChar char="•"/>
            </a:pPr>
            <a:r>
              <a:rPr lang="en-US" sz="1100">
                <a:latin typeface="Calibri"/>
                <a:ea typeface="Calibri"/>
                <a:cs typeface="Calibri"/>
                <a:sym typeface="Calibri"/>
              </a:rPr>
              <a:t>Information about the designated teacher (UK only) – this is a teacher who has specific responsibility for the oversight of all adopted and care experienced young people – this should detail what the role involves, who they are and how parents/carers can reach them</a:t>
            </a:r>
            <a:endParaRPr sz="1100">
              <a:latin typeface="Calibri"/>
              <a:ea typeface="Calibri"/>
              <a:cs typeface="Calibri"/>
              <a:sym typeface="Calibri"/>
            </a:endParaRPr>
          </a:p>
          <a:p>
            <a:pPr indent="-342900" lvl="0" marL="342900" rtl="0" algn="l">
              <a:lnSpc>
                <a:spcPct val="90000"/>
              </a:lnSpc>
              <a:spcBef>
                <a:spcPts val="0"/>
              </a:spcBef>
              <a:spcAft>
                <a:spcPts val="0"/>
              </a:spcAft>
              <a:buSzPts val="1600"/>
              <a:buFont typeface="Arial"/>
              <a:buChar char="•"/>
            </a:pPr>
            <a:r>
              <a:rPr lang="en-US" sz="1100">
                <a:latin typeface="Calibri"/>
                <a:ea typeface="Calibri"/>
                <a:cs typeface="Calibri"/>
                <a:sym typeface="Calibri"/>
              </a:rPr>
              <a:t>Information about how the Pupil Premium Plus (UK ONLY) is spent or other funding linked to the support of adopted and care experienced young people </a:t>
            </a:r>
            <a:endParaRPr sz="1100">
              <a:latin typeface="Calibri"/>
              <a:ea typeface="Calibri"/>
              <a:cs typeface="Calibri"/>
              <a:sym typeface="Calibri"/>
            </a:endParaRPr>
          </a:p>
          <a:p>
            <a:pPr indent="-342900" lvl="0" marL="342900" rtl="0" algn="l">
              <a:lnSpc>
                <a:spcPct val="90000"/>
              </a:lnSpc>
              <a:spcBef>
                <a:spcPts val="0"/>
              </a:spcBef>
              <a:spcAft>
                <a:spcPts val="0"/>
              </a:spcAft>
              <a:buSzPts val="1600"/>
              <a:buFont typeface="Arial"/>
              <a:buChar char="•"/>
            </a:pPr>
            <a:r>
              <a:rPr lang="en-US" sz="1100">
                <a:latin typeface="Calibri"/>
                <a:ea typeface="Calibri"/>
                <a:cs typeface="Calibri"/>
                <a:sym typeface="Calibri"/>
              </a:rPr>
              <a:t>In the UK adopted children have priority admissions at normal transition points and priority on the waiting list if they are joining a school part way through the year.</a:t>
            </a:r>
            <a:endParaRPr sz="1100">
              <a:latin typeface="Calibri"/>
              <a:ea typeface="Calibri"/>
              <a:cs typeface="Calibri"/>
              <a:sym typeface="Calibri"/>
            </a:endParaRPr>
          </a:p>
          <a:p>
            <a:pPr indent="-342900" lvl="0" marL="342900" rtl="0" algn="l">
              <a:lnSpc>
                <a:spcPct val="90000"/>
              </a:lnSpc>
              <a:spcBef>
                <a:spcPts val="0"/>
              </a:spcBef>
              <a:spcAft>
                <a:spcPts val="0"/>
              </a:spcAft>
              <a:buSzPts val="1600"/>
              <a:buFont typeface="Arial"/>
              <a:buChar char="•"/>
            </a:pPr>
            <a:r>
              <a:rPr lang="en-US" sz="1100">
                <a:latin typeface="Calibri"/>
                <a:ea typeface="Calibri"/>
                <a:cs typeface="Calibri"/>
                <a:sym typeface="Calibri"/>
              </a:rPr>
              <a:t>It is important for schools to think about ensuring their reception and/or office staff are aware of this so that they do not discourage adoptive parents or care givers from making contact, asking questions or coming to visit</a:t>
            </a:r>
            <a:endParaRPr sz="1100">
              <a:latin typeface="Calibri"/>
              <a:ea typeface="Calibri"/>
              <a:cs typeface="Calibri"/>
              <a:sym typeface="Calibri"/>
            </a:endParaRPr>
          </a:p>
          <a:p>
            <a:pPr indent="-342900" lvl="0" marL="342900" rtl="0" algn="l">
              <a:lnSpc>
                <a:spcPct val="90000"/>
              </a:lnSpc>
              <a:spcBef>
                <a:spcPts val="0"/>
              </a:spcBef>
              <a:spcAft>
                <a:spcPts val="0"/>
              </a:spcAft>
              <a:buSzPts val="1600"/>
              <a:buFont typeface="Arial"/>
              <a:buChar char="•"/>
            </a:pPr>
            <a:r>
              <a:rPr lang="en-US" sz="1100">
                <a:latin typeface="Calibri"/>
                <a:ea typeface="Calibri"/>
                <a:cs typeface="Calibri"/>
                <a:sym typeface="Calibri"/>
              </a:rPr>
              <a:t>As partnerships takes time to form, it is best not to wait until something goes wrong before you get to know the parent/s/care givers</a:t>
            </a:r>
            <a:endParaRPr sz="1100">
              <a:latin typeface="Calibri"/>
              <a:ea typeface="Calibri"/>
              <a:cs typeface="Calibri"/>
              <a:sym typeface="Calibri"/>
            </a:endParaRPr>
          </a:p>
          <a:p>
            <a:pPr indent="-342900" lvl="0" marL="342900" rtl="0" algn="l">
              <a:lnSpc>
                <a:spcPct val="90000"/>
              </a:lnSpc>
              <a:spcBef>
                <a:spcPts val="0"/>
              </a:spcBef>
              <a:spcAft>
                <a:spcPts val="0"/>
              </a:spcAft>
              <a:buSzPts val="1600"/>
              <a:buFont typeface="Arial"/>
              <a:buChar char="•"/>
            </a:pPr>
            <a:r>
              <a:rPr lang="en-US" sz="1100">
                <a:latin typeface="Calibri"/>
                <a:ea typeface="Calibri"/>
                <a:cs typeface="Calibri"/>
                <a:sym typeface="Calibri"/>
              </a:rPr>
              <a:t>It is a very good idea to have an initial meeting with parent/s/care givers when the child starts school to ensure you have the information you need and there is agreement about how and with who that information can be shared</a:t>
            </a:r>
            <a:endParaRPr sz="1100">
              <a:latin typeface="Calibri"/>
              <a:ea typeface="Calibri"/>
              <a:cs typeface="Calibri"/>
              <a:sym typeface="Calibri"/>
            </a:endParaRPr>
          </a:p>
          <a:p>
            <a:pPr indent="-342900" lvl="0" marL="342900" rtl="0" algn="l">
              <a:lnSpc>
                <a:spcPct val="90000"/>
              </a:lnSpc>
              <a:spcBef>
                <a:spcPts val="0"/>
              </a:spcBef>
              <a:spcAft>
                <a:spcPts val="0"/>
              </a:spcAft>
              <a:buSzPts val="1600"/>
              <a:buFont typeface="Arial"/>
              <a:buChar char="•"/>
            </a:pPr>
            <a:r>
              <a:rPr lang="en-US" sz="1100">
                <a:latin typeface="Calibri"/>
                <a:ea typeface="Calibri"/>
                <a:cs typeface="Calibri"/>
                <a:sym typeface="Calibri"/>
              </a:rPr>
              <a:t>Building in routine appointments to review (say half termly) will ensure you establish a relationship with parents from the outset so as and when difficulties come up the school and parents are ready to work together to support the child</a:t>
            </a:r>
            <a:endParaRPr sz="1100">
              <a:latin typeface="Calibri"/>
              <a:ea typeface="Calibri"/>
              <a:cs typeface="Calibri"/>
              <a:sym typeface="Calibri"/>
            </a:endParaRPr>
          </a:p>
          <a:p>
            <a:pPr indent="0" lvl="0" marL="0" rtl="0" algn="l">
              <a:lnSpc>
                <a:spcPct val="110000"/>
              </a:lnSpc>
              <a:spcBef>
                <a:spcPts val="0"/>
              </a:spcBef>
              <a:spcAft>
                <a:spcPts val="0"/>
              </a:spcAft>
              <a:buSzPts val="1600"/>
              <a:buNone/>
            </a:pPr>
            <a:r>
              <a:t/>
            </a:r>
            <a:endParaRPr sz="1100">
              <a:latin typeface="Calibri"/>
              <a:ea typeface="Calibri"/>
              <a:cs typeface="Calibri"/>
              <a:sym typeface="Calibri"/>
            </a:endParaRPr>
          </a:p>
          <a:p>
            <a:pPr indent="0" lvl="0" marL="0" rtl="0" algn="l">
              <a:lnSpc>
                <a:spcPct val="110000"/>
              </a:lnSpc>
              <a:spcBef>
                <a:spcPts val="0"/>
              </a:spcBef>
              <a:spcAft>
                <a:spcPts val="0"/>
              </a:spcAft>
              <a:buSzPts val="1600"/>
              <a:buNone/>
            </a:pPr>
            <a:r>
              <a:rPr lang="en-US" sz="1100">
                <a:latin typeface="Calibri"/>
                <a:ea typeface="Calibri"/>
                <a:cs typeface="Calibri"/>
                <a:sym typeface="Calibri"/>
              </a:rPr>
              <a:t> </a:t>
            </a:r>
            <a:endParaRPr/>
          </a:p>
        </p:txBody>
      </p:sp>
      <p:graphicFrame>
        <p:nvGraphicFramePr>
          <p:cNvPr id="176" name="Google Shape;176;p46"/>
          <p:cNvGraphicFramePr/>
          <p:nvPr/>
        </p:nvGraphicFramePr>
        <p:xfrm>
          <a:off x="291548" y="1168268"/>
          <a:ext cx="3000000" cy="3000000"/>
        </p:xfrm>
        <a:graphic>
          <a:graphicData uri="http://schemas.openxmlformats.org/drawingml/2006/table">
            <a:tbl>
              <a:tblPr>
                <a:noFill/>
                <a:tableStyleId>{068CDFD1-B8C1-46DC-9B5D-D592E8D54A45}</a:tableStyleId>
              </a:tblPr>
              <a:tblGrid>
                <a:gridCol w="859150"/>
                <a:gridCol w="2075375"/>
                <a:gridCol w="2869925"/>
              </a:tblGrid>
              <a:tr h="118100">
                <a:tc>
                  <a:txBody>
                    <a:bodyPr/>
                    <a:lstStyle/>
                    <a:p>
                      <a:pPr indent="0" lvl="0" marL="0" marR="0" rtl="0" algn="l">
                        <a:lnSpc>
                          <a:spcPct val="100000"/>
                        </a:lnSpc>
                        <a:spcBef>
                          <a:spcPts val="0"/>
                        </a:spcBef>
                        <a:spcAft>
                          <a:spcPts val="0"/>
                        </a:spcAft>
                        <a:buNone/>
                      </a:pPr>
                      <a:r>
                        <a:rPr lang="en-US" sz="900" u="none" cap="none" strike="noStrike"/>
                        <a:t>                                                             </a:t>
                      </a:r>
                      <a:endParaRPr sz="900" u="none" cap="none" strike="noStrike">
                        <a:latin typeface="Times New Roman"/>
                        <a:ea typeface="Times New Roman"/>
                        <a:cs typeface="Times New Roman"/>
                        <a:sym typeface="Times New Roman"/>
                      </a:endParaRPr>
                    </a:p>
                  </a:txBody>
                  <a:tcPr marT="0" marB="0" marR="35475" marL="35475"/>
                </a:tc>
                <a:tc>
                  <a:txBody>
                    <a:bodyPr/>
                    <a:lstStyle/>
                    <a:p>
                      <a:pPr indent="0" lvl="0" marL="0" marR="0" rtl="0" algn="l">
                        <a:lnSpc>
                          <a:spcPct val="100000"/>
                        </a:lnSpc>
                        <a:spcBef>
                          <a:spcPts val="0"/>
                        </a:spcBef>
                        <a:spcAft>
                          <a:spcPts val="0"/>
                        </a:spcAft>
                        <a:buNone/>
                      </a:pPr>
                      <a:r>
                        <a:rPr lang="en-US" sz="900" u="none" cap="none" strike="noStrike"/>
                        <a:t>Regarding Child</a:t>
                      </a:r>
                      <a:endParaRPr sz="900" u="none" cap="none" strike="noStrike">
                        <a:latin typeface="Times New Roman"/>
                        <a:ea typeface="Times New Roman"/>
                        <a:cs typeface="Times New Roman"/>
                        <a:sym typeface="Times New Roman"/>
                      </a:endParaRPr>
                    </a:p>
                  </a:txBody>
                  <a:tcPr marT="0" marB="0" marR="35475" marL="35475"/>
                </a:tc>
                <a:tc>
                  <a:txBody>
                    <a:bodyPr/>
                    <a:lstStyle/>
                    <a:p>
                      <a:pPr indent="0" lvl="0" marL="0" marR="0" rtl="0" algn="l">
                        <a:lnSpc>
                          <a:spcPct val="100000"/>
                        </a:lnSpc>
                        <a:spcBef>
                          <a:spcPts val="0"/>
                        </a:spcBef>
                        <a:spcAft>
                          <a:spcPts val="0"/>
                        </a:spcAft>
                        <a:buNone/>
                      </a:pPr>
                      <a:r>
                        <a:rPr lang="en-US" sz="900" u="none" cap="none" strike="noStrike"/>
                        <a:t>Regarding whole school</a:t>
                      </a:r>
                      <a:endParaRPr sz="900" u="none" cap="none" strike="noStrike">
                        <a:latin typeface="Times New Roman"/>
                        <a:ea typeface="Times New Roman"/>
                        <a:cs typeface="Times New Roman"/>
                        <a:sym typeface="Times New Roman"/>
                      </a:endParaRPr>
                    </a:p>
                  </a:txBody>
                  <a:tcPr marT="0" marB="0" marR="35475" marL="35475"/>
                </a:tc>
              </a:tr>
              <a:tr h="826675">
                <a:tc>
                  <a:txBody>
                    <a:bodyPr/>
                    <a:lstStyle/>
                    <a:p>
                      <a:pPr indent="0" lvl="0" marL="0" marR="0" rtl="0" algn="ctr">
                        <a:lnSpc>
                          <a:spcPct val="100000"/>
                        </a:lnSpc>
                        <a:spcBef>
                          <a:spcPts val="0"/>
                        </a:spcBef>
                        <a:spcAft>
                          <a:spcPts val="0"/>
                        </a:spcAft>
                        <a:buNone/>
                      </a:pPr>
                      <a:r>
                        <a:rPr lang="en-US" sz="900" u="none" cap="none" strike="noStrike"/>
                        <a:t>INFORMED</a:t>
                      </a:r>
                      <a:endParaRPr sz="900" u="none" cap="none" strike="noStrike">
                        <a:latin typeface="Times New Roman"/>
                        <a:ea typeface="Times New Roman"/>
                        <a:cs typeface="Times New Roman"/>
                        <a:sym typeface="Times New Roman"/>
                      </a:endParaRPr>
                    </a:p>
                  </a:txBody>
                  <a:tcPr marT="0" marB="0" marR="35475" marL="35475"/>
                </a:tc>
                <a:tc>
                  <a:txBody>
                    <a:bodyPr/>
                    <a:lstStyle/>
                    <a:p>
                      <a:pPr indent="0" lvl="0" marL="0" marR="0" rtl="0" algn="l">
                        <a:lnSpc>
                          <a:spcPct val="100000"/>
                        </a:lnSpc>
                        <a:spcBef>
                          <a:spcPts val="0"/>
                        </a:spcBef>
                        <a:spcAft>
                          <a:spcPts val="0"/>
                        </a:spcAft>
                        <a:buNone/>
                      </a:pPr>
                      <a:r>
                        <a:rPr lang="en-US" sz="1050" u="none" cap="none" strike="noStrike"/>
                        <a:t>- Parents/caregivers are update about progress.                    </a:t>
                      </a:r>
                      <a:endParaRPr sz="1050" u="none" cap="none" strike="noStrike"/>
                    </a:p>
                    <a:p>
                      <a:pPr indent="0" lvl="0" marL="0" marR="0" rtl="0" algn="l">
                        <a:lnSpc>
                          <a:spcPct val="100000"/>
                        </a:lnSpc>
                        <a:spcBef>
                          <a:spcPts val="0"/>
                        </a:spcBef>
                        <a:spcAft>
                          <a:spcPts val="0"/>
                        </a:spcAft>
                        <a:buNone/>
                      </a:pPr>
                      <a:r>
                        <a:rPr lang="en-US" sz="1050" u="none" cap="none" strike="noStrike"/>
                        <a:t>- They are updated about incidents.                                             - Parents are told if the school identifies a particular need.</a:t>
                      </a:r>
                      <a:endParaRPr sz="1050" u="none" cap="none" strike="noStrike">
                        <a:latin typeface="Calibri"/>
                        <a:ea typeface="Calibri"/>
                        <a:cs typeface="Calibri"/>
                        <a:sym typeface="Calibri"/>
                      </a:endParaRPr>
                    </a:p>
                  </a:txBody>
                  <a:tcPr marT="0" marB="0" marR="68575" marL="68575"/>
                </a:tc>
                <a:tc>
                  <a:txBody>
                    <a:bodyPr/>
                    <a:lstStyle/>
                    <a:p>
                      <a:pPr indent="0" lvl="0" marL="0" marR="0" rtl="0" algn="l">
                        <a:lnSpc>
                          <a:spcPct val="100000"/>
                        </a:lnSpc>
                        <a:spcBef>
                          <a:spcPts val="0"/>
                        </a:spcBef>
                        <a:spcAft>
                          <a:spcPts val="0"/>
                        </a:spcAft>
                        <a:buNone/>
                      </a:pPr>
                      <a:r>
                        <a:rPr lang="en-US" sz="1050" u="none" cap="none" strike="noStrike"/>
                        <a:t>- They are told about the provisions made for adopted children.</a:t>
                      </a:r>
                      <a:endParaRPr sz="1050" u="none" cap="none" strike="noStrike"/>
                    </a:p>
                    <a:p>
                      <a:pPr indent="0" lvl="0" marL="0" marR="0" rtl="0" algn="l">
                        <a:lnSpc>
                          <a:spcPct val="100000"/>
                        </a:lnSpc>
                        <a:spcBef>
                          <a:spcPts val="0"/>
                        </a:spcBef>
                        <a:spcAft>
                          <a:spcPts val="0"/>
                        </a:spcAft>
                        <a:buNone/>
                      </a:pPr>
                      <a:r>
                        <a:rPr lang="en-US" sz="1050" u="none" cap="none" strike="noStrike"/>
                        <a:t>- They are reminded to self declare for Pupil Premium Plus (UK ONLY).</a:t>
                      </a:r>
                      <a:endParaRPr sz="1050" u="none" cap="none" strike="noStrike"/>
                    </a:p>
                    <a:p>
                      <a:pPr indent="0" lvl="0" marL="0" marR="0" rtl="0" algn="l">
                        <a:lnSpc>
                          <a:spcPct val="100000"/>
                        </a:lnSpc>
                        <a:spcBef>
                          <a:spcPts val="0"/>
                        </a:spcBef>
                        <a:spcAft>
                          <a:spcPts val="0"/>
                        </a:spcAft>
                        <a:buNone/>
                      </a:pPr>
                      <a:r>
                        <a:rPr lang="en-US" sz="1050" u="none" cap="none" strike="noStrike"/>
                        <a:t> </a:t>
                      </a:r>
                      <a:endParaRPr sz="1050" u="none" cap="none" strike="noStrike">
                        <a:latin typeface="Calibri"/>
                        <a:ea typeface="Calibri"/>
                        <a:cs typeface="Calibri"/>
                        <a:sym typeface="Calibri"/>
                      </a:endParaRPr>
                    </a:p>
                  </a:txBody>
                  <a:tcPr marT="0" marB="0" marR="68575" marL="68575"/>
                </a:tc>
              </a:tr>
              <a:tr h="1104050">
                <a:tc>
                  <a:txBody>
                    <a:bodyPr/>
                    <a:lstStyle/>
                    <a:p>
                      <a:pPr indent="0" lvl="0" marL="0" marR="0" rtl="0" algn="ctr">
                        <a:lnSpc>
                          <a:spcPct val="100000"/>
                        </a:lnSpc>
                        <a:spcBef>
                          <a:spcPts val="0"/>
                        </a:spcBef>
                        <a:spcAft>
                          <a:spcPts val="0"/>
                        </a:spcAft>
                        <a:buNone/>
                      </a:pPr>
                      <a:r>
                        <a:rPr lang="en-US" sz="900" u="none" cap="none" strike="noStrike"/>
                        <a:t> CONSULTED</a:t>
                      </a:r>
                      <a:endParaRPr sz="900" u="none" cap="none" strike="noStrike">
                        <a:latin typeface="Times New Roman"/>
                        <a:ea typeface="Times New Roman"/>
                        <a:cs typeface="Times New Roman"/>
                        <a:sym typeface="Times New Roman"/>
                      </a:endParaRPr>
                    </a:p>
                  </a:txBody>
                  <a:tcPr marT="0" marB="0" marR="35475" marL="35475"/>
                </a:tc>
                <a:tc>
                  <a:txBody>
                    <a:bodyPr/>
                    <a:lstStyle/>
                    <a:p>
                      <a:pPr indent="0" lvl="0" marL="0" marR="0" rtl="0" algn="l">
                        <a:lnSpc>
                          <a:spcPct val="100000"/>
                        </a:lnSpc>
                        <a:spcBef>
                          <a:spcPts val="0"/>
                        </a:spcBef>
                        <a:spcAft>
                          <a:spcPts val="0"/>
                        </a:spcAft>
                        <a:buNone/>
                      </a:pPr>
                      <a:r>
                        <a:rPr lang="en-US" sz="1050" u="none" cap="none" strike="noStrike"/>
                        <a:t>- They are asked for their views about their child's progress.    </a:t>
                      </a:r>
                      <a:endParaRPr/>
                    </a:p>
                    <a:p>
                      <a:pPr indent="0" lvl="0" marL="0" marR="0" rtl="0" algn="l">
                        <a:lnSpc>
                          <a:spcPct val="100000"/>
                        </a:lnSpc>
                        <a:spcBef>
                          <a:spcPts val="0"/>
                        </a:spcBef>
                        <a:spcAft>
                          <a:spcPts val="0"/>
                        </a:spcAft>
                        <a:buNone/>
                      </a:pPr>
                      <a:r>
                        <a:rPr lang="en-US" sz="1050" u="none" cap="none" strike="noStrike"/>
                        <a:t>- They are asked for their views about the schools plan for intervention and support.                                                      </a:t>
                      </a:r>
                      <a:endParaRPr sz="1050" u="none" cap="none" strike="noStrike">
                        <a:latin typeface="Calibri"/>
                        <a:ea typeface="Calibri"/>
                        <a:cs typeface="Calibri"/>
                        <a:sym typeface="Calibri"/>
                      </a:endParaRPr>
                    </a:p>
                  </a:txBody>
                  <a:tcPr marT="0" marB="0" marR="68575" marL="68575"/>
                </a:tc>
                <a:tc>
                  <a:txBody>
                    <a:bodyPr/>
                    <a:lstStyle/>
                    <a:p>
                      <a:pPr indent="0" lvl="0" marL="0" marR="0" rtl="0" algn="l">
                        <a:lnSpc>
                          <a:spcPct val="100000"/>
                        </a:lnSpc>
                        <a:spcBef>
                          <a:spcPts val="0"/>
                        </a:spcBef>
                        <a:spcAft>
                          <a:spcPts val="0"/>
                        </a:spcAft>
                        <a:buNone/>
                      </a:pPr>
                      <a:r>
                        <a:rPr lang="en-US" sz="1050" u="none" cap="none" strike="noStrike"/>
                        <a:t>- They are asked for feedback about the provisions made for adopted children/ children in care.</a:t>
                      </a:r>
                      <a:endParaRPr sz="1050" u="none" cap="none" strike="noStrike"/>
                    </a:p>
                    <a:p>
                      <a:pPr indent="0" lvl="0" marL="0" marR="0" rtl="0" algn="l">
                        <a:lnSpc>
                          <a:spcPct val="100000"/>
                        </a:lnSpc>
                        <a:spcBef>
                          <a:spcPts val="0"/>
                        </a:spcBef>
                        <a:spcAft>
                          <a:spcPts val="0"/>
                        </a:spcAft>
                        <a:buNone/>
                      </a:pPr>
                      <a:r>
                        <a:rPr lang="en-US" sz="1050" u="none" cap="none" strike="noStrike"/>
                        <a:t>- They are asked for feedback about use of Pupil Premium Plus (UK ONLY) or other funds the school may have to support adopted or care experienced young people. </a:t>
                      </a:r>
                      <a:endParaRPr sz="1050" u="none" cap="none" strike="noStrike">
                        <a:latin typeface="Calibri"/>
                        <a:ea typeface="Calibri"/>
                        <a:cs typeface="Calibri"/>
                        <a:sym typeface="Calibri"/>
                      </a:endParaRPr>
                    </a:p>
                  </a:txBody>
                  <a:tcPr marT="0" marB="0" marR="68575" marL="68575"/>
                </a:tc>
              </a:tr>
              <a:tr h="1102225">
                <a:tc>
                  <a:txBody>
                    <a:bodyPr/>
                    <a:lstStyle/>
                    <a:p>
                      <a:pPr indent="0" lvl="0" marL="0" marR="0" rtl="0" algn="ctr">
                        <a:lnSpc>
                          <a:spcPct val="100000"/>
                        </a:lnSpc>
                        <a:spcBef>
                          <a:spcPts val="0"/>
                        </a:spcBef>
                        <a:spcAft>
                          <a:spcPts val="0"/>
                        </a:spcAft>
                        <a:buNone/>
                      </a:pPr>
                      <a:r>
                        <a:rPr lang="en-US" sz="900" u="none" cap="none" strike="noStrike"/>
                        <a:t>INVOLVED</a:t>
                      </a:r>
                      <a:endParaRPr sz="900" u="none" cap="none" strike="noStrike">
                        <a:latin typeface="Times New Roman"/>
                        <a:ea typeface="Times New Roman"/>
                        <a:cs typeface="Times New Roman"/>
                        <a:sym typeface="Times New Roman"/>
                      </a:endParaRPr>
                    </a:p>
                  </a:txBody>
                  <a:tcPr marT="0" marB="0" marR="35475" marL="35475"/>
                </a:tc>
                <a:tc>
                  <a:txBody>
                    <a:bodyPr/>
                    <a:lstStyle/>
                    <a:p>
                      <a:pPr indent="0" lvl="0" marL="0" marR="0" rtl="0" algn="l">
                        <a:lnSpc>
                          <a:spcPct val="100000"/>
                        </a:lnSpc>
                        <a:spcBef>
                          <a:spcPts val="0"/>
                        </a:spcBef>
                        <a:spcAft>
                          <a:spcPts val="0"/>
                        </a:spcAft>
                        <a:buNone/>
                      </a:pPr>
                      <a:r>
                        <a:rPr lang="en-US" sz="1050" u="none" cap="none" strike="noStrike"/>
                        <a:t>- They participate in meetings to identify child’s progress and needs.</a:t>
                      </a:r>
                      <a:endParaRPr sz="1050" u="none" cap="none" strike="noStrike"/>
                    </a:p>
                    <a:p>
                      <a:pPr indent="0" lvl="0" marL="0" marR="0" rtl="0" algn="l">
                        <a:lnSpc>
                          <a:spcPct val="100000"/>
                        </a:lnSpc>
                        <a:spcBef>
                          <a:spcPts val="0"/>
                        </a:spcBef>
                        <a:spcAft>
                          <a:spcPts val="0"/>
                        </a:spcAft>
                        <a:buNone/>
                      </a:pPr>
                      <a:r>
                        <a:rPr lang="en-US" sz="1050" u="none" cap="none" strike="noStrike"/>
                        <a:t>- They participate in making plans for intervention and support. </a:t>
                      </a:r>
                      <a:endParaRPr sz="1050" u="none" cap="none" strike="noStrike"/>
                    </a:p>
                    <a:p>
                      <a:pPr indent="0" lvl="0" marL="0" marR="0" rtl="0" algn="l">
                        <a:lnSpc>
                          <a:spcPct val="100000"/>
                        </a:lnSpc>
                        <a:spcBef>
                          <a:spcPts val="0"/>
                        </a:spcBef>
                        <a:spcAft>
                          <a:spcPts val="0"/>
                        </a:spcAft>
                        <a:buNone/>
                      </a:pPr>
                      <a:r>
                        <a:rPr lang="en-US" sz="1050" u="none" cap="none" strike="noStrike"/>
                        <a:t>- They are asked about broader family support needs.</a:t>
                      </a:r>
                      <a:endParaRPr sz="1050" u="none" cap="none" strike="noStrike">
                        <a:latin typeface="Calibri"/>
                        <a:ea typeface="Calibri"/>
                        <a:cs typeface="Calibri"/>
                        <a:sym typeface="Calibri"/>
                      </a:endParaRPr>
                    </a:p>
                  </a:txBody>
                  <a:tcPr marT="0" marB="0" marR="68575" marL="68575"/>
                </a:tc>
                <a:tc>
                  <a:txBody>
                    <a:bodyPr/>
                    <a:lstStyle/>
                    <a:p>
                      <a:pPr indent="0" lvl="0" marL="0" marR="0" rtl="0" algn="l">
                        <a:lnSpc>
                          <a:spcPct val="100000"/>
                        </a:lnSpc>
                        <a:spcBef>
                          <a:spcPts val="0"/>
                        </a:spcBef>
                        <a:spcAft>
                          <a:spcPts val="0"/>
                        </a:spcAft>
                        <a:buNone/>
                      </a:pPr>
                      <a:r>
                        <a:rPr lang="en-US" sz="1050" u="none" cap="none" strike="noStrike"/>
                        <a:t>- They are involved in the journey to becoming and adoption friendly school</a:t>
                      </a:r>
                      <a:endParaRPr sz="1050" u="none" cap="none" strike="noStrike"/>
                    </a:p>
                    <a:p>
                      <a:pPr indent="0" lvl="0" marL="0" marR="0" rtl="0" algn="l">
                        <a:lnSpc>
                          <a:spcPct val="100000"/>
                        </a:lnSpc>
                        <a:spcBef>
                          <a:spcPts val="0"/>
                        </a:spcBef>
                        <a:spcAft>
                          <a:spcPts val="0"/>
                        </a:spcAft>
                        <a:buNone/>
                      </a:pPr>
                      <a:r>
                        <a:rPr lang="en-US" sz="1050" u="none" cap="none" strike="noStrike"/>
                        <a:t>- They are part of a group or network of adoptive parents within the school or community.</a:t>
                      </a:r>
                      <a:endParaRPr sz="1050" u="none" cap="none" strike="noStrike"/>
                    </a:p>
                    <a:p>
                      <a:pPr indent="0" lvl="0" marL="0" marR="0" rtl="0" algn="l">
                        <a:lnSpc>
                          <a:spcPct val="100000"/>
                        </a:lnSpc>
                        <a:spcBef>
                          <a:spcPts val="0"/>
                        </a:spcBef>
                        <a:spcAft>
                          <a:spcPts val="0"/>
                        </a:spcAft>
                        <a:buNone/>
                      </a:pPr>
                      <a:r>
                        <a:rPr lang="en-US" sz="1050" u="none" cap="none" strike="noStrike"/>
                        <a:t>- They participate in the decision making process about Pupil Premium Plus (UK ONLY) or other funding used to support needs of adopted or care experienced young people.</a:t>
                      </a:r>
                      <a:endParaRPr sz="1050" u="none" cap="none" strike="noStrike">
                        <a:latin typeface="Calibri"/>
                        <a:ea typeface="Calibri"/>
                        <a:cs typeface="Calibri"/>
                        <a:sym typeface="Calibri"/>
                      </a:endParaRPr>
                    </a:p>
                  </a:txBody>
                  <a:tcPr marT="0" marB="0" marR="68575" marL="68575"/>
                </a:tc>
              </a:tr>
              <a:tr h="1102225">
                <a:tc>
                  <a:txBody>
                    <a:bodyPr/>
                    <a:lstStyle/>
                    <a:p>
                      <a:pPr indent="0" lvl="0" marL="0" marR="0" rtl="0" algn="ctr">
                        <a:lnSpc>
                          <a:spcPct val="100000"/>
                        </a:lnSpc>
                        <a:spcBef>
                          <a:spcPts val="0"/>
                        </a:spcBef>
                        <a:spcAft>
                          <a:spcPts val="0"/>
                        </a:spcAft>
                        <a:buNone/>
                      </a:pPr>
                      <a:r>
                        <a:rPr lang="en-US" sz="900" u="none" cap="none" strike="noStrike"/>
                        <a:t>ENGAGED</a:t>
                      </a:r>
                      <a:endParaRPr sz="900" u="none" cap="none" strike="noStrike">
                        <a:latin typeface="Times New Roman"/>
                        <a:ea typeface="Times New Roman"/>
                        <a:cs typeface="Times New Roman"/>
                        <a:sym typeface="Times New Roman"/>
                      </a:endParaRPr>
                    </a:p>
                  </a:txBody>
                  <a:tcPr marT="0" marB="0" marR="35475" marL="35475"/>
                </a:tc>
                <a:tc>
                  <a:txBody>
                    <a:bodyPr/>
                    <a:lstStyle/>
                    <a:p>
                      <a:pPr indent="0" lvl="0" marL="0" marR="0" rtl="0" algn="l">
                        <a:lnSpc>
                          <a:spcPct val="100000"/>
                        </a:lnSpc>
                        <a:spcBef>
                          <a:spcPts val="0"/>
                        </a:spcBef>
                        <a:spcAft>
                          <a:spcPts val="0"/>
                        </a:spcAft>
                        <a:buNone/>
                      </a:pPr>
                      <a:r>
                        <a:rPr lang="en-US" sz="1050" u="none" cap="none" strike="noStrike"/>
                        <a:t>- Picture of child's needs is reached jointly with their input.</a:t>
                      </a:r>
                      <a:endParaRPr sz="1050" u="none" cap="none" strike="noStrike"/>
                    </a:p>
                    <a:p>
                      <a:pPr indent="0" lvl="0" marL="0" marR="0" rtl="0" algn="l">
                        <a:lnSpc>
                          <a:spcPct val="100000"/>
                        </a:lnSpc>
                        <a:spcBef>
                          <a:spcPts val="0"/>
                        </a:spcBef>
                        <a:spcAft>
                          <a:spcPts val="0"/>
                        </a:spcAft>
                        <a:buNone/>
                      </a:pPr>
                      <a:r>
                        <a:rPr lang="en-US" sz="1050" u="none" cap="none" strike="noStrike"/>
                        <a:t>- Support and intervention plan is made jointly with parents.</a:t>
                      </a:r>
                      <a:endParaRPr sz="1050" u="none" cap="none" strike="noStrike"/>
                    </a:p>
                    <a:p>
                      <a:pPr indent="0" lvl="0" marL="0" marR="0" rtl="0" algn="l">
                        <a:lnSpc>
                          <a:spcPct val="100000"/>
                        </a:lnSpc>
                        <a:spcBef>
                          <a:spcPts val="0"/>
                        </a:spcBef>
                        <a:spcAft>
                          <a:spcPts val="0"/>
                        </a:spcAft>
                        <a:buNone/>
                      </a:pPr>
                      <a:r>
                        <a:rPr lang="en-US" sz="1050" u="none" cap="none" strike="noStrike"/>
                        <a:t>- Parents/caregivers monitoring of child’s needs and progress is welcome.</a:t>
                      </a:r>
                      <a:endParaRPr sz="1050" u="none" cap="none" strike="noStrike">
                        <a:latin typeface="Calibri"/>
                        <a:ea typeface="Calibri"/>
                        <a:cs typeface="Calibri"/>
                        <a:sym typeface="Calibri"/>
                      </a:endParaRPr>
                    </a:p>
                  </a:txBody>
                  <a:tcPr marT="0" marB="0" marR="68575" marL="68575"/>
                </a:tc>
                <a:tc>
                  <a:txBody>
                    <a:bodyPr/>
                    <a:lstStyle/>
                    <a:p>
                      <a:pPr indent="0" lvl="0" marL="0" marR="0" rtl="0" algn="l">
                        <a:lnSpc>
                          <a:spcPct val="100000"/>
                        </a:lnSpc>
                        <a:spcBef>
                          <a:spcPts val="0"/>
                        </a:spcBef>
                        <a:spcAft>
                          <a:spcPts val="0"/>
                        </a:spcAft>
                        <a:buNone/>
                      </a:pPr>
                      <a:r>
                        <a:rPr lang="en-US" sz="1050" u="none" cap="none" strike="noStrike"/>
                        <a:t>- They are represented on governing body.</a:t>
                      </a:r>
                      <a:endParaRPr sz="1050" u="none" cap="none" strike="noStrike"/>
                    </a:p>
                    <a:p>
                      <a:pPr indent="0" lvl="0" marL="0" marR="0" rtl="0" algn="l">
                        <a:lnSpc>
                          <a:spcPct val="100000"/>
                        </a:lnSpc>
                        <a:spcBef>
                          <a:spcPts val="0"/>
                        </a:spcBef>
                        <a:spcAft>
                          <a:spcPts val="0"/>
                        </a:spcAft>
                        <a:buNone/>
                      </a:pPr>
                      <a:r>
                        <a:rPr lang="en-US" sz="1050" u="none" cap="none" strike="noStrike"/>
                        <a:t>- They are part of a group of adoptive or care givers within the school or community feeding back into the whole school community. </a:t>
                      </a:r>
                      <a:endParaRPr sz="1050" u="none" cap="none" strike="noStrike"/>
                    </a:p>
                    <a:p>
                      <a:pPr indent="0" lvl="0" marL="0" marR="0" rtl="0" algn="l">
                        <a:lnSpc>
                          <a:spcPct val="100000"/>
                        </a:lnSpc>
                        <a:spcBef>
                          <a:spcPts val="0"/>
                        </a:spcBef>
                        <a:spcAft>
                          <a:spcPts val="0"/>
                        </a:spcAft>
                        <a:buNone/>
                      </a:pPr>
                      <a:r>
                        <a:rPr lang="en-US" sz="1050" u="none" cap="none" strike="noStrike"/>
                        <a:t>- They are part of plans and review of impact of Pupil Premium Plus (UK ONLY) or other funding used to support needs of adopted or care experienced children and young people.</a:t>
                      </a:r>
                      <a:endParaRPr sz="1050" u="none" cap="none" strike="noStrike">
                        <a:latin typeface="Calibri"/>
                        <a:ea typeface="Calibri"/>
                        <a:cs typeface="Calibri"/>
                        <a:sym typeface="Calibri"/>
                      </a:endParaRPr>
                    </a:p>
                  </a:txBody>
                  <a:tcPr marT="0" marB="0" marR="68575" marL="68575"/>
                </a:tc>
              </a:tr>
            </a:tbl>
          </a:graphicData>
        </a:graphic>
      </p:graphicFrame>
      <p:sp>
        <p:nvSpPr>
          <p:cNvPr id="177" name="Google Shape;177;p46"/>
          <p:cNvSpPr txBox="1"/>
          <p:nvPr/>
        </p:nvSpPr>
        <p:spPr>
          <a:xfrm>
            <a:off x="291548" y="336579"/>
            <a:ext cx="6100354" cy="692369"/>
          </a:xfrm>
          <a:prstGeom prst="rect">
            <a:avLst/>
          </a:prstGeom>
          <a:noFill/>
          <a:ln>
            <a:noFill/>
          </a:ln>
        </p:spPr>
        <p:txBody>
          <a:bodyPr anchorCtr="0" anchor="t" bIns="45700" lIns="91425" spcFirstLastPara="1" rIns="91425" wrap="square" tIns="45700">
            <a:spAutoFit/>
          </a:bodyPr>
          <a:lstStyle/>
          <a:p>
            <a:pPr indent="0" lvl="0" marL="0" marR="0" rtl="0" algn="l">
              <a:lnSpc>
                <a:spcPct val="110000"/>
              </a:lnSpc>
              <a:spcBef>
                <a:spcPts val="0"/>
              </a:spcBef>
              <a:spcAft>
                <a:spcPts val="0"/>
              </a:spcAft>
              <a:buNone/>
            </a:pPr>
            <a:r>
              <a:rPr b="1" i="0" lang="en-US" sz="1400" u="none" cap="none" strike="noStrike">
                <a:solidFill>
                  <a:srgbClr val="000000"/>
                </a:solidFill>
                <a:latin typeface="Calibri"/>
                <a:ea typeface="Calibri"/>
                <a:cs typeface="Calibri"/>
                <a:sym typeface="Calibri"/>
              </a:rPr>
              <a:t>The ladder of participation</a:t>
            </a:r>
            <a:endParaRPr/>
          </a:p>
          <a:p>
            <a:pPr indent="0" lvl="0" marL="0" marR="0" rtl="0" algn="l">
              <a:lnSpc>
                <a:spcPct val="110000"/>
              </a:lnSpc>
              <a:spcBef>
                <a:spcPts val="0"/>
              </a:spcBef>
              <a:spcAft>
                <a:spcPts val="0"/>
              </a:spcAft>
              <a:buNone/>
            </a:pPr>
            <a:r>
              <a:rPr b="0" i="0" lang="en-US" sz="1100" u="none" cap="none" strike="noStrike">
                <a:solidFill>
                  <a:srgbClr val="000000"/>
                </a:solidFill>
                <a:latin typeface="Calibri"/>
                <a:ea typeface="Calibri"/>
                <a:cs typeface="Calibri"/>
                <a:sym typeface="Calibri"/>
              </a:rPr>
              <a:t>It can be used to assess the participation of children and youth in decisions that affect them, and also the participation of parents/caregivers. Participation starts at rung 4 “Informed”.</a:t>
            </a:r>
            <a:endParaRPr b="0" i="0" sz="1100" u="none" cap="none" strike="noStrike">
              <a:solidFill>
                <a:srgbClr val="00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47"/>
          <p:cNvSpPr txBox="1"/>
          <p:nvPr>
            <p:ph idx="2" type="body"/>
          </p:nvPr>
        </p:nvSpPr>
        <p:spPr>
          <a:xfrm>
            <a:off x="335666" y="254643"/>
            <a:ext cx="11685886" cy="601446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00000"/>
              </a:lnSpc>
              <a:spcBef>
                <a:spcPts val="0"/>
              </a:spcBef>
              <a:spcAft>
                <a:spcPts val="0"/>
              </a:spcAft>
              <a:buSzPct val="115315"/>
              <a:buNone/>
            </a:pPr>
            <a:r>
              <a:rPr b="1" lang="en-US" sz="1500">
                <a:solidFill>
                  <a:srgbClr val="000000"/>
                </a:solidFill>
                <a:latin typeface="Calibri"/>
                <a:ea typeface="Calibri"/>
                <a:cs typeface="Calibri"/>
                <a:sym typeface="Calibri"/>
              </a:rPr>
              <a:t>Communication: What, when and how?</a:t>
            </a:r>
            <a:endParaRPr b="1" sz="150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44144"/>
              <a:buNone/>
            </a:pPr>
            <a:r>
              <a:rPr lang="en-US" sz="1200">
                <a:latin typeface="Calibri"/>
                <a:ea typeface="Calibri"/>
                <a:cs typeface="Calibri"/>
                <a:sym typeface="Calibri"/>
              </a:rPr>
              <a:t>Parents and care givers tell us what they would like to hear about is</a:t>
            </a:r>
            <a:endParaRPr sz="1200">
              <a:latin typeface="Calibri"/>
              <a:ea typeface="Calibri"/>
              <a:cs typeface="Calibri"/>
              <a:sym typeface="Calibri"/>
            </a:endParaRPr>
          </a:p>
          <a:p>
            <a:pPr indent="-342900" lvl="0" marL="342900" rtl="0" algn="l">
              <a:lnSpc>
                <a:spcPct val="100000"/>
              </a:lnSpc>
              <a:spcBef>
                <a:spcPts val="0"/>
              </a:spcBef>
              <a:spcAft>
                <a:spcPts val="0"/>
              </a:spcAft>
              <a:buSzPct val="144144"/>
              <a:buFont typeface="Arial"/>
              <a:buChar char="•"/>
            </a:pPr>
            <a:r>
              <a:rPr lang="en-US" sz="1200">
                <a:latin typeface="Calibri"/>
                <a:ea typeface="Calibri"/>
                <a:cs typeface="Calibri"/>
                <a:sym typeface="Calibri"/>
              </a:rPr>
              <a:t>What is going to happen so they can prepare their child for any changes (this could be a change of activity/change of teacher)</a:t>
            </a:r>
            <a:endParaRPr sz="1200">
              <a:latin typeface="Calibri"/>
              <a:ea typeface="Calibri"/>
              <a:cs typeface="Calibri"/>
              <a:sym typeface="Calibri"/>
            </a:endParaRPr>
          </a:p>
          <a:p>
            <a:pPr indent="-342900" lvl="0" marL="342900" rtl="0" algn="l">
              <a:lnSpc>
                <a:spcPct val="100000"/>
              </a:lnSpc>
              <a:spcBef>
                <a:spcPts val="0"/>
              </a:spcBef>
              <a:spcAft>
                <a:spcPts val="0"/>
              </a:spcAft>
              <a:buSzPct val="144144"/>
              <a:buFont typeface="Arial"/>
              <a:buChar char="•"/>
            </a:pPr>
            <a:r>
              <a:rPr lang="en-US" sz="1200">
                <a:latin typeface="Calibri"/>
                <a:ea typeface="Calibri"/>
                <a:cs typeface="Calibri"/>
                <a:sym typeface="Calibri"/>
              </a:rPr>
              <a:t>What their child has been doing each day? (Adopted and car experienced children can find it particularly difficult to remember and communicate what they have done in other contexts (Remember the coca cola bottle analogy where sometimes they are just doing their best to keep it all in)</a:t>
            </a:r>
            <a:endParaRPr sz="1200">
              <a:latin typeface="Calibri"/>
              <a:ea typeface="Calibri"/>
              <a:cs typeface="Calibri"/>
              <a:sym typeface="Calibri"/>
            </a:endParaRPr>
          </a:p>
          <a:p>
            <a:pPr indent="-342900" lvl="0" marL="342900" rtl="0" algn="l">
              <a:lnSpc>
                <a:spcPct val="100000"/>
              </a:lnSpc>
              <a:spcBef>
                <a:spcPts val="0"/>
              </a:spcBef>
              <a:spcAft>
                <a:spcPts val="0"/>
              </a:spcAft>
              <a:buSzPct val="144144"/>
              <a:buFont typeface="Arial"/>
              <a:buChar char="•"/>
            </a:pPr>
            <a:r>
              <a:rPr lang="en-US" sz="1200">
                <a:latin typeface="Calibri"/>
                <a:ea typeface="Calibri"/>
                <a:cs typeface="Calibri"/>
                <a:sym typeface="Calibri"/>
              </a:rPr>
              <a:t>Parents can use the detail of what you share with them to encourage conversations at home</a:t>
            </a:r>
            <a:endParaRPr sz="1200">
              <a:latin typeface="Calibri"/>
              <a:ea typeface="Calibri"/>
              <a:cs typeface="Calibri"/>
              <a:sym typeface="Calibri"/>
            </a:endParaRPr>
          </a:p>
          <a:p>
            <a:pPr indent="-342900" lvl="0" marL="342900" rtl="0" algn="l">
              <a:lnSpc>
                <a:spcPct val="100000"/>
              </a:lnSpc>
              <a:spcBef>
                <a:spcPts val="0"/>
              </a:spcBef>
              <a:spcAft>
                <a:spcPts val="0"/>
              </a:spcAft>
              <a:buSzPct val="144144"/>
              <a:buFont typeface="Arial"/>
              <a:buChar char="•"/>
            </a:pPr>
            <a:r>
              <a:rPr lang="en-US" sz="1200">
                <a:latin typeface="Calibri"/>
                <a:ea typeface="Calibri"/>
                <a:cs typeface="Calibri"/>
                <a:sym typeface="Calibri"/>
              </a:rPr>
              <a:t>Parents want to know if there have been any difficulties (try not to just share the consequence of the incident, but the detail and the schools understanding of what happened. </a:t>
            </a:r>
            <a:endParaRPr sz="1200">
              <a:latin typeface="Calibri"/>
              <a:ea typeface="Calibri"/>
              <a:cs typeface="Calibri"/>
              <a:sym typeface="Calibri"/>
            </a:endParaRPr>
          </a:p>
          <a:p>
            <a:pPr indent="-342900" lvl="0" marL="342900" rtl="0" algn="l">
              <a:lnSpc>
                <a:spcPct val="100000"/>
              </a:lnSpc>
              <a:spcBef>
                <a:spcPts val="0"/>
              </a:spcBef>
              <a:spcAft>
                <a:spcPts val="0"/>
              </a:spcAft>
              <a:buSzPct val="144144"/>
              <a:buFont typeface="Arial"/>
              <a:buChar char="•"/>
            </a:pPr>
            <a:r>
              <a:rPr lang="en-US" sz="1200">
                <a:latin typeface="Calibri"/>
                <a:ea typeface="Calibri"/>
                <a:cs typeface="Calibri"/>
                <a:sym typeface="Calibri"/>
              </a:rPr>
              <a:t>The use of neutral and descriptive language is particularly valuable (e.g. the child hit Jo instead of "chose" to hit Jo).</a:t>
            </a:r>
            <a:endParaRPr sz="1200">
              <a:latin typeface="Calibri"/>
              <a:ea typeface="Calibri"/>
              <a:cs typeface="Calibri"/>
              <a:sym typeface="Calibri"/>
            </a:endParaRPr>
          </a:p>
          <a:p>
            <a:pPr indent="0" lvl="0" marL="0" rtl="0" algn="l">
              <a:lnSpc>
                <a:spcPct val="100000"/>
              </a:lnSpc>
              <a:spcBef>
                <a:spcPts val="0"/>
              </a:spcBef>
              <a:spcAft>
                <a:spcPts val="0"/>
              </a:spcAft>
              <a:buSzPct val="144144"/>
              <a:buNone/>
            </a:pPr>
            <a:r>
              <a:rPr lang="en-US" sz="1200"/>
              <a:t>This is not an exhaustive list and you may think of others that you feel would form part of a useful relationship in understanding what to communicate to parents. How information is communicated to parents is also critical.</a:t>
            </a:r>
            <a:endParaRPr sz="1200"/>
          </a:p>
          <a:p>
            <a:pPr indent="0" lvl="0" marL="0" rtl="0" algn="l">
              <a:lnSpc>
                <a:spcPct val="100000"/>
              </a:lnSpc>
              <a:spcBef>
                <a:spcPts val="0"/>
              </a:spcBef>
              <a:spcAft>
                <a:spcPts val="0"/>
              </a:spcAft>
              <a:buSzPct val="144144"/>
              <a:buNone/>
            </a:pPr>
            <a:r>
              <a:rPr lang="en-US" sz="1200"/>
              <a:t>For many parents, having the teacher call them from across the playground is a very embarrassing experience for the parents and the child, and completely unnecessary. Think about what could have been done to communicate this to parents before the end of lessons and think about the impact on the child who is led to the playground by the teacher's hand. </a:t>
            </a:r>
            <a:endParaRPr sz="1200"/>
          </a:p>
          <a:p>
            <a:pPr indent="0" lvl="0" marL="0" rtl="0" algn="l">
              <a:lnSpc>
                <a:spcPct val="100000"/>
              </a:lnSpc>
              <a:spcBef>
                <a:spcPts val="0"/>
              </a:spcBef>
              <a:spcAft>
                <a:spcPts val="0"/>
              </a:spcAft>
              <a:buSzPct val="144144"/>
              <a:buNone/>
            </a:pPr>
            <a:r>
              <a:rPr lang="en-US" sz="1200"/>
              <a:t>Establishing some explicit points of agreement within the partnership agreement can also be helpful.</a:t>
            </a:r>
            <a:endParaRPr sz="1200"/>
          </a:p>
          <a:p>
            <a:pPr indent="0" lvl="0" marL="0" rtl="0" algn="l">
              <a:lnSpc>
                <a:spcPct val="100000"/>
              </a:lnSpc>
              <a:spcBef>
                <a:spcPts val="0"/>
              </a:spcBef>
              <a:spcAft>
                <a:spcPts val="0"/>
              </a:spcAft>
              <a:buSzPct val="144144"/>
              <a:buNone/>
            </a:pPr>
            <a:r>
              <a:rPr lang="en-US" sz="1200"/>
              <a:t>For example, if you agree to call parents every Friday afternoon to give them an update. Such updates can ensure that conversations, even difficult ones, are held and that the 'team around the child' works well together to continue to support the child.</a:t>
            </a:r>
            <a:endParaRPr sz="1200"/>
          </a:p>
          <a:p>
            <a:pPr indent="0" lvl="0" marL="0" rtl="0" algn="l">
              <a:lnSpc>
                <a:spcPct val="100000"/>
              </a:lnSpc>
              <a:spcBef>
                <a:spcPts val="0"/>
              </a:spcBef>
              <a:spcAft>
                <a:spcPts val="0"/>
              </a:spcAft>
              <a:buSzPct val="144144"/>
              <a:buNone/>
            </a:pPr>
            <a:r>
              <a:rPr lang="en-US" sz="1200"/>
              <a:t>Maintaining relationships throughout the child's school life is very important and beneficial to the child. The partnership must recognise from the outset that there may be times when we report that everything is going well, but we must also be aware that sometimes we also have to share the difficult issues</a:t>
            </a:r>
            <a:endParaRPr/>
          </a:p>
          <a:p>
            <a:pPr indent="-228600" lvl="0" marL="457200" rtl="0" algn="l">
              <a:lnSpc>
                <a:spcPct val="100000"/>
              </a:lnSpc>
              <a:spcBef>
                <a:spcPts val="0"/>
              </a:spcBef>
              <a:spcAft>
                <a:spcPts val="0"/>
              </a:spcAft>
              <a:buSzPct val="157248"/>
              <a:buNone/>
            </a:pPr>
            <a:r>
              <a:t/>
            </a:r>
            <a:endParaRPr b="1" sz="110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15315"/>
              <a:buNone/>
            </a:pPr>
            <a:r>
              <a:rPr b="1" lang="en-US" sz="1500">
                <a:solidFill>
                  <a:srgbClr val="000000"/>
                </a:solidFill>
                <a:latin typeface="Calibri"/>
                <a:ea typeface="Calibri"/>
                <a:cs typeface="Calibri"/>
                <a:sym typeface="Calibri"/>
              </a:rPr>
              <a:t>Communication in the partnership</a:t>
            </a:r>
            <a:endParaRPr b="1" sz="150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44144"/>
              <a:buNone/>
            </a:pPr>
            <a:r>
              <a:rPr lang="en-US" sz="1200"/>
              <a:t>As the partnership starts to take shape, don’t wait for things to go wrong before you get to know the parents/carers. A good idea is to have an initial meeting when the child starts school to make sure you have all of the information you need. This is also a good point to agree with parents what can/cannot be shared with other staff members. It is important to understand that it is NOT necessary for teachers/schools to have a full history for a child (unless there is risk and this is appropriate to do so). This is the child’s story. The importance within the relationship is that teachers and parents work together drawing on each others expertise and sometimes with the support/help of outside professionals such as an Educational Psychologist or psychotherapist. A first meeting will also give you the opportunity as the teacher/school to understand the child's needs and how best they can be met in school. Scheduling in reviews/regular meetings with parents is a hugely helpful way of evaluating the ongoing needs of a child and whether the resources and support strategies in place are working.</a:t>
            </a:r>
            <a:endParaRPr/>
          </a:p>
          <a:p>
            <a:pPr indent="0" lvl="0" marL="0" rtl="0" algn="l">
              <a:lnSpc>
                <a:spcPct val="100000"/>
              </a:lnSpc>
              <a:spcBef>
                <a:spcPts val="0"/>
              </a:spcBef>
              <a:spcAft>
                <a:spcPts val="0"/>
              </a:spcAft>
              <a:buSzPct val="164736"/>
              <a:buNone/>
            </a:pPr>
            <a:r>
              <a:t/>
            </a:r>
            <a:endParaRPr b="1" sz="105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64736"/>
              <a:buNone/>
            </a:pPr>
            <a:r>
              <a:t/>
            </a:r>
            <a:endParaRPr b="1" sz="105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64736"/>
              <a:buNone/>
            </a:pPr>
            <a:r>
              <a:t/>
            </a:r>
            <a:endParaRPr b="1" sz="105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64736"/>
              <a:buNone/>
            </a:pPr>
            <a:r>
              <a:t/>
            </a:r>
            <a:endParaRPr b="1" sz="105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64736"/>
              <a:buNone/>
            </a:pPr>
            <a:r>
              <a:t/>
            </a:r>
            <a:endParaRPr b="1" sz="105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64736"/>
              <a:buNone/>
            </a:pPr>
            <a:r>
              <a:t/>
            </a:r>
            <a:endParaRPr b="1" sz="105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15315"/>
              <a:buNone/>
            </a:pPr>
            <a:r>
              <a:rPr b="1" lang="en-US" sz="1500">
                <a:solidFill>
                  <a:srgbClr val="000000"/>
                </a:solidFill>
                <a:latin typeface="Calibri"/>
                <a:ea typeface="Calibri"/>
                <a:cs typeface="Calibri"/>
                <a:sym typeface="Calibri"/>
              </a:rPr>
              <a:t>Support Plans Measuring Impact and Outcome</a:t>
            </a:r>
            <a:endParaRPr/>
          </a:p>
          <a:p>
            <a:pPr indent="0" lvl="0" marL="0" rtl="0" algn="l">
              <a:lnSpc>
                <a:spcPct val="100000"/>
              </a:lnSpc>
              <a:spcBef>
                <a:spcPts val="0"/>
              </a:spcBef>
              <a:spcAft>
                <a:spcPts val="0"/>
              </a:spcAft>
              <a:buSzPct val="133056"/>
              <a:buNone/>
            </a:pPr>
            <a:r>
              <a:rPr b="1" lang="en-US" sz="1300">
                <a:solidFill>
                  <a:srgbClr val="000000"/>
                </a:solidFill>
                <a:latin typeface="Calibri"/>
                <a:ea typeface="Calibri"/>
                <a:cs typeface="Calibri"/>
                <a:sym typeface="Calibri"/>
              </a:rPr>
              <a:t>Reflecting Adoptive and Looked After Children sensitively within the curriculum</a:t>
            </a:r>
            <a:endParaRPr b="1" sz="150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144144"/>
              <a:buNone/>
            </a:pPr>
            <a:r>
              <a:rPr lang="en-US" sz="1200"/>
              <a:t>It is important to recognize that with increasing diversity in the way people become a family, we can no longer assume that all children in our classrooms share the same family structures.</a:t>
            </a:r>
            <a:endParaRPr/>
          </a:p>
          <a:p>
            <a:pPr indent="0" lvl="0" marL="0" rtl="0" algn="l">
              <a:lnSpc>
                <a:spcPct val="100000"/>
              </a:lnSpc>
              <a:spcBef>
                <a:spcPts val="0"/>
              </a:spcBef>
              <a:spcAft>
                <a:spcPts val="0"/>
              </a:spcAft>
              <a:buSzPct val="144144"/>
              <a:buNone/>
            </a:pPr>
            <a:r>
              <a:rPr lang="en-US" sz="1200"/>
              <a:t>Some schools may have made great strides within reflecting this changing landscape, but all too many adopted and care experienced children and young people still tell us they feel invisible at school. Adoption and being care experienced is so rarely discussed and this lack of visibility for adopted and care experienced young people can impact hugely their validation.</a:t>
            </a:r>
            <a:endParaRPr/>
          </a:p>
          <a:p>
            <a:pPr indent="0" lvl="0" marL="0" rtl="0" algn="l">
              <a:lnSpc>
                <a:spcPct val="100000"/>
              </a:lnSpc>
              <a:spcBef>
                <a:spcPts val="0"/>
              </a:spcBef>
              <a:spcAft>
                <a:spcPts val="0"/>
              </a:spcAft>
              <a:buSzPct val="144144"/>
              <a:buNone/>
            </a:pPr>
            <a:r>
              <a:rPr lang="en-US" sz="1200"/>
              <a:t>Schools and their staff play a key role in setting the tone of acceptance within school and this can be supported through specific projects around adoption and care experience and by using opportunities that arise in day-to-day teaching to discuss adoption and care experience in a positive manner.</a:t>
            </a:r>
            <a:endParaRPr/>
          </a:p>
          <a:p>
            <a:pPr indent="0" lvl="0" marL="0" rtl="0" algn="l">
              <a:lnSpc>
                <a:spcPct val="100000"/>
              </a:lnSpc>
              <a:spcBef>
                <a:spcPts val="0"/>
              </a:spcBef>
              <a:spcAft>
                <a:spcPts val="0"/>
              </a:spcAft>
              <a:buSzPct val="144144"/>
              <a:buNone/>
            </a:pPr>
            <a:r>
              <a:rPr lang="en-US" sz="1200"/>
              <a:t>Ways to do this could include:</a:t>
            </a:r>
            <a:endParaRPr/>
          </a:p>
          <a:p>
            <a:pPr indent="0" lvl="0" marL="0" rtl="0" algn="l">
              <a:lnSpc>
                <a:spcPct val="100000"/>
              </a:lnSpc>
              <a:spcBef>
                <a:spcPts val="0"/>
              </a:spcBef>
              <a:spcAft>
                <a:spcPts val="0"/>
              </a:spcAft>
              <a:buSzPct val="144144"/>
              <a:buFont typeface="Arial"/>
              <a:buChar char="•"/>
            </a:pPr>
            <a:r>
              <a:rPr lang="en-US" sz="1200"/>
              <a:t>Lessons that includes themes of families and love are the perfect place to explore all the ways </a:t>
            </a:r>
            <a:r>
              <a:rPr lang="en-US" sz="1200">
                <a:latin typeface="Calibri"/>
                <a:ea typeface="Calibri"/>
                <a:cs typeface="Calibri"/>
                <a:sym typeface="Calibri"/>
              </a:rPr>
              <a:t>families can come together and how relationships can be built</a:t>
            </a:r>
            <a:endParaRPr/>
          </a:p>
          <a:p>
            <a:pPr indent="0" lvl="0" marL="0" rtl="0" algn="l">
              <a:lnSpc>
                <a:spcPct val="100000"/>
              </a:lnSpc>
              <a:spcBef>
                <a:spcPts val="0"/>
              </a:spcBef>
              <a:spcAft>
                <a:spcPts val="0"/>
              </a:spcAft>
              <a:buSzPct val="144144"/>
              <a:buFont typeface="Arial"/>
              <a:buChar char="•"/>
            </a:pPr>
            <a:r>
              <a:rPr lang="en-US" sz="1200">
                <a:latin typeface="Calibri"/>
                <a:ea typeface="Calibri"/>
                <a:cs typeface="Calibri"/>
                <a:sym typeface="Calibri"/>
              </a:rPr>
              <a:t>Add books and other media sources that feature adoption and other forms of permanency as a theme or characters that were adopted or care experienced and treat the subject accurately and appropriately to your classroom libraries and use them as teaching materials</a:t>
            </a:r>
            <a:endParaRPr/>
          </a:p>
          <a:p>
            <a:pPr indent="0" lvl="0" marL="0" rtl="0" algn="l">
              <a:lnSpc>
                <a:spcPct val="100000"/>
              </a:lnSpc>
              <a:spcBef>
                <a:spcPts val="0"/>
              </a:spcBef>
              <a:spcAft>
                <a:spcPts val="0"/>
              </a:spcAft>
              <a:buSzPct val="144144"/>
              <a:buFont typeface="Arial"/>
              <a:buChar char="•"/>
            </a:pPr>
            <a:r>
              <a:rPr lang="en-US" sz="1200">
                <a:latin typeface="Calibri"/>
                <a:ea typeface="Calibri"/>
                <a:cs typeface="Calibri"/>
                <a:sym typeface="Calibri"/>
              </a:rPr>
              <a:t>Use visual representations of families whose members do not share the same physical characteristics</a:t>
            </a:r>
            <a:endParaRPr/>
          </a:p>
          <a:p>
            <a:pPr indent="0" lvl="0" marL="0" rtl="0" algn="l">
              <a:lnSpc>
                <a:spcPct val="100000"/>
              </a:lnSpc>
              <a:spcBef>
                <a:spcPts val="0"/>
              </a:spcBef>
              <a:spcAft>
                <a:spcPts val="0"/>
              </a:spcAft>
              <a:buSzPct val="144144"/>
              <a:buFont typeface="Arial"/>
              <a:buChar char="•"/>
            </a:pPr>
            <a:r>
              <a:rPr lang="en-US" sz="1200">
                <a:latin typeface="Calibri"/>
                <a:ea typeface="Calibri"/>
                <a:cs typeface="Calibri"/>
                <a:sym typeface="Calibri"/>
              </a:rPr>
              <a:t>Inspire your class with projects on famous adopted or care experienced people who have experienced childhood adversity, showing them that people with difficult starts in life can be successful (there is a BLOG for example in UK which can be accessed worldwide by Ashley John Baptiste who is a TV presenter in UK and is a care experienced person)</a:t>
            </a:r>
            <a:endParaRPr/>
          </a:p>
          <a:p>
            <a:pPr indent="0" lvl="0" marL="0" rtl="0" algn="l">
              <a:lnSpc>
                <a:spcPct val="100000"/>
              </a:lnSpc>
              <a:spcBef>
                <a:spcPts val="0"/>
              </a:spcBef>
              <a:spcAft>
                <a:spcPts val="0"/>
              </a:spcAft>
              <a:buSzPct val="144144"/>
              <a:buFont typeface="Arial"/>
              <a:buChar char="•"/>
            </a:pPr>
            <a:r>
              <a:rPr lang="en-US" sz="1200">
                <a:latin typeface="Calibri"/>
                <a:ea typeface="Calibri"/>
                <a:cs typeface="Calibri"/>
                <a:sym typeface="Calibri"/>
              </a:rPr>
              <a:t>Invite adults from the local community who are adopted or care experienced to come in and share their story</a:t>
            </a:r>
            <a:endParaRPr/>
          </a:p>
          <a:p>
            <a:pPr indent="0" lvl="0" marL="0" rtl="0" algn="l">
              <a:lnSpc>
                <a:spcPct val="100000"/>
              </a:lnSpc>
              <a:spcBef>
                <a:spcPts val="0"/>
              </a:spcBef>
              <a:spcAft>
                <a:spcPts val="0"/>
              </a:spcAft>
              <a:buSzPct val="144144"/>
              <a:buFont typeface="Arial"/>
              <a:buChar char="•"/>
            </a:pPr>
            <a:r>
              <a:rPr lang="en-US" sz="1200">
                <a:latin typeface="Calibri"/>
                <a:ea typeface="Calibri"/>
                <a:cs typeface="Calibri"/>
                <a:sym typeface="Calibri"/>
              </a:rPr>
              <a:t>Provide materials that celebrates the diversity and interconnectedness of cultures. </a:t>
            </a:r>
            <a:endParaRPr/>
          </a:p>
          <a:p>
            <a:pPr indent="0" lvl="0" marL="0" rtl="0" algn="l">
              <a:lnSpc>
                <a:spcPct val="110000"/>
              </a:lnSpc>
              <a:spcBef>
                <a:spcPts val="0"/>
              </a:spcBef>
              <a:spcAft>
                <a:spcPts val="0"/>
              </a:spcAft>
              <a:buSzPct val="164736"/>
              <a:buNone/>
            </a:pPr>
            <a:r>
              <a:t/>
            </a:r>
            <a:endParaRPr sz="105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48"/>
          <p:cNvSpPr txBox="1"/>
          <p:nvPr>
            <p:ph idx="2" type="body"/>
          </p:nvPr>
        </p:nvSpPr>
        <p:spPr>
          <a:xfrm>
            <a:off x="253057" y="104172"/>
            <a:ext cx="11685886" cy="5810491"/>
          </a:xfrm>
          <a:prstGeom prst="rect">
            <a:avLst/>
          </a:prstGeom>
          <a:noFill/>
          <a:ln>
            <a:noFill/>
          </a:ln>
        </p:spPr>
        <p:txBody>
          <a:bodyPr anchorCtr="0" anchor="t" bIns="45700" lIns="91425" spcFirstLastPara="1" rIns="91425" wrap="square" tIns="45700">
            <a:noAutofit/>
          </a:bodyPr>
          <a:lstStyle/>
          <a:p>
            <a:pPr indent="0" lvl="0" marL="0" rtl="0" algn="l">
              <a:lnSpc>
                <a:spcPct val="110000"/>
              </a:lnSpc>
              <a:spcBef>
                <a:spcPts val="0"/>
              </a:spcBef>
              <a:spcAft>
                <a:spcPts val="0"/>
              </a:spcAft>
              <a:buSzPts val="1600"/>
              <a:buNone/>
            </a:pPr>
            <a:r>
              <a:rPr b="1" lang="en-US" sz="1100"/>
              <a:t>Dealing with curriculum hotspots </a:t>
            </a:r>
            <a:endParaRPr/>
          </a:p>
          <a:p>
            <a:pPr indent="0" lvl="0" marL="0" rtl="0" algn="l">
              <a:lnSpc>
                <a:spcPct val="110000"/>
              </a:lnSpc>
              <a:spcBef>
                <a:spcPts val="0"/>
              </a:spcBef>
              <a:spcAft>
                <a:spcPts val="0"/>
              </a:spcAft>
              <a:buSzPts val="1600"/>
              <a:buNone/>
            </a:pPr>
            <a:r>
              <a:rPr lang="en-US" sz="1100"/>
              <a:t>The school curriculum often assumes that all children have experienced a consistent and positive family life. We know of course this is not true for a number of children and in these cases the child’s history can make for a particularly difficult topic of discussion</a:t>
            </a:r>
            <a:endParaRPr/>
          </a:p>
          <a:p>
            <a:pPr indent="0" lvl="0" marL="0" rtl="0" algn="l">
              <a:lnSpc>
                <a:spcPct val="110000"/>
              </a:lnSpc>
              <a:spcBef>
                <a:spcPts val="0"/>
              </a:spcBef>
              <a:spcAft>
                <a:spcPts val="0"/>
              </a:spcAft>
              <a:buSzPts val="1600"/>
              <a:buNone/>
            </a:pPr>
            <a:r>
              <a:rPr lang="en-US" sz="1100"/>
              <a:t>Adoptive parents and care givers often tell us that common topics and assignments covered in schools can unintentionally create a minefield </a:t>
            </a:r>
            <a:endParaRPr/>
          </a:p>
          <a:p>
            <a:pPr indent="0" lvl="0" marL="0" rtl="0" algn="l">
              <a:lnSpc>
                <a:spcPct val="110000"/>
              </a:lnSpc>
              <a:spcBef>
                <a:spcPts val="0"/>
              </a:spcBef>
              <a:spcAft>
                <a:spcPts val="0"/>
              </a:spcAft>
              <a:buSzPts val="1600"/>
              <a:buNone/>
            </a:pPr>
            <a:r>
              <a:rPr lang="en-US" sz="1100"/>
              <a:t>As a school it is helpful to be aware of potential issues with contact as many of these can be pre-empted by throughout planning. When choosing content for a whole school assembly, themed weeks and school productions keep in mind how particular topics/subjects may affect children in the school community who have lived through adversity</a:t>
            </a:r>
            <a:endParaRPr/>
          </a:p>
          <a:p>
            <a:pPr indent="0" lvl="0" marL="0" rtl="0" algn="l">
              <a:lnSpc>
                <a:spcPct val="110000"/>
              </a:lnSpc>
              <a:spcBef>
                <a:spcPts val="0"/>
              </a:spcBef>
              <a:spcAft>
                <a:spcPts val="0"/>
              </a:spcAft>
              <a:buSzPts val="1600"/>
              <a:buNone/>
            </a:pPr>
            <a:r>
              <a:rPr lang="en-US" sz="1100"/>
              <a:t>When planning an activity for example ask yourself:</a:t>
            </a:r>
            <a:endParaRPr/>
          </a:p>
          <a:p>
            <a:pPr indent="0" lvl="0" marL="0" rtl="0" algn="l">
              <a:lnSpc>
                <a:spcPct val="110000"/>
              </a:lnSpc>
              <a:spcBef>
                <a:spcPts val="0"/>
              </a:spcBef>
              <a:spcAft>
                <a:spcPts val="0"/>
              </a:spcAft>
              <a:buSzPts val="1600"/>
              <a:buNone/>
            </a:pPr>
            <a:r>
              <a:rPr lang="en-US" sz="1100"/>
              <a:t>Could this activity/topic bring up tricky feelings for any of the children taking part?</a:t>
            </a:r>
            <a:endParaRPr/>
          </a:p>
          <a:p>
            <a:pPr indent="0" lvl="0" marL="0" rtl="0" algn="l">
              <a:lnSpc>
                <a:spcPct val="110000"/>
              </a:lnSpc>
              <a:spcBef>
                <a:spcPts val="0"/>
              </a:spcBef>
              <a:spcAft>
                <a:spcPts val="0"/>
              </a:spcAft>
              <a:buSzPts val="1600"/>
              <a:buFont typeface="Arial"/>
              <a:buChar char="•"/>
            </a:pPr>
            <a:r>
              <a:rPr lang="en-US" sz="1100"/>
              <a:t>What are the aims of the session?</a:t>
            </a:r>
            <a:endParaRPr/>
          </a:p>
          <a:p>
            <a:pPr indent="0" lvl="0" marL="0" rtl="0" algn="l">
              <a:lnSpc>
                <a:spcPct val="110000"/>
              </a:lnSpc>
              <a:spcBef>
                <a:spcPts val="0"/>
              </a:spcBef>
              <a:spcAft>
                <a:spcPts val="0"/>
              </a:spcAft>
              <a:buSzPts val="1600"/>
              <a:buFont typeface="Arial"/>
              <a:buChar char="•"/>
            </a:pPr>
            <a:r>
              <a:rPr lang="en-US" sz="1100"/>
              <a:t>Is there an opportunity for the children to reflect on what they feel about the task?</a:t>
            </a:r>
            <a:endParaRPr/>
          </a:p>
          <a:p>
            <a:pPr indent="0" lvl="0" marL="0" rtl="0" algn="l">
              <a:lnSpc>
                <a:spcPct val="110000"/>
              </a:lnSpc>
              <a:spcBef>
                <a:spcPts val="0"/>
              </a:spcBef>
              <a:spcAft>
                <a:spcPts val="0"/>
              </a:spcAft>
              <a:buSzPts val="1600"/>
              <a:buFont typeface="Arial"/>
              <a:buChar char="•"/>
            </a:pPr>
            <a:r>
              <a:rPr lang="en-US" sz="1100"/>
              <a:t>Is there alternative content or a method of approach I could use with some of the children to still reach these aims?</a:t>
            </a:r>
            <a:endParaRPr/>
          </a:p>
          <a:p>
            <a:pPr indent="0" lvl="0" marL="0" rtl="0" algn="l">
              <a:lnSpc>
                <a:spcPct val="110000"/>
              </a:lnSpc>
              <a:spcBef>
                <a:spcPts val="0"/>
              </a:spcBef>
              <a:spcAft>
                <a:spcPts val="0"/>
              </a:spcAft>
              <a:buSzPts val="1600"/>
              <a:buFont typeface="Arial"/>
              <a:buChar char="•"/>
            </a:pPr>
            <a:r>
              <a:rPr lang="en-US" sz="1100"/>
              <a:t>Would it be most beneficial to remove a child? Is this the only answer?</a:t>
            </a:r>
            <a:endParaRPr/>
          </a:p>
          <a:p>
            <a:pPr indent="0" lvl="0" marL="0" rtl="0" algn="l">
              <a:lnSpc>
                <a:spcPct val="110000"/>
              </a:lnSpc>
              <a:spcBef>
                <a:spcPts val="0"/>
              </a:spcBef>
              <a:spcAft>
                <a:spcPts val="0"/>
              </a:spcAft>
              <a:buSzPts val="1600"/>
              <a:buNone/>
            </a:pPr>
            <a:r>
              <a:t/>
            </a:r>
            <a:endParaRPr sz="800"/>
          </a:p>
          <a:p>
            <a:pPr indent="0" lvl="0" marL="0" rtl="0" algn="l">
              <a:lnSpc>
                <a:spcPct val="110000"/>
              </a:lnSpc>
              <a:spcBef>
                <a:spcPts val="0"/>
              </a:spcBef>
              <a:spcAft>
                <a:spcPts val="0"/>
              </a:spcAft>
              <a:buSzPts val="1600"/>
              <a:buNone/>
            </a:pPr>
            <a:r>
              <a:rPr b="1" lang="en-US" sz="1100"/>
              <a:t>Asking families for their input</a:t>
            </a:r>
            <a:endParaRPr/>
          </a:p>
          <a:p>
            <a:pPr indent="0" lvl="0" marL="0" rtl="0" algn="l">
              <a:lnSpc>
                <a:spcPct val="110000"/>
              </a:lnSpc>
              <a:spcBef>
                <a:spcPts val="0"/>
              </a:spcBef>
              <a:spcAft>
                <a:spcPts val="0"/>
              </a:spcAft>
              <a:buSzPts val="1600"/>
              <a:buNone/>
            </a:pPr>
            <a:r>
              <a:rPr lang="en-US" sz="1100"/>
              <a:t>When you meet with a family of a new pupil and in your follow up meetings/catch up, its helpful to ask which activities and themes their child may struggle with.</a:t>
            </a:r>
            <a:endParaRPr/>
          </a:p>
          <a:p>
            <a:pPr indent="0" lvl="0" marL="0" rtl="0" algn="l">
              <a:lnSpc>
                <a:spcPct val="110000"/>
              </a:lnSpc>
              <a:spcBef>
                <a:spcPts val="0"/>
              </a:spcBef>
              <a:spcAft>
                <a:spcPts val="0"/>
              </a:spcAft>
              <a:buSzPts val="1600"/>
              <a:buNone/>
            </a:pPr>
            <a:r>
              <a:rPr lang="en-US" sz="1100"/>
              <a:t>Case example: a parent contacted us to say her child’s class topic was diversity in families. The teacher chose the film Lion with Nicole Kidman. The films tells the story of an Indian man who was separated from his mother at the age of 5 and adopted by an Australian couple. He returns home as an adult determined to find his birth family. It is a hugely emotional story and the parents watched this prior to the activity taking place in school. The child’s mum found the film hugely emotional and wondered about the impact not just upon her son, but the class as a whole. She was worried about making a fuss and being seen as “helicopter parenting”, but she knew her son and his story and so her expertise were hugely valid. We supported mum to think about her concerns and how they may be addressed, she considered watching the film beforehand with her son so that he was not overwhelmed in the classroom. In the end we supported mum to ask the question about what the aim of the session was and to see if this could be achieved in another way. The class teacher acknowledged that she had not considered the impact the film might have upon this particular child, but also she was able to reflect upon the impact this may have upon other children. The lesson plan was changed and the film cited as a possible resource for parents who may wish to share this with their child. </a:t>
            </a:r>
            <a:endParaRPr/>
          </a:p>
          <a:p>
            <a:pPr indent="0" lvl="0" marL="0" rtl="0" algn="l">
              <a:lnSpc>
                <a:spcPct val="110000"/>
              </a:lnSpc>
              <a:spcBef>
                <a:spcPts val="0"/>
              </a:spcBef>
              <a:spcAft>
                <a:spcPts val="0"/>
              </a:spcAft>
              <a:buSzPts val="1600"/>
              <a:buNone/>
            </a:pPr>
            <a:r>
              <a:t/>
            </a:r>
            <a:endParaRPr sz="1100"/>
          </a:p>
          <a:p>
            <a:pPr indent="0" lvl="0" marL="0" rtl="0" algn="l">
              <a:lnSpc>
                <a:spcPct val="110000"/>
              </a:lnSpc>
              <a:spcBef>
                <a:spcPts val="0"/>
              </a:spcBef>
              <a:spcAft>
                <a:spcPts val="0"/>
              </a:spcAft>
              <a:buSzPts val="1600"/>
              <a:buNone/>
            </a:pPr>
            <a:r>
              <a:rPr b="1" lang="en-US" sz="1100"/>
              <a:t>The language </a:t>
            </a:r>
            <a:r>
              <a:rPr lang="en-US" sz="1100"/>
              <a:t>used is also crucial and in each of our respective schools across the UK, The Netherlands, Italy and Spain we need to think about what is right for the children and families you work with. Working with families from the outset will allow you to understand how they refer to themselves and what language is important to them. Avoiding the subject of language around adoption or care experience only services to reinforce this as a taboo subject. By using the right language we model respect and dignity for adoptive can care experienced families</a:t>
            </a:r>
            <a:endParaRPr/>
          </a:p>
          <a:p>
            <a:pPr indent="0" lvl="0" marL="0" rtl="0" algn="l">
              <a:lnSpc>
                <a:spcPct val="110000"/>
              </a:lnSpc>
              <a:spcBef>
                <a:spcPts val="0"/>
              </a:spcBef>
              <a:spcAft>
                <a:spcPts val="0"/>
              </a:spcAft>
              <a:buSzPts val="1600"/>
              <a:buNone/>
            </a:pPr>
            <a:r>
              <a:t/>
            </a:r>
            <a:endParaRPr sz="800"/>
          </a:p>
          <a:p>
            <a:pPr indent="0" lvl="0" marL="0" rtl="0" algn="l">
              <a:lnSpc>
                <a:spcPct val="110000"/>
              </a:lnSpc>
              <a:spcBef>
                <a:spcPts val="0"/>
              </a:spcBef>
              <a:spcAft>
                <a:spcPts val="0"/>
              </a:spcAft>
              <a:buSzPts val="1600"/>
              <a:buNone/>
            </a:pPr>
            <a:r>
              <a:rPr b="1" lang="en-US" sz="1100"/>
              <a:t>Dealing with curious peers</a:t>
            </a:r>
            <a:endParaRPr/>
          </a:p>
          <a:p>
            <a:pPr indent="0" lvl="0" marL="0" rtl="0" algn="l">
              <a:lnSpc>
                <a:spcPct val="110000"/>
              </a:lnSpc>
              <a:spcBef>
                <a:spcPts val="0"/>
              </a:spcBef>
              <a:spcAft>
                <a:spcPts val="0"/>
              </a:spcAft>
              <a:buSzPts val="1600"/>
              <a:buNone/>
            </a:pPr>
            <a:r>
              <a:rPr lang="en-US" sz="1100"/>
              <a:t>Children are understandably curious about other children whose lives differ from their own. Sometimes this curiosity can be expressed inappropriately and is experienced as intrusive by an adopted or care experienced child. Adopted and care experienced children and young people’s feelings about their families are at the very core of their being and teaching and school based staff must be ready and willing to help protect this core wherever possible. Although a student may appear strong and resilient they may still benefit from some support. Again all of this information can be factored into your initial meetings with families and follows up to help work together and be guided about what is right for a particular child. (See Unit 6 for further information).</a:t>
            </a:r>
            <a:endParaRPr/>
          </a:p>
          <a:p>
            <a:pPr indent="0" lvl="0" marL="0" rtl="0" algn="l">
              <a:lnSpc>
                <a:spcPct val="110000"/>
              </a:lnSpc>
              <a:spcBef>
                <a:spcPts val="0"/>
              </a:spcBef>
              <a:spcAft>
                <a:spcPts val="0"/>
              </a:spcAft>
              <a:buSzPts val="1600"/>
              <a:buNone/>
            </a:pPr>
            <a:r>
              <a:t/>
            </a:r>
            <a:endParaRPr sz="800"/>
          </a:p>
          <a:p>
            <a:pPr indent="0" lvl="0" marL="0" rtl="0" algn="l">
              <a:lnSpc>
                <a:spcPct val="110000"/>
              </a:lnSpc>
              <a:spcBef>
                <a:spcPts val="0"/>
              </a:spcBef>
              <a:spcAft>
                <a:spcPts val="0"/>
              </a:spcAft>
              <a:buSzPts val="1600"/>
              <a:buNone/>
            </a:pPr>
            <a:r>
              <a:rPr b="1" lang="en-US" sz="1100"/>
              <a:t>The importance of evaluating support plans should never be underestimated.</a:t>
            </a:r>
            <a:r>
              <a:rPr lang="en-US" sz="1100"/>
              <a:t> </a:t>
            </a:r>
            <a:endParaRPr/>
          </a:p>
          <a:p>
            <a:pPr indent="0" lvl="0" marL="0" rtl="0" algn="l">
              <a:lnSpc>
                <a:spcPct val="110000"/>
              </a:lnSpc>
              <a:spcBef>
                <a:spcPts val="0"/>
              </a:spcBef>
              <a:spcAft>
                <a:spcPts val="0"/>
              </a:spcAft>
              <a:buSzPts val="1600"/>
              <a:buNone/>
            </a:pPr>
            <a:r>
              <a:rPr lang="en-US" sz="1100"/>
              <a:t>Making support plans for children in school need to be done in a joined up and collaborative way. They should include key people in school, parents and wherever possible the child or young person.</a:t>
            </a:r>
            <a:endParaRPr/>
          </a:p>
          <a:p>
            <a:pPr indent="0" lvl="0" marL="0" rtl="0" algn="l">
              <a:lnSpc>
                <a:spcPct val="110000"/>
              </a:lnSpc>
              <a:spcBef>
                <a:spcPts val="0"/>
              </a:spcBef>
              <a:spcAft>
                <a:spcPts val="0"/>
              </a:spcAft>
              <a:buSzPts val="1600"/>
              <a:buNone/>
            </a:pPr>
            <a:r>
              <a:rPr lang="en-US" sz="1100"/>
              <a:t>Structure and routine are an important source of safety, as they make the world predictable. Staff should let children know what will happen in the day and week, using visual timetables and now-and next boards. It is helpful to let parents and care givers know too, so that they can talk children through the day beforehand. When there are changes to the usual routine, it is important to let the child and parent know in advance, so they can prepare for the changes.</a:t>
            </a:r>
            <a:endParaRPr/>
          </a:p>
          <a:p>
            <a:pPr indent="0" lvl="0" marL="0" rtl="0" algn="l">
              <a:lnSpc>
                <a:spcPct val="110000"/>
              </a:lnSpc>
              <a:spcBef>
                <a:spcPts val="0"/>
              </a:spcBef>
              <a:spcAft>
                <a:spcPts val="0"/>
              </a:spcAft>
              <a:buSzPts val="1600"/>
              <a:buNone/>
            </a:pPr>
            <a:r>
              <a:rPr lang="en-US" sz="1100"/>
              <a:t>It is useful to create a safe space for the child in school, which they can use when they feel anxious or unsafe; this may be a designated room, or a pop-up tent in the corner of the  classroom. The space should be used with the child’s key worker, and should not be experienced as ‘sending them away’ or ‘time out.’</a:t>
            </a:r>
            <a:endParaRPr/>
          </a:p>
          <a:p>
            <a:pPr indent="0" lvl="0" marL="0" rtl="0" algn="l">
              <a:lnSpc>
                <a:spcPct val="110000"/>
              </a:lnSpc>
              <a:spcBef>
                <a:spcPts val="0"/>
              </a:spcBef>
              <a:spcAft>
                <a:spcPts val="0"/>
              </a:spcAft>
              <a:buSzPts val="1600"/>
              <a:buNone/>
            </a:pPr>
            <a:r>
              <a:t/>
            </a:r>
            <a:endParaRPr sz="1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49"/>
          <p:cNvSpPr txBox="1"/>
          <p:nvPr>
            <p:ph idx="2" type="body"/>
          </p:nvPr>
        </p:nvSpPr>
        <p:spPr>
          <a:xfrm>
            <a:off x="335666" y="254643"/>
            <a:ext cx="11685886" cy="6014460"/>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1600"/>
              <a:buNone/>
            </a:pPr>
            <a:r>
              <a:rPr lang="en-US" sz="1100"/>
              <a:t>Children may not be able to manage their strong feelings on their own. These children need adults to help soothe and regulate them. It is helpful to speak to parents about what their child finds soothing and calming; options include using the five child’s senses (e.g. lavender on a tissue; stroking a soft fabric; listening to a calming CD), doing calming repetitive activities (sorting coins or coloured pencils), or more physical activities such as ‘stretching like a cat.’ If children are intensely distressed, it may help to encourage them to do intensive exercise (e.g. running on the spot for a minute) or use temperature (e.g. squeezing an ice pack) to alter their body chemistry. The key worker and child can then develop a ‘calm box’ together with activities and ideas.</a:t>
            </a:r>
            <a:endParaRPr/>
          </a:p>
          <a:p>
            <a:pPr indent="0" lvl="0" marL="0" rtl="0" algn="l">
              <a:lnSpc>
                <a:spcPct val="110000"/>
              </a:lnSpc>
              <a:spcBef>
                <a:spcPts val="0"/>
              </a:spcBef>
              <a:spcAft>
                <a:spcPts val="0"/>
              </a:spcAft>
              <a:buSzPts val="1600"/>
              <a:buNone/>
            </a:pPr>
            <a:r>
              <a:rPr lang="en-US" sz="1100"/>
              <a:t>Mindfulness is a very helpful way of grounding children in the present moment, as well as being effective at settling the whole class after moments of transition. These can be very simple activities, like asking a child to tune into all the sounds they can hear, or note all the green objects in the room. Children may also find it helpful to be physically grounded in the present, such as by carrying some heavy books to the school office, or having a weighted lap beanbag which gently weighs them down into their chair.</a:t>
            </a:r>
            <a:endParaRPr/>
          </a:p>
          <a:p>
            <a:pPr indent="0" lvl="0" marL="0" rtl="0" algn="l">
              <a:lnSpc>
                <a:spcPct val="110000"/>
              </a:lnSpc>
              <a:spcBef>
                <a:spcPts val="0"/>
              </a:spcBef>
              <a:spcAft>
                <a:spcPts val="0"/>
              </a:spcAft>
              <a:buSzPts val="1600"/>
              <a:buNone/>
            </a:pPr>
            <a:r>
              <a:rPr lang="en-US" sz="1100"/>
              <a:t>Children who have experienced developmental gaps need us to meet them where they are</a:t>
            </a:r>
            <a:endParaRPr/>
          </a:p>
          <a:p>
            <a:pPr indent="0" lvl="0" marL="0" rtl="0" algn="l">
              <a:lnSpc>
                <a:spcPct val="110000"/>
              </a:lnSpc>
              <a:spcBef>
                <a:spcPts val="0"/>
              </a:spcBef>
              <a:spcAft>
                <a:spcPts val="0"/>
              </a:spcAft>
              <a:buSzPts val="1600"/>
              <a:buNone/>
            </a:pPr>
            <a:r>
              <a:rPr lang="en-US" sz="1100"/>
              <a:t>developmentally; a common expression in the adoption world is “Think toddler!” It can be helpful to use developmental tools to map out a child’s development in each area. School nurture groups offer a developmental approach to children’s learning. They provide children with enriched family-like environments, with plenty of opportunities to explore the world and develop early skills. Activities such as eating together, reading together and exploratory play are understood to be important for developing children’s language, social skills, emotion regulation skills and play skills. All of these are important building blocks for learning.</a:t>
            </a:r>
            <a:endParaRPr/>
          </a:p>
          <a:p>
            <a:pPr indent="0" lvl="0" marL="0" rtl="0" algn="l">
              <a:lnSpc>
                <a:spcPct val="110000"/>
              </a:lnSpc>
              <a:spcBef>
                <a:spcPts val="0"/>
              </a:spcBef>
              <a:spcAft>
                <a:spcPts val="0"/>
              </a:spcAft>
              <a:buSzPts val="1600"/>
              <a:buNone/>
            </a:pPr>
            <a:r>
              <a:rPr lang="en-US" sz="1100"/>
              <a:t>Each support plan for each child will be different and needs to take into account their needs. Change doesn’t happen over night: consistency, predictability and repetitiveness is key to any plan you put in place. Give it time to work and build in reviews perhaps 3 monthly or sooner if necessary to evaluate how things are going, make any necessary changes and continue. Working together, collaborating and involving children where possible in some of the decision making about how best they can be supported.</a:t>
            </a:r>
            <a:endParaRPr/>
          </a:p>
          <a:p>
            <a:pPr indent="0" lvl="0" marL="0" rtl="0" algn="l">
              <a:lnSpc>
                <a:spcPct val="110000"/>
              </a:lnSpc>
              <a:spcBef>
                <a:spcPts val="0"/>
              </a:spcBef>
              <a:spcAft>
                <a:spcPts val="0"/>
              </a:spcAft>
              <a:buSzPts val="1600"/>
              <a:buNone/>
            </a:pPr>
            <a:r>
              <a:rPr lang="en-US" sz="1100"/>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t/>
            </a:r>
            <a:endParaRPr>
              <a:latin typeface="Calibri"/>
              <a:ea typeface="Calibri"/>
              <a:cs typeface="Calibri"/>
              <a:sym typeface="Calibri"/>
            </a:endParaRPr>
          </a:p>
        </p:txBody>
      </p:sp>
      <p:sp>
        <p:nvSpPr>
          <p:cNvPr id="104" name="Google Shape;104;p2"/>
          <p:cNvSpPr txBox="1"/>
          <p:nvPr/>
        </p:nvSpPr>
        <p:spPr>
          <a:xfrm>
            <a:off x="1066799" y="2525487"/>
            <a:ext cx="10156500" cy="2801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lang="en-US" sz="4000">
                <a:latin typeface="Calibri"/>
                <a:ea typeface="Calibri"/>
                <a:cs typeface="Calibri"/>
                <a:sym typeface="Calibri"/>
              </a:rPr>
              <a:t>Wat komt er kijken bij een goede samenwerking?</a:t>
            </a:r>
            <a:br>
              <a:rPr b="0" i="0" lang="en-US" sz="3200" u="none" cap="none" strike="noStrike">
                <a:solidFill>
                  <a:srgbClr val="000000"/>
                </a:solidFill>
                <a:latin typeface="Calibri"/>
                <a:ea typeface="Calibri"/>
                <a:cs typeface="Calibri"/>
                <a:sym typeface="Calibri"/>
              </a:rPr>
            </a:br>
            <a:br>
              <a:rPr b="0" i="0" lang="en-US" sz="3200" u="none" cap="none" strike="noStrike">
                <a:solidFill>
                  <a:srgbClr val="000000"/>
                </a:solidFill>
                <a:latin typeface="Calibri"/>
                <a:ea typeface="Calibri"/>
                <a:cs typeface="Calibri"/>
                <a:sym typeface="Calibri"/>
              </a:rPr>
            </a:br>
            <a:r>
              <a:rPr lang="en-US" sz="3200">
                <a:latin typeface="Calibri"/>
                <a:ea typeface="Calibri"/>
                <a:cs typeface="Calibri"/>
                <a:sym typeface="Calibri"/>
              </a:rPr>
              <a:t>Wat zijn de mogelijke struikelblokken voor een goede samenwerking?</a:t>
            </a:r>
            <a:endParaRPr b="0" i="0" sz="3200" u="none" cap="none" strike="noStrik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7"/>
          <p:cNvSpPr txBox="1"/>
          <p:nvPr/>
        </p:nvSpPr>
        <p:spPr>
          <a:xfrm>
            <a:off x="784188" y="558632"/>
            <a:ext cx="10623600" cy="1323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sz="4000">
                <a:latin typeface="Calibri"/>
                <a:ea typeface="Calibri"/>
                <a:cs typeface="Calibri"/>
                <a:sym typeface="Calibri"/>
              </a:rPr>
              <a:t>Het overdreven meegaande en pseudo onafhankelijke kind...</a:t>
            </a:r>
            <a:endParaRPr/>
          </a:p>
        </p:txBody>
      </p:sp>
      <p:pic>
        <p:nvPicPr>
          <p:cNvPr descr="Stop Telling Kids to 'Do What You're Told!' | HuffPost Life" id="111" name="Google Shape;111;p37"/>
          <p:cNvPicPr preferRelativeResize="0"/>
          <p:nvPr/>
        </p:nvPicPr>
        <p:blipFill rotWithShape="1">
          <a:blip r:embed="rId3">
            <a:alphaModFix/>
          </a:blip>
          <a:srcRect b="0" l="0" r="0" t="0"/>
          <a:stretch/>
        </p:blipFill>
        <p:spPr>
          <a:xfrm>
            <a:off x="4156258" y="1882219"/>
            <a:ext cx="3879484" cy="38794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3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Opzetten van de samenwerking</a:t>
            </a:r>
            <a:endParaRPr/>
          </a:p>
        </p:txBody>
      </p:sp>
      <p:pic>
        <p:nvPicPr>
          <p:cNvPr descr="Guide To Setting Up A Business Partnership | Business Advice" id="118" name="Google Shape;118;p38"/>
          <p:cNvPicPr preferRelativeResize="0"/>
          <p:nvPr>
            <p:ph idx="2" type="body"/>
          </p:nvPr>
        </p:nvPicPr>
        <p:blipFill rotWithShape="1">
          <a:blip r:embed="rId3">
            <a:alphaModFix/>
          </a:blip>
          <a:srcRect b="0" l="0" r="0" t="0"/>
          <a:stretch/>
        </p:blipFill>
        <p:spPr>
          <a:xfrm>
            <a:off x="1619022" y="2272305"/>
            <a:ext cx="3440729" cy="2477729"/>
          </a:xfrm>
          <a:prstGeom prst="rect">
            <a:avLst/>
          </a:prstGeom>
          <a:noFill/>
          <a:ln>
            <a:noFill/>
          </a:ln>
        </p:spPr>
      </p:pic>
      <p:pic>
        <p:nvPicPr>
          <p:cNvPr descr="Dunard Primary School &amp; Nursery Class" id="119" name="Google Shape;119;p38"/>
          <p:cNvPicPr preferRelativeResize="0"/>
          <p:nvPr>
            <p:ph idx="4" type="body"/>
          </p:nvPr>
        </p:nvPicPr>
        <p:blipFill rotWithShape="1">
          <a:blip r:embed="rId4">
            <a:alphaModFix/>
          </a:blip>
          <a:srcRect b="0" l="0" r="0" t="0"/>
          <a:stretch/>
        </p:blipFill>
        <p:spPr>
          <a:xfrm>
            <a:off x="6748442" y="2272305"/>
            <a:ext cx="3869326" cy="247772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3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Participatieladder</a:t>
            </a:r>
            <a:endParaRPr/>
          </a:p>
        </p:txBody>
      </p:sp>
      <p:pic>
        <p:nvPicPr>
          <p:cNvPr descr="The Development of Student Voice timeline | Timetoast timelines" id="126" name="Google Shape;126;p39"/>
          <p:cNvPicPr preferRelativeResize="0"/>
          <p:nvPr/>
        </p:nvPicPr>
        <p:blipFill rotWithShape="1">
          <a:blip r:embed="rId3">
            <a:alphaModFix/>
          </a:blip>
          <a:srcRect b="0" l="0" r="0" t="0"/>
          <a:stretch/>
        </p:blipFill>
        <p:spPr>
          <a:xfrm>
            <a:off x="3586162" y="1508250"/>
            <a:ext cx="5019675" cy="4572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4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Ruimte maken voor ieders stem</a:t>
            </a:r>
            <a:endParaRPr/>
          </a:p>
        </p:txBody>
      </p:sp>
      <p:pic>
        <p:nvPicPr>
          <p:cNvPr descr="Your Voice in College Admission Essays" id="133" name="Google Shape;133;p40"/>
          <p:cNvPicPr preferRelativeResize="0"/>
          <p:nvPr>
            <p:ph idx="2" type="body"/>
          </p:nvPr>
        </p:nvPicPr>
        <p:blipFill rotWithShape="1">
          <a:blip r:embed="rId3">
            <a:alphaModFix/>
          </a:blip>
          <a:srcRect b="0" l="0" r="0" t="0"/>
          <a:stretch/>
        </p:blipFill>
        <p:spPr>
          <a:xfrm>
            <a:off x="3483429" y="1540840"/>
            <a:ext cx="4038248" cy="420365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4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Het meteen goed doen</a:t>
            </a:r>
            <a:endParaRPr/>
          </a:p>
        </p:txBody>
      </p:sp>
      <p:pic>
        <p:nvPicPr>
          <p:cNvPr descr="First impressions - the first seeds of the relationship — The Heart School" id="140" name="Google Shape;140;p41"/>
          <p:cNvPicPr preferRelativeResize="0"/>
          <p:nvPr>
            <p:ph idx="4" type="body"/>
          </p:nvPr>
        </p:nvPicPr>
        <p:blipFill rotWithShape="1">
          <a:blip r:embed="rId3">
            <a:alphaModFix/>
          </a:blip>
          <a:srcRect b="0" l="0" r="0" t="0"/>
          <a:stretch/>
        </p:blipFill>
        <p:spPr>
          <a:xfrm>
            <a:off x="3176256" y="2023943"/>
            <a:ext cx="5839487" cy="313386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latin typeface="Calibri"/>
                <a:ea typeface="Calibri"/>
                <a:cs typeface="Calibri"/>
                <a:sym typeface="Calibri"/>
              </a:rPr>
              <a:t>Communicat</a:t>
            </a:r>
            <a:r>
              <a:rPr lang="en-US"/>
              <a:t>ie</a:t>
            </a:r>
            <a:r>
              <a:rPr lang="en-US">
                <a:latin typeface="Calibri"/>
                <a:ea typeface="Calibri"/>
                <a:cs typeface="Calibri"/>
                <a:sym typeface="Calibri"/>
              </a:rPr>
              <a:t>: </a:t>
            </a:r>
            <a:r>
              <a:rPr lang="en-US" sz="4900"/>
              <a:t>Wat</a:t>
            </a:r>
            <a:r>
              <a:rPr lang="en-US" sz="4900">
                <a:latin typeface="Calibri"/>
                <a:ea typeface="Calibri"/>
                <a:cs typeface="Calibri"/>
                <a:sym typeface="Calibri"/>
              </a:rPr>
              <a:t>, </a:t>
            </a:r>
            <a:r>
              <a:rPr lang="en-US" sz="4900"/>
              <a:t>wanneer en</a:t>
            </a:r>
            <a:r>
              <a:rPr lang="en-US" sz="4900">
                <a:latin typeface="Calibri"/>
                <a:ea typeface="Calibri"/>
                <a:cs typeface="Calibri"/>
                <a:sym typeface="Calibri"/>
              </a:rPr>
              <a:t> </a:t>
            </a:r>
            <a:r>
              <a:rPr lang="en-US" sz="4900"/>
              <a:t>hoe</a:t>
            </a:r>
            <a:r>
              <a:rPr lang="en-US" sz="4900">
                <a:latin typeface="Calibri"/>
                <a:ea typeface="Calibri"/>
                <a:cs typeface="Calibri"/>
                <a:sym typeface="Calibri"/>
              </a:rPr>
              <a:t>?</a:t>
            </a:r>
            <a:endParaRPr sz="4000">
              <a:latin typeface="Calibri"/>
              <a:ea typeface="Calibri"/>
              <a:cs typeface="Calibri"/>
              <a:sym typeface="Calibri"/>
            </a:endParaRPr>
          </a:p>
        </p:txBody>
      </p:sp>
      <p:pic>
        <p:nvPicPr>
          <p:cNvPr descr="What is Effective Communication? - 1" id="147" name="Google Shape;147;p42"/>
          <p:cNvPicPr preferRelativeResize="0"/>
          <p:nvPr>
            <p:ph idx="2" type="body"/>
          </p:nvPr>
        </p:nvPicPr>
        <p:blipFill rotWithShape="1">
          <a:blip r:embed="rId3">
            <a:alphaModFix/>
          </a:blip>
          <a:srcRect b="0" l="0" r="0" t="0"/>
          <a:stretch/>
        </p:blipFill>
        <p:spPr>
          <a:xfrm>
            <a:off x="3390823" y="1690688"/>
            <a:ext cx="5410354" cy="378138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4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latin typeface="Calibri"/>
                <a:ea typeface="Calibri"/>
                <a:cs typeface="Calibri"/>
                <a:sym typeface="Calibri"/>
              </a:rPr>
              <a:t>Communicati</a:t>
            </a:r>
            <a:r>
              <a:rPr lang="en-US"/>
              <a:t>e</a:t>
            </a:r>
            <a:r>
              <a:rPr lang="en-US">
                <a:latin typeface="Calibri"/>
                <a:ea typeface="Calibri"/>
                <a:cs typeface="Calibri"/>
                <a:sym typeface="Calibri"/>
              </a:rPr>
              <a:t> in </a:t>
            </a:r>
            <a:r>
              <a:rPr lang="en-US"/>
              <a:t>de samenwerking</a:t>
            </a:r>
            <a:endParaRPr>
              <a:latin typeface="Calibri"/>
              <a:ea typeface="Calibri"/>
              <a:cs typeface="Calibri"/>
              <a:sym typeface="Calibri"/>
            </a:endParaRPr>
          </a:p>
        </p:txBody>
      </p:sp>
      <p:pic>
        <p:nvPicPr>
          <p:cNvPr id="154" name="Google Shape;154;p43"/>
          <p:cNvPicPr preferRelativeResize="0"/>
          <p:nvPr/>
        </p:nvPicPr>
        <p:blipFill rotWithShape="1">
          <a:blip r:embed="rId3">
            <a:alphaModFix/>
          </a:blip>
          <a:srcRect b="0" l="0" r="0" t="0"/>
          <a:stretch/>
        </p:blipFill>
        <p:spPr>
          <a:xfrm>
            <a:off x="3162300" y="1814512"/>
            <a:ext cx="5867400" cy="378876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2022-11-20T21:32:22Z</dcterms:created>
  <dc:creator>Federica De Cordova</dc:creator>
</cp:coreProperties>
</file>