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8" roundtripDataSignature="AMtx7mh61TlMozqDCZ7nj+8dtJbM+feV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customschemas.google.com/relationships/presentationmetadata" Target="meta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 name="Google Shape;81;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0" name="Google Shape;21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2" name="Google Shape;22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3" name="Google Shape;23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4" name="Google Shape;24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4" name="Google Shape;25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262" name="Google Shape;262;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2" name="Google Shape;27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279" name="Google Shape;279;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7" name="Google Shape;28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6" name="Google Shape;29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3" name="Google Shape;30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312" name="Google Shape;312;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 name="Google Shape;12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 name="Google Shape;13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 name="Google Shape;17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5" name="Shape 15"/>
        <p:cNvGrpSpPr/>
        <p:nvPr/>
      </p:nvGrpSpPr>
      <p:grpSpPr>
        <a:xfrm>
          <a:off x="0" y="0"/>
          <a:ext cx="0" cy="0"/>
          <a:chOff x="0" y="0"/>
          <a:chExt cx="0" cy="0"/>
        </a:xfrm>
      </p:grpSpPr>
      <p:sp>
        <p:nvSpPr>
          <p:cNvPr id="16" name="Google Shape;16;p2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 name="Google Shape;19;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 name="Google Shape;20;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1" name="Google Shape;21;p25"/>
          <p:cNvPicPr preferRelativeResize="0"/>
          <p:nvPr/>
        </p:nvPicPr>
        <p:blipFill rotWithShape="1">
          <a:blip r:embed="rId2">
            <a:alphaModFix/>
          </a:blip>
          <a:srcRect b="0" l="0" r="0" t="0"/>
          <a:stretch/>
        </p:blipFill>
        <p:spPr>
          <a:xfrm>
            <a:off x="-2" y="-2736"/>
            <a:ext cx="12192002" cy="30543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testo verticale" type="vertTitleAndTx">
  <p:cSld name="VERTICAL_TITLE_AND_VERTICAL_TEXT">
    <p:spTree>
      <p:nvGrpSpPr>
        <p:cNvPr id="73" name="Shape 73"/>
        <p:cNvGrpSpPr/>
        <p:nvPr/>
      </p:nvGrpSpPr>
      <p:grpSpPr>
        <a:xfrm>
          <a:off x="0" y="0"/>
          <a:ext cx="0" cy="0"/>
          <a:chOff x="0" y="0"/>
          <a:chExt cx="0" cy="0"/>
        </a:xfrm>
      </p:grpSpPr>
      <p:sp>
        <p:nvSpPr>
          <p:cNvPr id="74" name="Google Shape;74;p3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3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7" name="Google Shape;77;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8" name="Google Shape;78;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22" name="Shape 22"/>
        <p:cNvGrpSpPr/>
        <p:nvPr/>
      </p:nvGrpSpPr>
      <p:grpSpPr>
        <a:xfrm>
          <a:off x="0" y="0"/>
          <a:ext cx="0" cy="0"/>
          <a:chOff x="0" y="0"/>
          <a:chExt cx="0" cy="0"/>
        </a:xfrm>
      </p:grpSpPr>
      <p:sp>
        <p:nvSpPr>
          <p:cNvPr id="23" name="Google Shape;23;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6" name="Google Shape;26;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7" name="Google Shape;27;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8" name="Google Shape;28;p26"/>
          <p:cNvPicPr preferRelativeResize="0"/>
          <p:nvPr/>
        </p:nvPicPr>
        <p:blipFill rotWithShape="1">
          <a:blip r:embed="rId2">
            <a:alphaModFix/>
          </a:blip>
          <a:srcRect b="0" l="0" r="0" t="0"/>
          <a:stretch/>
        </p:blipFill>
        <p:spPr>
          <a:xfrm>
            <a:off x="-2" y="-2736"/>
            <a:ext cx="12192002" cy="30543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29" name="Shape 29"/>
        <p:cNvGrpSpPr/>
        <p:nvPr/>
      </p:nvGrpSpPr>
      <p:grpSpPr>
        <a:xfrm>
          <a:off x="0" y="0"/>
          <a:ext cx="0" cy="0"/>
          <a:chOff x="0" y="0"/>
          <a:chExt cx="0" cy="0"/>
        </a:xfrm>
      </p:grpSpPr>
      <p:sp>
        <p:nvSpPr>
          <p:cNvPr id="30" name="Google Shape;30;p2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2" name="Google Shape;3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3" name="Google Shape;3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4" name="Google Shape;3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5" name="Google Shape;35;p27"/>
          <p:cNvPicPr preferRelativeResize="0"/>
          <p:nvPr/>
        </p:nvPicPr>
        <p:blipFill rotWithShape="1">
          <a:blip r:embed="rId2">
            <a:alphaModFix/>
          </a:blip>
          <a:srcRect b="0" l="0" r="0" t="0"/>
          <a:stretch/>
        </p:blipFill>
        <p:spPr>
          <a:xfrm>
            <a:off x="-2" y="-2736"/>
            <a:ext cx="12192002" cy="30543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36" name="Shape 36"/>
        <p:cNvGrpSpPr/>
        <p:nvPr/>
      </p:nvGrpSpPr>
      <p:grpSpPr>
        <a:xfrm>
          <a:off x="0" y="0"/>
          <a:ext cx="0" cy="0"/>
          <a:chOff x="0" y="0"/>
          <a:chExt cx="0" cy="0"/>
        </a:xfrm>
      </p:grpSpPr>
      <p:sp>
        <p:nvSpPr>
          <p:cNvPr id="37" name="Google Shape;37;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2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1" name="Google Shape;41;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2" name="Google Shape;42;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3" name="Google Shape;43;p28"/>
          <p:cNvPicPr preferRelativeResize="0"/>
          <p:nvPr/>
        </p:nvPicPr>
        <p:blipFill rotWithShape="1">
          <a:blip r:embed="rId2">
            <a:alphaModFix/>
          </a:blip>
          <a:srcRect b="0" l="0" r="0" t="0"/>
          <a:stretch/>
        </p:blipFill>
        <p:spPr>
          <a:xfrm>
            <a:off x="-2" y="-2736"/>
            <a:ext cx="12192002" cy="30543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44" name="Shape 44"/>
        <p:cNvGrpSpPr/>
        <p:nvPr/>
      </p:nvGrpSpPr>
      <p:grpSpPr>
        <a:xfrm>
          <a:off x="0" y="0"/>
          <a:ext cx="0" cy="0"/>
          <a:chOff x="0" y="0"/>
          <a:chExt cx="0" cy="0"/>
        </a:xfrm>
      </p:grpSpPr>
      <p:sp>
        <p:nvSpPr>
          <p:cNvPr id="45" name="Google Shape;45;p2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2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2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0" name="Google Shape;50;p29"/>
          <p:cNvPicPr preferRelativeResize="0"/>
          <p:nvPr/>
        </p:nvPicPr>
        <p:blipFill rotWithShape="1">
          <a:blip r:embed="rId2">
            <a:alphaModFix/>
          </a:blip>
          <a:srcRect b="0" l="0" r="0" t="0"/>
          <a:stretch/>
        </p:blipFill>
        <p:spPr>
          <a:xfrm>
            <a:off x="-2" y="-2736"/>
            <a:ext cx="12192002" cy="30543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51" name="Shape 51"/>
        <p:cNvGrpSpPr/>
        <p:nvPr/>
      </p:nvGrpSpPr>
      <p:grpSpPr>
        <a:xfrm>
          <a:off x="0" y="0"/>
          <a:ext cx="0" cy="0"/>
          <a:chOff x="0" y="0"/>
          <a:chExt cx="0" cy="0"/>
        </a:xfrm>
      </p:grpSpPr>
      <p:sp>
        <p:nvSpPr>
          <p:cNvPr id="52" name="Google Shape;52;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4" name="Google Shape;54;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5" name="Google Shape;55;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56" name="Shape 56"/>
        <p:cNvGrpSpPr/>
        <p:nvPr/>
      </p:nvGrpSpPr>
      <p:grpSpPr>
        <a:xfrm>
          <a:off x="0" y="0"/>
          <a:ext cx="0" cy="0"/>
          <a:chOff x="0" y="0"/>
          <a:chExt cx="0" cy="0"/>
        </a:xfrm>
      </p:grpSpPr>
      <p:sp>
        <p:nvSpPr>
          <p:cNvPr id="57" name="Google Shape;57;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8" name="Google Shape;58;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9" name="Google Shape;59;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60" name="Shape 60"/>
        <p:cNvGrpSpPr/>
        <p:nvPr/>
      </p:nvGrpSpPr>
      <p:grpSpPr>
        <a:xfrm>
          <a:off x="0" y="0"/>
          <a:ext cx="0" cy="0"/>
          <a:chOff x="0" y="0"/>
          <a:chExt cx="0" cy="0"/>
        </a:xfrm>
      </p:grpSpPr>
      <p:sp>
        <p:nvSpPr>
          <p:cNvPr id="61" name="Google Shape;61;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33"/>
          <p:cNvSpPr/>
          <p:nvPr>
            <p:ph idx="2" type="pic"/>
          </p:nvPr>
        </p:nvSpPr>
        <p:spPr>
          <a:xfrm>
            <a:off x="5183188" y="987425"/>
            <a:ext cx="6172200" cy="4873625"/>
          </a:xfrm>
          <a:prstGeom prst="rect">
            <a:avLst/>
          </a:prstGeom>
          <a:noFill/>
          <a:ln>
            <a:noFill/>
          </a:ln>
        </p:spPr>
      </p:sp>
      <p:sp>
        <p:nvSpPr>
          <p:cNvPr id="63" name="Google Shape;63;p3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 name="Google Shape;64;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5" name="Google Shape;65;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6" name="Google Shape;66;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67" name="Shape 67"/>
        <p:cNvGrpSpPr/>
        <p:nvPr/>
      </p:nvGrpSpPr>
      <p:grpSpPr>
        <a:xfrm>
          <a:off x="0" y="0"/>
          <a:ext cx="0" cy="0"/>
          <a:chOff x="0" y="0"/>
          <a:chExt cx="0" cy="0"/>
        </a:xfrm>
      </p:grpSpPr>
      <p:sp>
        <p:nvSpPr>
          <p:cNvPr id="68" name="Google Shape;68;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1" name="Google Shape;71;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2" name="Google Shape;72;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4"/>
          <p:cNvSpPr/>
          <p:nvPr/>
        </p:nvSpPr>
        <p:spPr>
          <a:xfrm>
            <a:off x="0" y="6285186"/>
            <a:ext cx="12192000" cy="572814"/>
          </a:xfrm>
          <a:prstGeom prst="rect">
            <a:avLst/>
          </a:prstGeom>
          <a:solidFill>
            <a:srgbClr val="10AD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 name="Google Shape;13;p24"/>
          <p:cNvSpPr txBox="1"/>
          <p:nvPr/>
        </p:nvSpPr>
        <p:spPr>
          <a:xfrm>
            <a:off x="381000" y="6363844"/>
            <a:ext cx="9148290" cy="4154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50" u="none" cap="none" strike="noStrike">
                <a:solidFill>
                  <a:schemeClr val="lt1"/>
                </a:solidFill>
                <a:latin typeface="Arial"/>
                <a:ea typeface="Arial"/>
                <a:cs typeface="Arial"/>
                <a:sym typeface="Arial"/>
              </a:rPr>
              <a:t>The BRIGHTER FUTURE project has been funded with support from the European Commission. This material reflects the views only of the authors, </a:t>
            </a:r>
            <a:br>
              <a:rPr b="0" i="0" lang="en-US" sz="1050" u="none" cap="none" strike="noStrike">
                <a:solidFill>
                  <a:schemeClr val="lt1"/>
                </a:solidFill>
                <a:latin typeface="Arial"/>
                <a:ea typeface="Arial"/>
                <a:cs typeface="Arial"/>
                <a:sym typeface="Arial"/>
              </a:rPr>
            </a:br>
            <a:r>
              <a:rPr b="0" i="0" lang="en-US" sz="1050" u="none" cap="none" strike="noStrike">
                <a:solidFill>
                  <a:schemeClr val="lt1"/>
                </a:solidFill>
                <a:latin typeface="Arial"/>
                <a:ea typeface="Arial"/>
                <a:cs typeface="Arial"/>
                <a:sym typeface="Arial"/>
              </a:rPr>
              <a:t>and the Commission cannot be held responsible for any use which may be made of the information contained therein.</a:t>
            </a:r>
            <a:endParaRPr/>
          </a:p>
        </p:txBody>
      </p:sp>
      <p:pic>
        <p:nvPicPr>
          <p:cNvPr descr="Texto&#10;&#10;Descripción generada automáticamente con confianza media" id="14" name="Google Shape;14;p24"/>
          <p:cNvPicPr preferRelativeResize="0"/>
          <p:nvPr/>
        </p:nvPicPr>
        <p:blipFill rotWithShape="1">
          <a:blip r:embed="rId1">
            <a:alphaModFix/>
          </a:blip>
          <a:srcRect b="0" l="0" r="0" t="0"/>
          <a:stretch/>
        </p:blipFill>
        <p:spPr>
          <a:xfrm>
            <a:off x="10107575" y="6354247"/>
            <a:ext cx="1916785" cy="42492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png"/><Relationship Id="rId4" Type="http://schemas.openxmlformats.org/officeDocument/2006/relationships/image" Target="../media/image5.jp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6.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jpg"/><Relationship Id="rId4" Type="http://schemas.openxmlformats.org/officeDocument/2006/relationships/image" Target="../media/image17.jpg"/><Relationship Id="rId5" Type="http://schemas.openxmlformats.org/officeDocument/2006/relationships/image" Target="../media/image1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36"/>
          <p:cNvSpPr txBox="1"/>
          <p:nvPr>
            <p:ph idx="1" type="subTitle"/>
          </p:nvPr>
        </p:nvSpPr>
        <p:spPr>
          <a:xfrm>
            <a:off x="1563827" y="2592182"/>
            <a:ext cx="9144000" cy="1673639"/>
          </a:xfrm>
          <a:prstGeom prst="rect">
            <a:avLst/>
          </a:prstGeom>
          <a:noFill/>
          <a:ln>
            <a:noFill/>
          </a:ln>
        </p:spPr>
        <p:txBody>
          <a:bodyPr anchorCtr="0" anchor="t" bIns="45700" lIns="91425" spcFirstLastPara="1" rIns="91425" wrap="square" tIns="45700">
            <a:normAutofit lnSpcReduction="10000"/>
          </a:bodyPr>
          <a:lstStyle/>
          <a:p>
            <a:pPr indent="-406400" lvl="0" marL="457200" rtl="0" algn="ctr">
              <a:lnSpc>
                <a:spcPct val="100000"/>
              </a:lnSpc>
              <a:spcBef>
                <a:spcPts val="1000"/>
              </a:spcBef>
              <a:spcAft>
                <a:spcPts val="0"/>
              </a:spcAft>
              <a:buSzPts val="2400"/>
              <a:buNone/>
            </a:pPr>
            <a:r>
              <a:rPr lang="en-US" sz="4800"/>
              <a:t>Omgaan met geseksualiseerd</a:t>
            </a:r>
            <a:endParaRPr sz="4800"/>
          </a:p>
          <a:p>
            <a:pPr indent="-406400" lvl="0" marL="457200" rtl="0" algn="ctr">
              <a:lnSpc>
                <a:spcPct val="100000"/>
              </a:lnSpc>
              <a:spcBef>
                <a:spcPts val="1000"/>
              </a:spcBef>
              <a:spcAft>
                <a:spcPts val="0"/>
              </a:spcAft>
              <a:buSzPts val="2400"/>
              <a:buNone/>
            </a:pPr>
            <a:r>
              <a:rPr lang="en-US" sz="4800"/>
              <a:t>gedrag</a:t>
            </a:r>
            <a:endParaRPr sz="4800"/>
          </a:p>
        </p:txBody>
      </p:sp>
      <p:pic>
        <p:nvPicPr>
          <p:cNvPr id="84" name="Google Shape;84;p36"/>
          <p:cNvPicPr preferRelativeResize="0"/>
          <p:nvPr/>
        </p:nvPicPr>
        <p:blipFill rotWithShape="1">
          <a:blip r:embed="rId3">
            <a:alphaModFix/>
          </a:blip>
          <a:srcRect b="0" l="0" r="0" t="0"/>
          <a:stretch/>
        </p:blipFill>
        <p:spPr>
          <a:xfrm>
            <a:off x="8556814" y="416128"/>
            <a:ext cx="2909887" cy="704365"/>
          </a:xfrm>
          <a:prstGeom prst="rect">
            <a:avLst/>
          </a:prstGeom>
          <a:solidFill>
            <a:schemeClr val="lt1"/>
          </a:solidFill>
          <a:ln>
            <a:noFill/>
          </a:ln>
        </p:spPr>
      </p:pic>
      <p:sp>
        <p:nvSpPr>
          <p:cNvPr id="85" name="Google Shape;85;p36"/>
          <p:cNvSpPr/>
          <p:nvPr/>
        </p:nvSpPr>
        <p:spPr>
          <a:xfrm>
            <a:off x="0" y="6285186"/>
            <a:ext cx="12192000" cy="572815"/>
          </a:xfrm>
          <a:prstGeom prst="rect">
            <a:avLst/>
          </a:prstGeom>
          <a:solidFill>
            <a:srgbClr val="10AD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Imagen que contiene Interfaz de usuario gráfica&#10;&#10;Descripción generada automáticamente" id="86" name="Google Shape;86;p36"/>
          <p:cNvPicPr preferRelativeResize="0"/>
          <p:nvPr/>
        </p:nvPicPr>
        <p:blipFill rotWithShape="1">
          <a:blip r:embed="rId4">
            <a:alphaModFix/>
          </a:blip>
          <a:srcRect b="0" l="0" r="0" t="0"/>
          <a:stretch/>
        </p:blipFill>
        <p:spPr>
          <a:xfrm>
            <a:off x="886173" y="7713857"/>
            <a:ext cx="886483" cy="443241"/>
          </a:xfrm>
          <a:prstGeom prst="rect">
            <a:avLst/>
          </a:prstGeom>
          <a:noFill/>
          <a:ln>
            <a:noFill/>
          </a:ln>
        </p:spPr>
      </p:pic>
      <p:sp>
        <p:nvSpPr>
          <p:cNvPr id="87" name="Google Shape;87;p36"/>
          <p:cNvSpPr txBox="1"/>
          <p:nvPr/>
        </p:nvSpPr>
        <p:spPr>
          <a:xfrm>
            <a:off x="381000" y="6363845"/>
            <a:ext cx="9148291" cy="4157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51" u="none" cap="none" strike="noStrike">
                <a:solidFill>
                  <a:schemeClr val="lt1"/>
                </a:solidFill>
                <a:latin typeface="Calibri"/>
                <a:ea typeface="Calibri"/>
                <a:cs typeface="Calibri"/>
                <a:sym typeface="Calibri"/>
              </a:rPr>
              <a:t>The BRIGHTER FUTURE project has been funded with support from the European Commission. This material reflects the views only of the authors, </a:t>
            </a:r>
            <a:br>
              <a:rPr b="0" i="0" lang="en-US" sz="1051" u="none" cap="none" strike="noStrike">
                <a:solidFill>
                  <a:schemeClr val="lt1"/>
                </a:solidFill>
                <a:latin typeface="Calibri"/>
                <a:ea typeface="Calibri"/>
                <a:cs typeface="Calibri"/>
                <a:sym typeface="Calibri"/>
              </a:rPr>
            </a:br>
            <a:r>
              <a:rPr b="0" i="0" lang="en-US" sz="1051" u="none" cap="none" strike="noStrike">
                <a:solidFill>
                  <a:schemeClr val="lt1"/>
                </a:solidFill>
                <a:latin typeface="Calibri"/>
                <a:ea typeface="Calibri"/>
                <a:cs typeface="Calibri"/>
                <a:sym typeface="Calibri"/>
              </a:rPr>
              <a:t>and the Commission cannot be held responsible for any use which may be made of the information contained therein.</a:t>
            </a:r>
            <a:endParaRPr/>
          </a:p>
        </p:txBody>
      </p:sp>
      <p:pic>
        <p:nvPicPr>
          <p:cNvPr descr="Texto&#10;&#10;Descripción generada automáticamente con confianza media" id="88" name="Google Shape;88;p36"/>
          <p:cNvPicPr preferRelativeResize="0"/>
          <p:nvPr/>
        </p:nvPicPr>
        <p:blipFill rotWithShape="1">
          <a:blip r:embed="rId5">
            <a:alphaModFix/>
          </a:blip>
          <a:srcRect b="0" l="0" r="0" t="0"/>
          <a:stretch/>
        </p:blipFill>
        <p:spPr>
          <a:xfrm>
            <a:off x="10107577" y="6354247"/>
            <a:ext cx="1916785" cy="424927"/>
          </a:xfrm>
          <a:prstGeom prst="rect">
            <a:avLst/>
          </a:prstGeom>
          <a:noFill/>
          <a:ln>
            <a:noFill/>
          </a:ln>
        </p:spPr>
      </p:pic>
      <p:sp>
        <p:nvSpPr>
          <p:cNvPr id="89" name="Google Shape;89;p36"/>
          <p:cNvSpPr/>
          <p:nvPr/>
        </p:nvSpPr>
        <p:spPr>
          <a:xfrm>
            <a:off x="2093832" y="2351410"/>
            <a:ext cx="7943400" cy="2155200"/>
          </a:xfrm>
          <a:prstGeom prst="rect">
            <a:avLst/>
          </a:prstGeom>
          <a:noFill/>
          <a:ln cap="flat" cmpd="sng" w="25400">
            <a:solidFill>
              <a:srgbClr val="0099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0" name="Google Shape;90;p36"/>
          <p:cNvSpPr txBox="1"/>
          <p:nvPr/>
        </p:nvSpPr>
        <p:spPr>
          <a:xfrm>
            <a:off x="5198567" y="1688309"/>
            <a:ext cx="1874520" cy="584775"/>
          </a:xfrm>
          <a:prstGeom prst="rect">
            <a:avLst/>
          </a:prstGeom>
          <a:solidFill>
            <a:srgbClr val="009949"/>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None/>
            </a:pPr>
            <a:r>
              <a:rPr b="0" i="0" lang="en-US" sz="3200" u="none" cap="none" strike="noStrike">
                <a:solidFill>
                  <a:schemeClr val="lt1"/>
                </a:solidFill>
                <a:latin typeface="Calibri"/>
                <a:ea typeface="Calibri"/>
                <a:cs typeface="Calibri"/>
                <a:sym typeface="Calibri"/>
              </a:rPr>
              <a:t>UNIT 5.3</a:t>
            </a:r>
            <a:endParaRPr b="0" i="0" sz="6000" u="none" cap="none" strike="noStrike">
              <a:solidFill>
                <a:schemeClr val="lt1"/>
              </a:solidFill>
              <a:latin typeface="Calibri"/>
              <a:ea typeface="Calibri"/>
              <a:cs typeface="Calibri"/>
              <a:sym typeface="Calibri"/>
            </a:endParaRPr>
          </a:p>
        </p:txBody>
      </p:sp>
      <p:sp>
        <p:nvSpPr>
          <p:cNvPr id="91" name="Google Shape;91;p36"/>
          <p:cNvSpPr/>
          <p:nvPr/>
        </p:nvSpPr>
        <p:spPr>
          <a:xfrm rot="10800000">
            <a:off x="5867400" y="4428229"/>
            <a:ext cx="396240" cy="341587"/>
          </a:xfrm>
          <a:prstGeom prst="triangle">
            <a:avLst>
              <a:gd fmla="val 50000" name="adj"/>
            </a:avLst>
          </a:prstGeom>
          <a:solidFill>
            <a:srgbClr val="00994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grpSp>
        <p:nvGrpSpPr>
          <p:cNvPr id="190" name="Google Shape;190;p10"/>
          <p:cNvGrpSpPr/>
          <p:nvPr/>
        </p:nvGrpSpPr>
        <p:grpSpPr>
          <a:xfrm>
            <a:off x="441411" y="1690688"/>
            <a:ext cx="11658600" cy="4019984"/>
            <a:chOff x="348345" y="1984"/>
            <a:chExt cx="10308766" cy="4869162"/>
          </a:xfrm>
        </p:grpSpPr>
        <p:sp>
          <p:nvSpPr>
            <p:cNvPr id="191" name="Google Shape;191;p10"/>
            <p:cNvSpPr/>
            <p:nvPr/>
          </p:nvSpPr>
          <p:spPr>
            <a:xfrm>
              <a:off x="348345" y="1984"/>
              <a:ext cx="4730016" cy="2247305"/>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10"/>
            <p:cNvSpPr txBox="1"/>
            <p:nvPr/>
          </p:nvSpPr>
          <p:spPr>
            <a:xfrm>
              <a:off x="348345" y="1984"/>
              <a:ext cx="4730016" cy="2247305"/>
            </a:xfrm>
            <a:prstGeom prst="rect">
              <a:avLst/>
            </a:prstGeom>
            <a:noFill/>
            <a:ln>
              <a:noFill/>
            </a:ln>
          </p:spPr>
          <p:txBody>
            <a:bodyPr anchorCtr="0" anchor="ctr" bIns="110475" lIns="110475" spcFirstLastPara="1" rIns="110475" wrap="square" tIns="110475">
              <a:noAutofit/>
            </a:bodyPr>
            <a:lstStyle/>
            <a:p>
              <a:pPr indent="0" lvl="0" marL="0" marR="0" rtl="0" algn="ctr">
                <a:lnSpc>
                  <a:spcPct val="90000"/>
                </a:lnSpc>
                <a:spcBef>
                  <a:spcPts val="0"/>
                </a:spcBef>
                <a:spcAft>
                  <a:spcPts val="0"/>
                </a:spcAft>
                <a:buClr>
                  <a:schemeClr val="dk1"/>
                </a:buClr>
                <a:buSzPts val="2900"/>
                <a:buFont typeface="Calibri"/>
                <a:buNone/>
              </a:pPr>
              <a:r>
                <a:rPr b="1" lang="en-US" sz="2400">
                  <a:solidFill>
                    <a:schemeClr val="dk1"/>
                  </a:solidFill>
                  <a:latin typeface="Calibri"/>
                  <a:ea typeface="Calibri"/>
                  <a:cs typeface="Calibri"/>
                  <a:sym typeface="Calibri"/>
                </a:rPr>
                <a:t>Een</a:t>
              </a:r>
              <a:r>
                <a:rPr b="1" i="0" lang="en-US" sz="2400" u="none" cap="none" strike="noStrike">
                  <a:solidFill>
                    <a:schemeClr val="dk1"/>
                  </a:solidFill>
                  <a:latin typeface="Calibri"/>
                  <a:ea typeface="Calibri"/>
                  <a:cs typeface="Calibri"/>
                  <a:sym typeface="Calibri"/>
                </a:rPr>
                <a:t> </a:t>
              </a:r>
              <a:r>
                <a:rPr b="1" lang="en-US" sz="2400">
                  <a:solidFill>
                    <a:schemeClr val="dk1"/>
                  </a:solidFill>
                  <a:latin typeface="Calibri"/>
                  <a:ea typeface="Calibri"/>
                  <a:cs typeface="Calibri"/>
                  <a:sym typeface="Calibri"/>
                </a:rPr>
                <a:t>misvatting</a:t>
              </a:r>
              <a:r>
                <a:rPr b="0" i="0" lang="en-US" sz="2400" u="none" cap="none" strike="noStrike">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kindermisbruik gebeurt alleen bij gezinnen met andere problematiek en</a:t>
              </a:r>
              <a:r>
                <a:rPr b="0" i="0" lang="en-US" sz="2400" u="none" cap="none" strike="noStrike">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in achtergestelde sociaal-culturele context.</a:t>
              </a:r>
              <a:endParaRPr b="0" i="0" sz="2400" u="none" cap="none" strike="noStrike">
                <a:solidFill>
                  <a:schemeClr val="dk1"/>
                </a:solidFill>
                <a:latin typeface="Calibri"/>
                <a:ea typeface="Calibri"/>
                <a:cs typeface="Calibri"/>
                <a:sym typeface="Calibri"/>
              </a:endParaRPr>
            </a:p>
          </p:txBody>
        </p:sp>
        <p:sp>
          <p:nvSpPr>
            <p:cNvPr id="193" name="Google Shape;193;p10"/>
            <p:cNvSpPr/>
            <p:nvPr/>
          </p:nvSpPr>
          <p:spPr>
            <a:xfrm>
              <a:off x="5452913" y="1984"/>
              <a:ext cx="5204198" cy="2247305"/>
            </a:xfrm>
            <a:prstGeom prst="rect">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10"/>
            <p:cNvSpPr txBox="1"/>
            <p:nvPr/>
          </p:nvSpPr>
          <p:spPr>
            <a:xfrm>
              <a:off x="5452913" y="1984"/>
              <a:ext cx="5204198" cy="2247305"/>
            </a:xfrm>
            <a:prstGeom prst="rect">
              <a:avLst/>
            </a:prstGeom>
            <a:noFill/>
            <a:ln>
              <a:noFill/>
            </a:ln>
          </p:spPr>
          <p:txBody>
            <a:bodyPr anchorCtr="0" anchor="ctr" bIns="110475" lIns="110475" spcFirstLastPara="1" rIns="110475" wrap="square" tIns="110475">
              <a:noAutofit/>
            </a:bodyPr>
            <a:lstStyle/>
            <a:p>
              <a:pPr indent="0" lvl="0" marL="0" marR="0" rtl="0" algn="ctr">
                <a:lnSpc>
                  <a:spcPct val="90000"/>
                </a:lnSpc>
                <a:spcBef>
                  <a:spcPts val="0"/>
                </a:spcBef>
                <a:spcAft>
                  <a:spcPts val="0"/>
                </a:spcAft>
                <a:buClr>
                  <a:schemeClr val="dk1"/>
                </a:buClr>
                <a:buSzPts val="2900"/>
                <a:buFont typeface="Calibri"/>
                <a:buNone/>
              </a:pPr>
              <a:r>
                <a:rPr lang="en-US" sz="2400">
                  <a:solidFill>
                    <a:schemeClr val="dk1"/>
                  </a:solidFill>
                  <a:latin typeface="Calibri"/>
                  <a:ea typeface="Calibri"/>
                  <a:cs typeface="Calibri"/>
                  <a:sym typeface="Calibri"/>
                </a:rPr>
                <a:t>Seksueel misbruik van kinderen bestaat en </a:t>
              </a:r>
              <a:r>
                <a:rPr b="0" i="0" lang="en-US" sz="2400" u="none" cap="none" strike="noStrike">
                  <a:solidFill>
                    <a:schemeClr val="dk1"/>
                  </a:solidFill>
                  <a:latin typeface="Calibri"/>
                  <a:ea typeface="Calibri"/>
                  <a:cs typeface="Calibri"/>
                  <a:sym typeface="Calibri"/>
                </a:rPr>
                <a:t>is </a:t>
              </a:r>
              <a:r>
                <a:rPr lang="en-US" sz="2400">
                  <a:solidFill>
                    <a:schemeClr val="dk1"/>
                  </a:solidFill>
                  <a:latin typeface="Calibri"/>
                  <a:ea typeface="Calibri"/>
                  <a:cs typeface="Calibri"/>
                  <a:sym typeface="Calibri"/>
                </a:rPr>
                <a:t>een</a:t>
              </a:r>
              <a:r>
                <a:rPr b="0" i="0" lang="en-US" sz="2400" u="none" cap="none" strike="noStrike">
                  <a:solidFill>
                    <a:schemeClr val="dk1"/>
                  </a:solidFill>
                  <a:latin typeface="Calibri"/>
                  <a:ea typeface="Calibri"/>
                  <a:cs typeface="Calibri"/>
                  <a:sym typeface="Calibri"/>
                </a:rPr>
                <a:t> </a:t>
              </a:r>
              <a:r>
                <a:rPr b="1" lang="en-US" sz="2400">
                  <a:solidFill>
                    <a:schemeClr val="dk1"/>
                  </a:solidFill>
                  <a:latin typeface="Calibri"/>
                  <a:ea typeface="Calibri"/>
                  <a:cs typeface="Calibri"/>
                  <a:sym typeface="Calibri"/>
                </a:rPr>
                <a:t>wijdverspreid verschijnsel</a:t>
              </a:r>
              <a:r>
                <a:rPr b="0" i="0" lang="en-US" sz="2400" u="none" cap="none" strike="noStrike">
                  <a:solidFill>
                    <a:schemeClr val="dk1"/>
                  </a:solidFill>
                  <a:latin typeface="Calibri"/>
                  <a:ea typeface="Calibri"/>
                  <a:cs typeface="Calibri"/>
                  <a:sym typeface="Calibri"/>
                </a:rPr>
                <a:t>.</a:t>
              </a:r>
              <a:endParaRPr b="0" i="0" sz="2400" u="none" cap="none" strike="noStrike">
                <a:solidFill>
                  <a:schemeClr val="dk1"/>
                </a:solidFill>
                <a:latin typeface="Calibri"/>
                <a:ea typeface="Calibri"/>
                <a:cs typeface="Calibri"/>
                <a:sym typeface="Calibri"/>
              </a:endParaRPr>
            </a:p>
          </p:txBody>
        </p:sp>
        <p:sp>
          <p:nvSpPr>
            <p:cNvPr id="195" name="Google Shape;195;p10"/>
            <p:cNvSpPr/>
            <p:nvPr/>
          </p:nvSpPr>
          <p:spPr>
            <a:xfrm>
              <a:off x="1886851" y="2623841"/>
              <a:ext cx="7231754" cy="2247305"/>
            </a:xfrm>
            <a:prstGeom prst="rect">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10"/>
            <p:cNvSpPr txBox="1"/>
            <p:nvPr/>
          </p:nvSpPr>
          <p:spPr>
            <a:xfrm>
              <a:off x="1886851" y="2623841"/>
              <a:ext cx="7231754" cy="2247305"/>
            </a:xfrm>
            <a:prstGeom prst="rect">
              <a:avLst/>
            </a:prstGeom>
            <a:noFill/>
            <a:ln>
              <a:noFill/>
            </a:ln>
          </p:spPr>
          <p:txBody>
            <a:bodyPr anchorCtr="0" anchor="ctr" bIns="110475" lIns="110475" spcFirstLastPara="1" rIns="110475" wrap="square" tIns="110475">
              <a:noAutofit/>
            </a:bodyPr>
            <a:lstStyle/>
            <a:p>
              <a:pPr indent="0" lvl="0" marL="0" marR="0" rtl="0" algn="ctr">
                <a:lnSpc>
                  <a:spcPct val="90000"/>
                </a:lnSpc>
                <a:spcBef>
                  <a:spcPts val="0"/>
                </a:spcBef>
                <a:spcAft>
                  <a:spcPts val="0"/>
                </a:spcAft>
                <a:buClr>
                  <a:schemeClr val="dk1"/>
                </a:buClr>
                <a:buSzPts val="2900"/>
                <a:buFont typeface="Calibri"/>
                <a:buNone/>
              </a:pPr>
              <a:r>
                <a:rPr lang="en-US" sz="2400">
                  <a:solidFill>
                    <a:schemeClr val="dk1"/>
                  </a:solidFill>
                  <a:latin typeface="Calibri"/>
                  <a:ea typeface="Calibri"/>
                  <a:cs typeface="Calibri"/>
                  <a:sym typeface="Calibri"/>
                </a:rPr>
                <a:t>Het is een verschijnsel dat voorkomt</a:t>
              </a:r>
              <a:r>
                <a:rPr b="0" i="0" lang="en-US" sz="2400" u="none" cap="none" strike="noStrike">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in elke sociaal-culturele context</a:t>
              </a:r>
              <a:r>
                <a:rPr b="0" i="0" lang="en-US" sz="2400" u="none" cap="none" strike="noStrike">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ongeacht</a:t>
              </a:r>
              <a:r>
                <a:rPr b="0" i="0" lang="en-US" sz="2400" u="none" cap="none" strike="noStrike">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etniciteit</a:t>
              </a:r>
              <a:r>
                <a:rPr b="0" i="0" lang="en-US" sz="2400" u="none" cap="none" strike="noStrike">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opleidingsniveau en economische status.</a:t>
              </a:r>
              <a:endParaRPr b="0" i="0" sz="2400" u="none" cap="none" strike="noStrike">
                <a:solidFill>
                  <a:schemeClr val="dk1"/>
                </a:solidFill>
                <a:latin typeface="Calibri"/>
                <a:ea typeface="Calibri"/>
                <a:cs typeface="Calibri"/>
                <a:sym typeface="Calibri"/>
              </a:endParaRPr>
            </a:p>
          </p:txBody>
        </p:sp>
      </p:grpSp>
      <p:sp>
        <p:nvSpPr>
          <p:cNvPr id="197" name="Google Shape;197;p10"/>
          <p:cNvSpPr txBox="1"/>
          <p:nvPr/>
        </p:nvSpPr>
        <p:spPr>
          <a:xfrm>
            <a:off x="838200" y="326803"/>
            <a:ext cx="10515600" cy="1049357"/>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Wat is </a:t>
            </a:r>
            <a:r>
              <a:rPr lang="en-US" sz="4400">
                <a:solidFill>
                  <a:schemeClr val="dk1"/>
                </a:solidFill>
                <a:latin typeface="Calibri"/>
                <a:ea typeface="Calibri"/>
                <a:cs typeface="Calibri"/>
                <a:sym typeface="Calibri"/>
              </a:rPr>
              <a:t>kindermisbruik?</a:t>
            </a:r>
            <a:r>
              <a:rPr b="0" i="0" lang="en-US" sz="4400" u="none" cap="none" strike="noStrike">
                <a:solidFill>
                  <a:schemeClr val="dk1"/>
                </a:solidFill>
                <a:latin typeface="Calibri"/>
                <a:ea typeface="Calibri"/>
                <a:cs typeface="Calibri"/>
                <a:sym typeface="Calibri"/>
              </a:rPr>
              <a:t>_3</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grpSp>
        <p:nvGrpSpPr>
          <p:cNvPr id="202" name="Google Shape;202;p11"/>
          <p:cNvGrpSpPr/>
          <p:nvPr/>
        </p:nvGrpSpPr>
        <p:grpSpPr>
          <a:xfrm>
            <a:off x="1000896" y="1885950"/>
            <a:ext cx="9860693" cy="3086100"/>
            <a:chOff x="1336" y="1206862"/>
            <a:chExt cx="10944726" cy="3127064"/>
          </a:xfrm>
        </p:grpSpPr>
        <p:sp>
          <p:nvSpPr>
            <p:cNvPr id="203" name="Google Shape;203;p11"/>
            <p:cNvSpPr/>
            <p:nvPr/>
          </p:nvSpPr>
          <p:spPr>
            <a:xfrm>
              <a:off x="1336" y="1206862"/>
              <a:ext cx="5211774" cy="3127064"/>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11"/>
            <p:cNvSpPr txBox="1"/>
            <p:nvPr/>
          </p:nvSpPr>
          <p:spPr>
            <a:xfrm>
              <a:off x="1336" y="1206862"/>
              <a:ext cx="5211774" cy="3127064"/>
            </a:xfrm>
            <a:prstGeom prst="rect">
              <a:avLst/>
            </a:prstGeom>
            <a:noFill/>
            <a:ln>
              <a:noFill/>
            </a:ln>
          </p:spPr>
          <p:txBody>
            <a:bodyPr anchorCtr="0" anchor="ctr" bIns="125725" lIns="125725" spcFirstLastPara="1" rIns="125725" wrap="square" tIns="125725">
              <a:noAutofit/>
            </a:bodyPr>
            <a:lstStyle/>
            <a:p>
              <a:pPr indent="0" lvl="0" marL="0" marR="0" rtl="0" algn="ctr">
                <a:lnSpc>
                  <a:spcPct val="90000"/>
                </a:lnSpc>
                <a:spcBef>
                  <a:spcPts val="0"/>
                </a:spcBef>
                <a:spcAft>
                  <a:spcPts val="0"/>
                </a:spcAft>
                <a:buClr>
                  <a:schemeClr val="dk1"/>
                </a:buClr>
                <a:buSzPts val="3300"/>
                <a:buFont typeface="Calibri"/>
                <a:buNone/>
              </a:pPr>
              <a:r>
                <a:rPr lang="en-US" sz="2400">
                  <a:solidFill>
                    <a:schemeClr val="dk1"/>
                  </a:solidFill>
                  <a:latin typeface="Calibri"/>
                  <a:ea typeface="Calibri"/>
                  <a:cs typeface="Calibri"/>
                  <a:sym typeface="Calibri"/>
                </a:rPr>
                <a:t>Het is</a:t>
              </a:r>
              <a:r>
                <a:rPr b="0" i="0" lang="en-US" sz="2400" u="none" cap="none" strike="noStrike">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altijd een verwarrende en destabiliserende </a:t>
              </a:r>
              <a:r>
                <a:rPr b="1" lang="en-US" sz="2400">
                  <a:solidFill>
                    <a:schemeClr val="dk1"/>
                  </a:solidFill>
                  <a:latin typeface="Calibri"/>
                  <a:ea typeface="Calibri"/>
                  <a:cs typeface="Calibri"/>
                  <a:sym typeface="Calibri"/>
                </a:rPr>
                <a:t>aanval op de persoonlijkheid</a:t>
              </a:r>
              <a:r>
                <a:rPr lang="en-US" sz="2400">
                  <a:solidFill>
                    <a:schemeClr val="dk1"/>
                  </a:solidFill>
                  <a:latin typeface="Calibri"/>
                  <a:ea typeface="Calibri"/>
                  <a:cs typeface="Calibri"/>
                  <a:sym typeface="Calibri"/>
                </a:rPr>
                <a:t> van het kind en hun ontwikkeling.</a:t>
              </a:r>
              <a:r>
                <a:rPr b="0" i="0" lang="en-US" sz="2400" u="none" cap="none" strike="noStrike">
                  <a:solidFill>
                    <a:schemeClr val="dk1"/>
                  </a:solidFill>
                  <a:latin typeface="Calibri"/>
                  <a:ea typeface="Calibri"/>
                  <a:cs typeface="Calibri"/>
                  <a:sym typeface="Calibri"/>
                </a:rPr>
                <a:t> </a:t>
              </a:r>
              <a:endParaRPr b="0" i="0" sz="2400" u="none" cap="none" strike="noStrike">
                <a:solidFill>
                  <a:schemeClr val="dk1"/>
                </a:solidFill>
                <a:latin typeface="Calibri"/>
                <a:ea typeface="Calibri"/>
                <a:cs typeface="Calibri"/>
                <a:sym typeface="Calibri"/>
              </a:endParaRPr>
            </a:p>
          </p:txBody>
        </p:sp>
        <p:sp>
          <p:nvSpPr>
            <p:cNvPr id="205" name="Google Shape;205;p11"/>
            <p:cNvSpPr/>
            <p:nvPr/>
          </p:nvSpPr>
          <p:spPr>
            <a:xfrm>
              <a:off x="5734288" y="1206862"/>
              <a:ext cx="5211774" cy="3127064"/>
            </a:xfrm>
            <a:prstGeom prst="rect">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11"/>
            <p:cNvSpPr txBox="1"/>
            <p:nvPr/>
          </p:nvSpPr>
          <p:spPr>
            <a:xfrm>
              <a:off x="5734288" y="1206862"/>
              <a:ext cx="5211774" cy="3127064"/>
            </a:xfrm>
            <a:prstGeom prst="rect">
              <a:avLst/>
            </a:prstGeom>
            <a:noFill/>
            <a:ln>
              <a:noFill/>
            </a:ln>
          </p:spPr>
          <p:txBody>
            <a:bodyPr anchorCtr="0" anchor="ctr" bIns="125725" lIns="125725" spcFirstLastPara="1" rIns="125725" wrap="square" tIns="125725">
              <a:noAutofit/>
            </a:bodyPr>
            <a:lstStyle/>
            <a:p>
              <a:pPr indent="0" lvl="0" marL="0" marR="0" rtl="0" algn="ctr">
                <a:lnSpc>
                  <a:spcPct val="90000"/>
                </a:lnSpc>
                <a:spcBef>
                  <a:spcPts val="0"/>
                </a:spcBef>
                <a:spcAft>
                  <a:spcPts val="0"/>
                </a:spcAft>
                <a:buClr>
                  <a:schemeClr val="dk1"/>
                </a:buClr>
                <a:buSzPts val="3300"/>
                <a:buFont typeface="Calibri"/>
                <a:buNone/>
              </a:pPr>
              <a:r>
                <a:rPr lang="en-US" sz="2400">
                  <a:solidFill>
                    <a:schemeClr val="dk1"/>
                  </a:solidFill>
                  <a:latin typeface="Calibri"/>
                  <a:ea typeface="Calibri"/>
                  <a:cs typeface="Calibri"/>
                  <a:sym typeface="Calibri"/>
                </a:rPr>
                <a:t>Elke schending van intimiteit veroorzaakt direct ongemak, maar heeft ook </a:t>
              </a:r>
              <a:r>
                <a:rPr b="1" lang="en-US" sz="2400">
                  <a:solidFill>
                    <a:schemeClr val="dk1"/>
                  </a:solidFill>
                  <a:latin typeface="Calibri"/>
                  <a:ea typeface="Calibri"/>
                  <a:cs typeface="Calibri"/>
                  <a:sym typeface="Calibri"/>
                </a:rPr>
                <a:t>gevolgen op lange termijn</a:t>
              </a:r>
              <a:r>
                <a:rPr lang="en-US" sz="2400">
                  <a:solidFill>
                    <a:schemeClr val="dk1"/>
                  </a:solidFill>
                  <a:latin typeface="Calibri"/>
                  <a:ea typeface="Calibri"/>
                  <a:cs typeface="Calibri"/>
                  <a:sym typeface="Calibri"/>
                </a:rPr>
                <a:t> tot ver in de volwassenheid.</a:t>
              </a:r>
              <a:endParaRPr b="1" i="0" sz="2400" u="none" cap="none" strike="noStrike">
                <a:solidFill>
                  <a:schemeClr val="dk1"/>
                </a:solidFill>
                <a:latin typeface="Calibri"/>
                <a:ea typeface="Calibri"/>
                <a:cs typeface="Calibri"/>
                <a:sym typeface="Calibri"/>
              </a:endParaRPr>
            </a:p>
          </p:txBody>
        </p:sp>
      </p:grpSp>
      <p:sp>
        <p:nvSpPr>
          <p:cNvPr id="207" name="Google Shape;207;p11"/>
          <p:cNvSpPr txBox="1"/>
          <p:nvPr/>
        </p:nvSpPr>
        <p:spPr>
          <a:xfrm>
            <a:off x="838200" y="326803"/>
            <a:ext cx="10515600" cy="1049357"/>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Wat is kindermisbruik?</a:t>
            </a:r>
            <a:r>
              <a:rPr b="0" i="0" lang="en-US" sz="4400" u="none" cap="none" strike="noStrike">
                <a:solidFill>
                  <a:schemeClr val="dk1"/>
                </a:solidFill>
                <a:latin typeface="Calibri"/>
                <a:ea typeface="Calibri"/>
                <a:cs typeface="Calibri"/>
                <a:sym typeface="Calibri"/>
              </a:rPr>
              <a:t>_4</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2"/>
          <p:cNvSpPr txBox="1"/>
          <p:nvPr>
            <p:ph type="title"/>
          </p:nvPr>
        </p:nvSpPr>
        <p:spPr>
          <a:xfrm>
            <a:off x="736813" y="312200"/>
            <a:ext cx="10515600" cy="96940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Gedrag als indicatie van seksueel misbruik</a:t>
            </a:r>
            <a:r>
              <a:rPr lang="en-US">
                <a:latin typeface="Calibri"/>
                <a:ea typeface="Calibri"/>
                <a:cs typeface="Calibri"/>
                <a:sym typeface="Calibri"/>
              </a:rPr>
              <a:t> </a:t>
            </a:r>
            <a:endParaRPr>
              <a:latin typeface="Calibri"/>
              <a:ea typeface="Calibri"/>
              <a:cs typeface="Calibri"/>
              <a:sym typeface="Calibri"/>
            </a:endParaRPr>
          </a:p>
        </p:txBody>
      </p:sp>
      <p:grpSp>
        <p:nvGrpSpPr>
          <p:cNvPr id="213" name="Google Shape;213;p12"/>
          <p:cNvGrpSpPr/>
          <p:nvPr/>
        </p:nvGrpSpPr>
        <p:grpSpPr>
          <a:xfrm>
            <a:off x="410862" y="1566920"/>
            <a:ext cx="6138220" cy="4330700"/>
            <a:chOff x="0" y="29176"/>
            <a:chExt cx="6924114" cy="4605203"/>
          </a:xfrm>
        </p:grpSpPr>
        <p:sp>
          <p:nvSpPr>
            <p:cNvPr id="214" name="Google Shape;214;p12"/>
            <p:cNvSpPr/>
            <p:nvPr/>
          </p:nvSpPr>
          <p:spPr>
            <a:xfrm>
              <a:off x="0" y="29176"/>
              <a:ext cx="5889250" cy="2161259"/>
            </a:xfrm>
            <a:prstGeom prst="rect">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12"/>
            <p:cNvSpPr txBox="1"/>
            <p:nvPr/>
          </p:nvSpPr>
          <p:spPr>
            <a:xfrm>
              <a:off x="395548" y="311854"/>
              <a:ext cx="5098200" cy="21612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840"/>
                </a:spcBef>
                <a:spcAft>
                  <a:spcPts val="0"/>
                </a:spcAft>
                <a:buClr>
                  <a:schemeClr val="dk1"/>
                </a:buClr>
                <a:buSzPts val="1100"/>
                <a:buFont typeface="Arial"/>
                <a:buNone/>
              </a:pPr>
              <a:r>
                <a:rPr lang="en-US" sz="2400">
                  <a:solidFill>
                    <a:schemeClr val="dk1"/>
                  </a:solidFill>
                  <a:latin typeface="Calibri"/>
                  <a:ea typeface="Calibri"/>
                  <a:cs typeface="Calibri"/>
                  <a:sym typeface="Calibri"/>
                </a:rPr>
                <a:t>Het kind gebruikt vaak gedrag in plaats van woorden om om hulp te vragen</a:t>
              </a:r>
              <a:endParaRPr sz="2400">
                <a:solidFill>
                  <a:schemeClr val="dk1"/>
                </a:solidFill>
                <a:latin typeface="Calibri"/>
                <a:ea typeface="Calibri"/>
                <a:cs typeface="Calibri"/>
                <a:sym typeface="Calibri"/>
              </a:endParaRPr>
            </a:p>
            <a:p>
              <a:pPr indent="0" lvl="0" marL="0" marR="0" rtl="0" algn="l">
                <a:lnSpc>
                  <a:spcPct val="90000"/>
                </a:lnSpc>
                <a:spcBef>
                  <a:spcPts val="840"/>
                </a:spcBef>
                <a:spcAft>
                  <a:spcPts val="0"/>
                </a:spcAft>
                <a:buClr>
                  <a:schemeClr val="dk1"/>
                </a:buClr>
                <a:buSzPts val="1100"/>
                <a:buFont typeface="Arial"/>
                <a:buNone/>
              </a:pPr>
              <a:r>
                <a:rPr lang="en-US" sz="2400">
                  <a:solidFill>
                    <a:schemeClr val="dk1"/>
                  </a:solidFill>
                  <a:latin typeface="Calibri"/>
                  <a:ea typeface="Calibri"/>
                  <a:cs typeface="Calibri"/>
                  <a:sym typeface="Calibri"/>
                </a:rPr>
                <a:t>Hij of zij identificeert mensen in de omgeving om het misbruik mee te delen</a:t>
              </a:r>
              <a:endParaRPr sz="2400">
                <a:solidFill>
                  <a:schemeClr val="dk1"/>
                </a:solidFill>
                <a:latin typeface="Calibri"/>
                <a:ea typeface="Calibri"/>
                <a:cs typeface="Calibri"/>
                <a:sym typeface="Calibri"/>
              </a:endParaRPr>
            </a:p>
            <a:p>
              <a:pPr indent="0" lvl="0" marL="0" marR="0" rtl="0" algn="l">
                <a:lnSpc>
                  <a:spcPct val="90000"/>
                </a:lnSpc>
                <a:spcBef>
                  <a:spcPts val="84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16" name="Google Shape;216;p12"/>
            <p:cNvSpPr/>
            <p:nvPr/>
          </p:nvSpPr>
          <p:spPr>
            <a:xfrm>
              <a:off x="1466215" y="2473120"/>
              <a:ext cx="5457899" cy="2161259"/>
            </a:xfrm>
            <a:prstGeom prst="rect">
              <a:avLst/>
            </a:prstGeom>
            <a:solidFill>
              <a:srgbClr val="5999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12"/>
            <p:cNvSpPr txBox="1"/>
            <p:nvPr/>
          </p:nvSpPr>
          <p:spPr>
            <a:xfrm>
              <a:off x="1592758" y="2473119"/>
              <a:ext cx="5194147" cy="216126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De leerkracht </a:t>
              </a:r>
              <a:r>
                <a:rPr b="0" i="0" lang="en-US" sz="2400" u="none" cap="none" strike="noStrike">
                  <a:solidFill>
                    <a:schemeClr val="dk1"/>
                  </a:solidFill>
                  <a:latin typeface="Calibri"/>
                  <a:ea typeface="Calibri"/>
                  <a:cs typeface="Calibri"/>
                  <a:sym typeface="Calibri"/>
                </a:rPr>
                <a:t>is </a:t>
              </a:r>
              <a:r>
                <a:rPr lang="en-US" sz="2400">
                  <a:solidFill>
                    <a:schemeClr val="dk1"/>
                  </a:solidFill>
                  <a:latin typeface="Calibri"/>
                  <a:ea typeface="Calibri"/>
                  <a:cs typeface="Calibri"/>
                  <a:sym typeface="Calibri"/>
                </a:rPr>
                <a:t>regelmatig de volwassene die het kind hiervoor kiest.</a:t>
              </a:r>
              <a:endParaRPr sz="2400">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De leerkracht moet</a:t>
              </a:r>
              <a:r>
                <a:rPr b="0" i="0" lang="en-US" sz="2400" u="none" cap="none" strike="noStrike">
                  <a:solidFill>
                    <a:schemeClr val="dk1"/>
                  </a:solidFill>
                  <a:latin typeface="Calibri"/>
                  <a:ea typeface="Calibri"/>
                  <a:cs typeface="Calibri"/>
                  <a:sym typeface="Calibri"/>
                </a:rPr>
                <a:t> </a:t>
              </a:r>
              <a:r>
                <a:rPr b="1" lang="en-US" sz="2400">
                  <a:solidFill>
                    <a:schemeClr val="dk1"/>
                  </a:solidFill>
                  <a:latin typeface="Calibri"/>
                  <a:ea typeface="Calibri"/>
                  <a:cs typeface="Calibri"/>
                  <a:sym typeface="Calibri"/>
                </a:rPr>
                <a:t>deze signalen kunnen herkennen.</a:t>
              </a:r>
              <a:endParaRPr b="0" i="0" sz="2400" u="none" cap="none" strike="noStrike">
                <a:solidFill>
                  <a:schemeClr val="dk1"/>
                </a:solidFill>
                <a:latin typeface="Calibri"/>
                <a:ea typeface="Calibri"/>
                <a:cs typeface="Calibri"/>
                <a:sym typeface="Calibri"/>
              </a:endParaRPr>
            </a:p>
          </p:txBody>
        </p:sp>
      </p:grpSp>
      <p:pic>
        <p:nvPicPr>
          <p:cNvPr descr="Per battere la tristezza immaginala come una persona | Vanity Fair Italia" id="218" name="Google Shape;218;p12"/>
          <p:cNvPicPr preferRelativeResize="0"/>
          <p:nvPr/>
        </p:nvPicPr>
        <p:blipFill rotWithShape="1">
          <a:blip r:embed="rId3">
            <a:alphaModFix/>
          </a:blip>
          <a:srcRect b="0" l="0" r="0" t="0"/>
          <a:stretch/>
        </p:blipFill>
        <p:spPr>
          <a:xfrm>
            <a:off x="7136278" y="1671200"/>
            <a:ext cx="1136914" cy="1823871"/>
          </a:xfrm>
          <a:prstGeom prst="rect">
            <a:avLst/>
          </a:prstGeom>
          <a:noFill/>
          <a:ln>
            <a:noFill/>
          </a:ln>
        </p:spPr>
      </p:pic>
      <p:pic>
        <p:nvPicPr>
          <p:cNvPr descr="Ha Dei Dubbi Nel Tuo Rapporto O Nella Tua Conoscenza Insegnante Con La  Faccia Dubbia Che Ti Ascolta Una Maestra Seduta in Classe Fotografia Stock  - Immagine di abbastanza, conoscenza: 169172964" id="219" name="Google Shape;219;p12"/>
          <p:cNvPicPr preferRelativeResize="0"/>
          <p:nvPr/>
        </p:nvPicPr>
        <p:blipFill rotWithShape="1">
          <a:blip r:embed="rId4">
            <a:alphaModFix/>
          </a:blip>
          <a:srcRect b="3298" l="24990" r="18238" t="34498"/>
          <a:stretch/>
        </p:blipFill>
        <p:spPr>
          <a:xfrm>
            <a:off x="8643938" y="4295909"/>
            <a:ext cx="2349500" cy="160171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3"/>
          <p:cNvSpPr txBox="1"/>
          <p:nvPr>
            <p:ph type="title"/>
          </p:nvPr>
        </p:nvSpPr>
        <p:spPr>
          <a:xfrm>
            <a:off x="838200" y="31069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Gedrag dat wijst op seksueel misbruik</a:t>
            </a:r>
            <a:r>
              <a:rPr lang="en-US">
                <a:latin typeface="Calibri"/>
                <a:ea typeface="Calibri"/>
                <a:cs typeface="Calibri"/>
                <a:sym typeface="Calibri"/>
              </a:rPr>
              <a:t>_1</a:t>
            </a:r>
            <a:endParaRPr>
              <a:latin typeface="Calibri"/>
              <a:ea typeface="Calibri"/>
              <a:cs typeface="Calibri"/>
              <a:sym typeface="Calibri"/>
            </a:endParaRPr>
          </a:p>
        </p:txBody>
      </p:sp>
      <p:grpSp>
        <p:nvGrpSpPr>
          <p:cNvPr id="225" name="Google Shape;225;p13"/>
          <p:cNvGrpSpPr/>
          <p:nvPr/>
        </p:nvGrpSpPr>
        <p:grpSpPr>
          <a:xfrm>
            <a:off x="724273" y="1690688"/>
            <a:ext cx="10530449" cy="4058277"/>
            <a:chOff x="0" y="560144"/>
            <a:chExt cx="10530449" cy="4058277"/>
          </a:xfrm>
        </p:grpSpPr>
        <p:sp>
          <p:nvSpPr>
            <p:cNvPr id="226" name="Google Shape;226;p13"/>
            <p:cNvSpPr/>
            <p:nvPr/>
          </p:nvSpPr>
          <p:spPr>
            <a:xfrm>
              <a:off x="0" y="560144"/>
              <a:ext cx="10530449" cy="903615"/>
            </a:xfrm>
            <a:prstGeom prst="roundRect">
              <a:avLst>
                <a:gd fmla="val 16667" name="adj"/>
              </a:avLst>
            </a:prstGeom>
            <a:solidFill>
              <a:srgbClr val="00B050"/>
            </a:solidFill>
            <a:ln cap="flat" cmpd="sng" w="12700">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13"/>
            <p:cNvSpPr txBox="1"/>
            <p:nvPr/>
          </p:nvSpPr>
          <p:spPr>
            <a:xfrm>
              <a:off x="44111" y="604255"/>
              <a:ext cx="10442227" cy="815393"/>
            </a:xfrm>
            <a:prstGeom prst="rect">
              <a:avLst/>
            </a:prstGeom>
            <a:noFill/>
            <a:ln cap="flat" cmpd="sng" w="9525">
              <a:solidFill>
                <a:schemeClr val="accent6"/>
              </a:solidFill>
              <a:prstDash val="solid"/>
              <a:round/>
              <a:headEnd len="sm" w="sm" type="none"/>
              <a:tailEnd len="sm" w="sm" type="none"/>
            </a:ln>
          </p:spPr>
          <p:txBody>
            <a:bodyPr anchorCtr="0" anchor="ctr" bIns="152400" lIns="152400" spcFirstLastPara="1" rIns="152400" wrap="square" tIns="152400">
              <a:noAutofit/>
            </a:bodyPr>
            <a:lstStyle/>
            <a:p>
              <a:pPr indent="0" lvl="0" marL="0" marR="0" rtl="0" algn="l">
                <a:lnSpc>
                  <a:spcPct val="90000"/>
                </a:lnSpc>
                <a:spcBef>
                  <a:spcPts val="0"/>
                </a:spcBef>
                <a:spcAft>
                  <a:spcPts val="0"/>
                </a:spcAft>
                <a:buClr>
                  <a:schemeClr val="lt1"/>
                </a:buClr>
                <a:buSzPts val="4000"/>
                <a:buFont typeface="Calibri"/>
                <a:buNone/>
              </a:pPr>
              <a:r>
                <a:rPr b="0" i="0" lang="en-US" sz="3200" u="none" cap="none" strike="noStrike">
                  <a:solidFill>
                    <a:schemeClr val="lt1"/>
                  </a:solidFill>
                  <a:latin typeface="Calibri"/>
                  <a:ea typeface="Calibri"/>
                  <a:cs typeface="Calibri"/>
                  <a:sym typeface="Calibri"/>
                </a:rPr>
                <a:t>1. </a:t>
              </a:r>
              <a:r>
                <a:rPr lang="en-US" sz="3200">
                  <a:solidFill>
                    <a:schemeClr val="lt1"/>
                  </a:solidFill>
                  <a:latin typeface="Calibri"/>
                  <a:ea typeface="Calibri"/>
                  <a:cs typeface="Calibri"/>
                  <a:sym typeface="Calibri"/>
                </a:rPr>
                <a:t>Vroegtijdige</a:t>
              </a:r>
              <a:r>
                <a:rPr b="0" i="0" lang="en-US" sz="3200" u="none" cap="none" strike="noStrike">
                  <a:solidFill>
                    <a:schemeClr val="lt1"/>
                  </a:solidFill>
                  <a:latin typeface="Calibri"/>
                  <a:ea typeface="Calibri"/>
                  <a:cs typeface="Calibri"/>
                  <a:sym typeface="Calibri"/>
                </a:rPr>
                <a:t> </a:t>
              </a:r>
              <a:r>
                <a:rPr lang="en-US" sz="3200">
                  <a:solidFill>
                    <a:schemeClr val="lt1"/>
                  </a:solidFill>
                  <a:latin typeface="Calibri"/>
                  <a:ea typeface="Calibri"/>
                  <a:cs typeface="Calibri"/>
                  <a:sym typeface="Calibri"/>
                </a:rPr>
                <a:t>en</a:t>
              </a:r>
              <a:r>
                <a:rPr b="0" i="0" lang="en-US" sz="3200" u="none" cap="none" strike="noStrike">
                  <a:solidFill>
                    <a:schemeClr val="lt1"/>
                  </a:solidFill>
                  <a:latin typeface="Calibri"/>
                  <a:ea typeface="Calibri"/>
                  <a:cs typeface="Calibri"/>
                  <a:sym typeface="Calibri"/>
                </a:rPr>
                <a:t> </a:t>
              </a:r>
              <a:r>
                <a:rPr lang="en-US" sz="3200">
                  <a:solidFill>
                    <a:schemeClr val="lt1"/>
                  </a:solidFill>
                  <a:latin typeface="Calibri"/>
                  <a:ea typeface="Calibri"/>
                  <a:cs typeface="Calibri"/>
                  <a:sym typeface="Calibri"/>
                </a:rPr>
                <a:t>onfatsoenlijke</a:t>
              </a:r>
              <a:r>
                <a:rPr b="0" i="0" lang="en-US" sz="3200" u="none" cap="none" strike="noStrike">
                  <a:solidFill>
                    <a:schemeClr val="lt1"/>
                  </a:solidFill>
                  <a:latin typeface="Calibri"/>
                  <a:ea typeface="Calibri"/>
                  <a:cs typeface="Calibri"/>
                  <a:sym typeface="Calibri"/>
                </a:rPr>
                <a:t> </a:t>
              </a:r>
              <a:r>
                <a:rPr lang="en-US" sz="3200">
                  <a:solidFill>
                    <a:schemeClr val="lt1"/>
                  </a:solidFill>
                  <a:latin typeface="Calibri"/>
                  <a:ea typeface="Calibri"/>
                  <a:cs typeface="Calibri"/>
                  <a:sym typeface="Calibri"/>
                </a:rPr>
                <a:t>seksualisering</a:t>
              </a:r>
              <a:endParaRPr b="0" i="0" sz="3200" u="none" cap="none" strike="noStrike">
                <a:solidFill>
                  <a:schemeClr val="lt1"/>
                </a:solidFill>
                <a:latin typeface="Calibri"/>
                <a:ea typeface="Calibri"/>
                <a:cs typeface="Calibri"/>
                <a:sym typeface="Calibri"/>
              </a:endParaRPr>
            </a:p>
          </p:txBody>
        </p:sp>
        <p:sp>
          <p:nvSpPr>
            <p:cNvPr id="228" name="Google Shape;228;p13"/>
            <p:cNvSpPr/>
            <p:nvPr/>
          </p:nvSpPr>
          <p:spPr>
            <a:xfrm>
              <a:off x="0" y="1703861"/>
              <a:ext cx="10530449" cy="2914560"/>
            </a:xfrm>
            <a:prstGeom prst="rect">
              <a:avLst/>
            </a:prstGeom>
            <a:no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13"/>
            <p:cNvSpPr txBox="1"/>
            <p:nvPr/>
          </p:nvSpPr>
          <p:spPr>
            <a:xfrm>
              <a:off x="0" y="1703861"/>
              <a:ext cx="10530449" cy="2914560"/>
            </a:xfrm>
            <a:prstGeom prst="rect">
              <a:avLst/>
            </a:prstGeom>
            <a:noFill/>
            <a:ln cap="flat" cmpd="sng" w="9525">
              <a:solidFill>
                <a:schemeClr val="accent6"/>
              </a:solidFill>
              <a:prstDash val="solid"/>
              <a:round/>
              <a:headEnd len="sm" w="sm" type="none"/>
              <a:tailEnd len="sm" w="sm" type="none"/>
            </a:ln>
          </p:spPr>
          <p:txBody>
            <a:bodyPr anchorCtr="0" anchor="t" bIns="30475" lIns="334325" spcFirstLastPara="1" rIns="170675" wrap="square" tIns="30475">
              <a:noAutofit/>
            </a:bodyPr>
            <a:lstStyle/>
            <a:p>
              <a:pPr indent="-228600" lvl="1" marL="228600" marR="0" rtl="0" algn="l">
                <a:lnSpc>
                  <a:spcPct val="90000"/>
                </a:lnSpc>
                <a:spcBef>
                  <a:spcPts val="480"/>
                </a:spcBef>
                <a:spcAft>
                  <a:spcPts val="0"/>
                </a:spcAft>
                <a:buSzPts val="2400"/>
                <a:buChar char="•"/>
              </a:pPr>
              <a:r>
                <a:rPr lang="en-US" sz="2400">
                  <a:latin typeface="Calibri"/>
                  <a:ea typeface="Calibri"/>
                  <a:cs typeface="Calibri"/>
                  <a:sym typeface="Calibri"/>
                </a:rPr>
                <a:t>leeftijd-abnormale kennis van aspecten van volwassen seksualiteit bij kinderen;</a:t>
              </a:r>
              <a:endParaRPr sz="2400">
                <a:latin typeface="Calibri"/>
                <a:ea typeface="Calibri"/>
                <a:cs typeface="Calibri"/>
                <a:sym typeface="Calibri"/>
              </a:endParaRPr>
            </a:p>
            <a:p>
              <a:pPr indent="-228600" lvl="1" marL="228600" marR="0" rtl="0" algn="l">
                <a:lnSpc>
                  <a:spcPct val="90000"/>
                </a:lnSpc>
                <a:spcBef>
                  <a:spcPts val="480"/>
                </a:spcBef>
                <a:spcAft>
                  <a:spcPts val="0"/>
                </a:spcAft>
                <a:buSzPts val="2400"/>
                <a:buChar char="•"/>
              </a:pPr>
              <a:r>
                <a:rPr lang="en-US" sz="2400">
                  <a:latin typeface="Calibri"/>
                  <a:ea typeface="Calibri"/>
                  <a:cs typeface="Calibri"/>
                  <a:sym typeface="Calibri"/>
                </a:rPr>
                <a:t>neiging tot erotisering van relaties om aandacht te ontvangen en te geven;</a:t>
              </a:r>
              <a:endParaRPr sz="2400">
                <a:latin typeface="Calibri"/>
                <a:ea typeface="Calibri"/>
                <a:cs typeface="Calibri"/>
                <a:sym typeface="Calibri"/>
              </a:endParaRPr>
            </a:p>
            <a:p>
              <a:pPr indent="-228600" lvl="1" marL="228600" marR="0" rtl="0" algn="l">
                <a:lnSpc>
                  <a:spcPct val="90000"/>
                </a:lnSpc>
                <a:spcBef>
                  <a:spcPts val="480"/>
                </a:spcBef>
                <a:spcAft>
                  <a:spcPts val="0"/>
                </a:spcAft>
                <a:buSzPts val="2400"/>
                <a:buChar char="•"/>
              </a:pPr>
              <a:r>
                <a:rPr lang="en-US" sz="2400">
                  <a:latin typeface="Calibri"/>
                  <a:ea typeface="Calibri"/>
                  <a:cs typeface="Calibri"/>
                  <a:sym typeface="Calibri"/>
                </a:rPr>
                <a:t>dwangmatig zoeken naar geseksualiseerde spelletjes;</a:t>
              </a:r>
              <a:endParaRPr sz="2400">
                <a:latin typeface="Calibri"/>
                <a:ea typeface="Calibri"/>
                <a:cs typeface="Calibri"/>
                <a:sym typeface="Calibri"/>
              </a:endParaRPr>
            </a:p>
            <a:p>
              <a:pPr indent="-228600" lvl="1" marL="228600" marR="0" rtl="0" algn="l">
                <a:lnSpc>
                  <a:spcPct val="90000"/>
                </a:lnSpc>
                <a:spcBef>
                  <a:spcPts val="480"/>
                </a:spcBef>
                <a:spcAft>
                  <a:spcPts val="0"/>
                </a:spcAft>
                <a:buSzPts val="2400"/>
                <a:buChar char="•"/>
              </a:pPr>
              <a:r>
                <a:rPr lang="en-US" sz="2400">
                  <a:latin typeface="Calibri"/>
                  <a:ea typeface="Calibri"/>
                  <a:cs typeface="Calibri"/>
                  <a:sym typeface="Calibri"/>
                </a:rPr>
                <a:t>tekeningen met seksuele inhoud;</a:t>
              </a:r>
              <a:endParaRPr sz="2400">
                <a:latin typeface="Calibri"/>
                <a:ea typeface="Calibri"/>
                <a:cs typeface="Calibri"/>
                <a:sym typeface="Calibri"/>
              </a:endParaRPr>
            </a:p>
            <a:p>
              <a:pPr indent="-228600" lvl="1" marL="228600" marR="0" rtl="0" algn="l">
                <a:lnSpc>
                  <a:spcPct val="90000"/>
                </a:lnSpc>
                <a:spcBef>
                  <a:spcPts val="480"/>
                </a:spcBef>
                <a:spcAft>
                  <a:spcPts val="0"/>
                </a:spcAft>
                <a:buSzPts val="2400"/>
                <a:buChar char="•"/>
              </a:pPr>
              <a:r>
                <a:rPr lang="en-US" sz="2400">
                  <a:latin typeface="Calibri"/>
                  <a:ea typeface="Calibri"/>
                  <a:cs typeface="Calibri"/>
                  <a:sym typeface="Calibri"/>
                </a:rPr>
                <a:t>dwangmatige masturbatie;</a:t>
              </a:r>
              <a:endParaRPr sz="2400">
                <a:latin typeface="Calibri"/>
                <a:ea typeface="Calibri"/>
                <a:cs typeface="Calibri"/>
                <a:sym typeface="Calibri"/>
              </a:endParaRPr>
            </a:p>
            <a:p>
              <a:pPr indent="-228600" lvl="1" marL="228600" marR="0" rtl="0" algn="l">
                <a:lnSpc>
                  <a:spcPct val="90000"/>
                </a:lnSpc>
                <a:spcBef>
                  <a:spcPts val="480"/>
                </a:spcBef>
                <a:spcAft>
                  <a:spcPts val="0"/>
                </a:spcAft>
                <a:buSzPts val="2400"/>
                <a:buChar char="•"/>
              </a:pPr>
              <a:r>
                <a:rPr lang="en-US" sz="2400">
                  <a:latin typeface="Calibri"/>
                  <a:ea typeface="Calibri"/>
                  <a:cs typeface="Calibri"/>
                  <a:sym typeface="Calibri"/>
                </a:rPr>
                <a:t>seksuele verzoeken aan volwassenen of leeftijdsgenoten;</a:t>
              </a:r>
              <a:endParaRPr sz="2400">
                <a:latin typeface="Calibri"/>
                <a:ea typeface="Calibri"/>
                <a:cs typeface="Calibri"/>
                <a:sym typeface="Calibri"/>
              </a:endParaRPr>
            </a:p>
            <a:p>
              <a:pPr indent="-228600" lvl="1" marL="228600" marR="0" rtl="0" algn="l">
                <a:lnSpc>
                  <a:spcPct val="90000"/>
                </a:lnSpc>
                <a:spcBef>
                  <a:spcPts val="480"/>
                </a:spcBef>
                <a:spcAft>
                  <a:spcPts val="0"/>
                </a:spcAft>
                <a:buSzPts val="2400"/>
                <a:buChar char="•"/>
              </a:pPr>
              <a:r>
                <a:rPr lang="en-US" sz="2400">
                  <a:latin typeface="Calibri"/>
                  <a:ea typeface="Calibri"/>
                  <a:cs typeface="Calibri"/>
                  <a:sym typeface="Calibri"/>
                </a:rPr>
                <a:t>.</a:t>
              </a:r>
              <a:r>
                <a:rPr lang="en-US" sz="2400">
                  <a:latin typeface="Calibri"/>
                  <a:ea typeface="Calibri"/>
                  <a:cs typeface="Calibri"/>
                  <a:sym typeface="Calibri"/>
                </a:rPr>
                <a:t>..</a:t>
              </a:r>
              <a:endParaRPr sz="2400">
                <a:latin typeface="Calibri"/>
                <a:ea typeface="Calibri"/>
                <a:cs typeface="Calibri"/>
                <a:sym typeface="Calibri"/>
              </a:endParaRPr>
            </a:p>
            <a:p>
              <a:pPr indent="0" lvl="0" marL="0" marR="0" rtl="0" algn="l">
                <a:lnSpc>
                  <a:spcPct val="90000"/>
                </a:lnSpc>
                <a:spcBef>
                  <a:spcPts val="480"/>
                </a:spcBef>
                <a:spcAft>
                  <a:spcPts val="0"/>
                </a:spcAft>
                <a:buNone/>
              </a:pPr>
              <a:r>
                <a:t/>
              </a:r>
              <a:endParaRPr sz="2400">
                <a:latin typeface="Calibri"/>
                <a:ea typeface="Calibri"/>
                <a:cs typeface="Calibri"/>
                <a:sym typeface="Calibri"/>
              </a:endParaRPr>
            </a:p>
          </p:txBody>
        </p:sp>
      </p:grpSp>
      <p:pic>
        <p:nvPicPr>
          <p:cNvPr descr="Etichetta adesiva pittogramma segnale di pericolo&quot;Pericolo generico&quot; -  PR001-10 per confezione (50x50mm) : Amazon.it: Cancelleria e prodotti per  ufficio" id="230" name="Google Shape;230;p13"/>
          <p:cNvPicPr preferRelativeResize="0"/>
          <p:nvPr/>
        </p:nvPicPr>
        <p:blipFill rotWithShape="1">
          <a:blip r:embed="rId3">
            <a:alphaModFix/>
          </a:blip>
          <a:srcRect b="0" l="0" r="0" t="0"/>
          <a:stretch/>
        </p:blipFill>
        <p:spPr>
          <a:xfrm>
            <a:off x="8552064" y="4075595"/>
            <a:ext cx="2264944" cy="127838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descr="Etichetta adesiva pittogramma segnale di pericolo&quot;Pericolo generico&quot; -  PR001-10 per confezione (50x50mm) : Amazon.it: Cancelleria e prodotti per  ufficio" id="235" name="Google Shape;235;p14"/>
          <p:cNvPicPr preferRelativeResize="0"/>
          <p:nvPr/>
        </p:nvPicPr>
        <p:blipFill rotWithShape="1">
          <a:blip r:embed="rId3">
            <a:alphaModFix/>
          </a:blip>
          <a:srcRect b="0" l="0" r="0" t="0"/>
          <a:stretch/>
        </p:blipFill>
        <p:spPr>
          <a:xfrm>
            <a:off x="8552064" y="4075595"/>
            <a:ext cx="2264944" cy="1278380"/>
          </a:xfrm>
          <a:prstGeom prst="rect">
            <a:avLst/>
          </a:prstGeom>
          <a:noFill/>
          <a:ln>
            <a:noFill/>
          </a:ln>
        </p:spPr>
      </p:pic>
      <p:grpSp>
        <p:nvGrpSpPr>
          <p:cNvPr id="236" name="Google Shape;236;p14"/>
          <p:cNvGrpSpPr/>
          <p:nvPr/>
        </p:nvGrpSpPr>
        <p:grpSpPr>
          <a:xfrm>
            <a:off x="293077" y="1438742"/>
            <a:ext cx="11605846" cy="4163188"/>
            <a:chOff x="0" y="265293"/>
            <a:chExt cx="11605846" cy="4610974"/>
          </a:xfrm>
        </p:grpSpPr>
        <p:sp>
          <p:nvSpPr>
            <p:cNvPr id="237" name="Google Shape;237;p14"/>
            <p:cNvSpPr/>
            <p:nvPr/>
          </p:nvSpPr>
          <p:spPr>
            <a:xfrm>
              <a:off x="0" y="265293"/>
              <a:ext cx="11605846" cy="970117"/>
            </a:xfrm>
            <a:prstGeom prst="roundRect">
              <a:avLst>
                <a:gd fmla="val 16667" name="adj"/>
              </a:avLst>
            </a:prstGeom>
            <a:solidFill>
              <a:srgbClr val="2F549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14"/>
            <p:cNvSpPr txBox="1"/>
            <p:nvPr/>
          </p:nvSpPr>
          <p:spPr>
            <a:xfrm>
              <a:off x="47357" y="312650"/>
              <a:ext cx="11511132" cy="875403"/>
            </a:xfrm>
            <a:prstGeom prst="rect">
              <a:avLst/>
            </a:prstGeom>
            <a:noFill/>
            <a:ln>
              <a:noFill/>
            </a:ln>
          </p:spPr>
          <p:txBody>
            <a:bodyPr anchorCtr="0" anchor="ctr" bIns="152400" lIns="152400" spcFirstLastPara="1" rIns="152400" wrap="square" tIns="152400">
              <a:noAutofit/>
            </a:bodyPr>
            <a:lstStyle/>
            <a:p>
              <a:pPr indent="0" lvl="0" marL="0" marR="0" rtl="0" algn="l">
                <a:lnSpc>
                  <a:spcPct val="90000"/>
                </a:lnSpc>
                <a:spcBef>
                  <a:spcPts val="0"/>
                </a:spcBef>
                <a:spcAft>
                  <a:spcPts val="0"/>
                </a:spcAft>
                <a:buClr>
                  <a:schemeClr val="lt1"/>
                </a:buClr>
                <a:buSzPts val="4000"/>
                <a:buFont typeface="Calibri"/>
                <a:buNone/>
              </a:pPr>
              <a:r>
                <a:rPr b="0" i="0" lang="en-US" sz="3200" u="none" cap="none" strike="noStrike">
                  <a:solidFill>
                    <a:schemeClr val="lt1"/>
                  </a:solidFill>
                  <a:latin typeface="Calibri"/>
                  <a:ea typeface="Calibri"/>
                  <a:cs typeface="Calibri"/>
                  <a:sym typeface="Calibri"/>
                </a:rPr>
                <a:t>2. Emotio</a:t>
              </a:r>
              <a:r>
                <a:rPr lang="en-US" sz="3200">
                  <a:solidFill>
                    <a:schemeClr val="lt1"/>
                  </a:solidFill>
                  <a:latin typeface="Calibri"/>
                  <a:ea typeface="Calibri"/>
                  <a:cs typeface="Calibri"/>
                  <a:sym typeface="Calibri"/>
                </a:rPr>
                <a:t>nele stress</a:t>
              </a:r>
              <a:endParaRPr b="0" i="0" sz="3200" u="none" cap="none" strike="noStrike">
                <a:solidFill>
                  <a:schemeClr val="lt1"/>
                </a:solidFill>
                <a:latin typeface="Calibri"/>
                <a:ea typeface="Calibri"/>
                <a:cs typeface="Calibri"/>
                <a:sym typeface="Calibri"/>
              </a:endParaRPr>
            </a:p>
          </p:txBody>
        </p:sp>
        <p:sp>
          <p:nvSpPr>
            <p:cNvPr id="239" name="Google Shape;239;p14"/>
            <p:cNvSpPr/>
            <p:nvPr/>
          </p:nvSpPr>
          <p:spPr>
            <a:xfrm>
              <a:off x="0" y="1512517"/>
              <a:ext cx="11605846" cy="336375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14"/>
            <p:cNvSpPr txBox="1"/>
            <p:nvPr/>
          </p:nvSpPr>
          <p:spPr>
            <a:xfrm>
              <a:off x="0" y="1512517"/>
              <a:ext cx="11605846" cy="3140144"/>
            </a:xfrm>
            <a:prstGeom prst="rect">
              <a:avLst/>
            </a:prstGeom>
            <a:noFill/>
            <a:ln>
              <a:noFill/>
            </a:ln>
          </p:spPr>
          <p:txBody>
            <a:bodyPr anchorCtr="0" anchor="t" bIns="25400" lIns="368475" spcFirstLastPara="1" rIns="142225" wrap="square" tIns="25400">
              <a:noAutofit/>
            </a:bodyPr>
            <a:lstStyle/>
            <a:p>
              <a:pPr indent="-228600" lvl="1" marL="228600" marR="0" rtl="0" algn="l">
                <a:lnSpc>
                  <a:spcPct val="90000"/>
                </a:lnSpc>
                <a:spcBef>
                  <a:spcPts val="400"/>
                </a:spcBef>
                <a:spcAft>
                  <a:spcPts val="0"/>
                </a:spcAft>
                <a:buSzPts val="2000"/>
                <a:buChar char="•"/>
              </a:pPr>
              <a:r>
                <a:rPr lang="en-US" sz="1800">
                  <a:latin typeface="Calibri"/>
                  <a:ea typeface="Calibri"/>
                  <a:cs typeface="Calibri"/>
                  <a:sym typeface="Calibri"/>
                </a:rPr>
                <a:t>plotseling huilen, prikkelbaarheid en woede-uitbarstingen, plotselinge stemmingswisselingen, wanhoop, angst, hyperactiviteit, onzekerheid, agressie;</a:t>
              </a:r>
              <a:endParaRPr sz="1800">
                <a:latin typeface="Calibri"/>
                <a:ea typeface="Calibri"/>
                <a:cs typeface="Calibri"/>
                <a:sym typeface="Calibri"/>
              </a:endParaRPr>
            </a:p>
            <a:p>
              <a:pPr indent="-228600" lvl="1" marL="228600" marR="0" rtl="0" algn="l">
                <a:lnSpc>
                  <a:spcPct val="90000"/>
                </a:lnSpc>
                <a:spcBef>
                  <a:spcPts val="400"/>
                </a:spcBef>
                <a:spcAft>
                  <a:spcPts val="0"/>
                </a:spcAft>
                <a:buSzPts val="2000"/>
                <a:buChar char="•"/>
              </a:pPr>
              <a:r>
                <a:rPr lang="en-US" sz="1800">
                  <a:latin typeface="Calibri"/>
                  <a:ea typeface="Calibri"/>
                  <a:cs typeface="Calibri"/>
                  <a:sym typeface="Calibri"/>
                </a:rPr>
                <a:t>slaapstoornissen (bv. nachtmerries);</a:t>
              </a:r>
              <a:endParaRPr sz="1800">
                <a:latin typeface="Calibri"/>
                <a:ea typeface="Calibri"/>
                <a:cs typeface="Calibri"/>
                <a:sym typeface="Calibri"/>
              </a:endParaRPr>
            </a:p>
            <a:p>
              <a:pPr indent="-228600" lvl="1" marL="228600" marR="0" rtl="0" algn="l">
                <a:lnSpc>
                  <a:spcPct val="90000"/>
                </a:lnSpc>
                <a:spcBef>
                  <a:spcPts val="400"/>
                </a:spcBef>
                <a:spcAft>
                  <a:spcPts val="0"/>
                </a:spcAft>
                <a:buSzPts val="2000"/>
                <a:buChar char="•"/>
              </a:pPr>
              <a:r>
                <a:rPr lang="en-US" sz="1800">
                  <a:latin typeface="Calibri"/>
                  <a:ea typeface="Calibri"/>
                  <a:cs typeface="Calibri"/>
                  <a:sym typeface="Calibri"/>
                </a:rPr>
                <a:t>eetproblemen;</a:t>
              </a:r>
              <a:endParaRPr sz="1800">
                <a:latin typeface="Calibri"/>
                <a:ea typeface="Calibri"/>
                <a:cs typeface="Calibri"/>
                <a:sym typeface="Calibri"/>
              </a:endParaRPr>
            </a:p>
            <a:p>
              <a:pPr indent="-228600" lvl="1" marL="228600" marR="0" rtl="0" algn="l">
                <a:lnSpc>
                  <a:spcPct val="90000"/>
                </a:lnSpc>
                <a:spcBef>
                  <a:spcPts val="400"/>
                </a:spcBef>
                <a:spcAft>
                  <a:spcPts val="0"/>
                </a:spcAft>
                <a:buSzPts val="2000"/>
                <a:buChar char="•"/>
              </a:pPr>
              <a:r>
                <a:rPr lang="en-US" sz="1800">
                  <a:latin typeface="Calibri"/>
                  <a:ea typeface="Calibri"/>
                  <a:cs typeface="Calibri"/>
                  <a:sym typeface="Calibri"/>
                </a:rPr>
                <a:t>buitensporige en ongepaste angsten;</a:t>
              </a:r>
              <a:endParaRPr sz="1800">
                <a:latin typeface="Calibri"/>
                <a:ea typeface="Calibri"/>
                <a:cs typeface="Calibri"/>
                <a:sym typeface="Calibri"/>
              </a:endParaRPr>
            </a:p>
            <a:p>
              <a:pPr indent="-228600" lvl="1" marL="228600" marR="0" rtl="0" algn="l">
                <a:lnSpc>
                  <a:spcPct val="90000"/>
                </a:lnSpc>
                <a:spcBef>
                  <a:spcPts val="400"/>
                </a:spcBef>
                <a:spcAft>
                  <a:spcPts val="0"/>
                </a:spcAft>
                <a:buSzPts val="2000"/>
                <a:buChar char="•"/>
              </a:pPr>
              <a:r>
                <a:rPr lang="en-US" sz="1800">
                  <a:latin typeface="Calibri"/>
                  <a:ea typeface="Calibri"/>
                  <a:cs typeface="Calibri"/>
                  <a:sym typeface="Calibri"/>
                </a:rPr>
                <a:t>weigering zich uit te kleden tijdens sportactiviteiten;</a:t>
              </a:r>
              <a:endParaRPr sz="1800">
                <a:latin typeface="Calibri"/>
                <a:ea typeface="Calibri"/>
                <a:cs typeface="Calibri"/>
                <a:sym typeface="Calibri"/>
              </a:endParaRPr>
            </a:p>
            <a:p>
              <a:pPr indent="-228600" lvl="1" marL="228600" marR="0" rtl="0" algn="l">
                <a:lnSpc>
                  <a:spcPct val="90000"/>
                </a:lnSpc>
                <a:spcBef>
                  <a:spcPts val="400"/>
                </a:spcBef>
                <a:spcAft>
                  <a:spcPts val="0"/>
                </a:spcAft>
                <a:buSzPts val="2000"/>
                <a:buChar char="•"/>
              </a:pPr>
              <a:r>
                <a:rPr lang="en-US" sz="1800">
                  <a:latin typeface="Calibri"/>
                  <a:ea typeface="Calibri"/>
                  <a:cs typeface="Calibri"/>
                  <a:sym typeface="Calibri"/>
                </a:rPr>
                <a:t>spraak- en leerstoornissen;</a:t>
              </a:r>
              <a:endParaRPr sz="1800">
                <a:latin typeface="Calibri"/>
                <a:ea typeface="Calibri"/>
                <a:cs typeface="Calibri"/>
                <a:sym typeface="Calibri"/>
              </a:endParaRPr>
            </a:p>
            <a:p>
              <a:pPr indent="-228600" lvl="1" marL="228600" marR="0" rtl="0" algn="l">
                <a:lnSpc>
                  <a:spcPct val="90000"/>
                </a:lnSpc>
                <a:spcBef>
                  <a:spcPts val="400"/>
                </a:spcBef>
                <a:spcAft>
                  <a:spcPts val="0"/>
                </a:spcAft>
                <a:buSzPts val="2000"/>
                <a:buChar char="•"/>
              </a:pPr>
              <a:r>
                <a:rPr lang="en-US" sz="1800">
                  <a:latin typeface="Calibri"/>
                  <a:ea typeface="Calibri"/>
                  <a:cs typeface="Calibri"/>
                  <a:sym typeface="Calibri"/>
                </a:rPr>
                <a:t>plotselinge prestatiedaling, schoolfobie;</a:t>
              </a:r>
              <a:endParaRPr sz="1800">
                <a:latin typeface="Calibri"/>
                <a:ea typeface="Calibri"/>
                <a:cs typeface="Calibri"/>
                <a:sym typeface="Calibri"/>
              </a:endParaRPr>
            </a:p>
            <a:p>
              <a:pPr indent="-228600" lvl="1" marL="228600" marR="0" rtl="0" algn="l">
                <a:lnSpc>
                  <a:spcPct val="90000"/>
                </a:lnSpc>
                <a:spcBef>
                  <a:spcPts val="400"/>
                </a:spcBef>
                <a:spcAft>
                  <a:spcPts val="0"/>
                </a:spcAft>
                <a:buSzPts val="2000"/>
                <a:buChar char="•"/>
              </a:pPr>
              <a:r>
                <a:rPr lang="en-US" sz="1800">
                  <a:latin typeface="Calibri"/>
                  <a:ea typeface="Calibri"/>
                  <a:cs typeface="Calibri"/>
                  <a:sym typeface="Calibri"/>
                </a:rPr>
                <a:t>zelfbeschadigend gedrag;</a:t>
              </a:r>
              <a:endParaRPr sz="1800">
                <a:latin typeface="Calibri"/>
                <a:ea typeface="Calibri"/>
                <a:cs typeface="Calibri"/>
                <a:sym typeface="Calibri"/>
              </a:endParaRPr>
            </a:p>
            <a:p>
              <a:pPr indent="-228600" lvl="1" marL="228600" marR="0" rtl="0" algn="l">
                <a:lnSpc>
                  <a:spcPct val="90000"/>
                </a:lnSpc>
                <a:spcBef>
                  <a:spcPts val="400"/>
                </a:spcBef>
                <a:spcAft>
                  <a:spcPts val="0"/>
                </a:spcAft>
                <a:buSzPts val="2000"/>
                <a:buChar char="•"/>
              </a:pPr>
              <a:r>
                <a:rPr lang="en-US" sz="1800">
                  <a:latin typeface="Calibri"/>
                  <a:ea typeface="Calibri"/>
                  <a:cs typeface="Calibri"/>
                  <a:sym typeface="Calibri"/>
                </a:rPr>
                <a:t>...</a:t>
              </a:r>
              <a:endParaRPr sz="1800">
                <a:latin typeface="Calibri"/>
                <a:ea typeface="Calibri"/>
                <a:cs typeface="Calibri"/>
                <a:sym typeface="Calibri"/>
              </a:endParaRPr>
            </a:p>
          </p:txBody>
        </p:sp>
      </p:grpSp>
      <p:sp>
        <p:nvSpPr>
          <p:cNvPr id="241" name="Google Shape;241;p14"/>
          <p:cNvSpPr txBox="1"/>
          <p:nvPr>
            <p:ph type="title"/>
          </p:nvPr>
        </p:nvSpPr>
        <p:spPr>
          <a:xfrm>
            <a:off x="838200" y="310695"/>
            <a:ext cx="10515600" cy="1325563"/>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4400"/>
              <a:buFont typeface="Calibri"/>
              <a:buNone/>
            </a:pPr>
            <a:r>
              <a:rPr lang="en-US"/>
              <a:t>Gedrag dat wijst op seksueel misbruik_2</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Gevolgen van vroege trauma’s</a:t>
            </a:r>
            <a:endParaRPr>
              <a:latin typeface="Calibri"/>
              <a:ea typeface="Calibri"/>
              <a:cs typeface="Calibri"/>
              <a:sym typeface="Calibri"/>
            </a:endParaRPr>
          </a:p>
        </p:txBody>
      </p:sp>
      <p:grpSp>
        <p:nvGrpSpPr>
          <p:cNvPr id="247" name="Google Shape;247;p15"/>
          <p:cNvGrpSpPr/>
          <p:nvPr/>
        </p:nvGrpSpPr>
        <p:grpSpPr>
          <a:xfrm>
            <a:off x="1061139" y="2017339"/>
            <a:ext cx="10069721" cy="3024218"/>
            <a:chOff x="1428" y="1046991"/>
            <a:chExt cx="11695658" cy="3341616"/>
          </a:xfrm>
        </p:grpSpPr>
        <p:sp>
          <p:nvSpPr>
            <p:cNvPr id="248" name="Google Shape;248;p15"/>
            <p:cNvSpPr/>
            <p:nvPr/>
          </p:nvSpPr>
          <p:spPr>
            <a:xfrm>
              <a:off x="1428" y="1046991"/>
              <a:ext cx="5569361" cy="3341616"/>
            </a:xfrm>
            <a:prstGeom prst="rect">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15"/>
            <p:cNvSpPr txBox="1"/>
            <p:nvPr/>
          </p:nvSpPr>
          <p:spPr>
            <a:xfrm>
              <a:off x="1428" y="1046991"/>
              <a:ext cx="5569361" cy="3341616"/>
            </a:xfrm>
            <a:prstGeom prst="rect">
              <a:avLst/>
            </a:prstGeom>
            <a:noFill/>
            <a:ln>
              <a:noFill/>
            </a:ln>
          </p:spPr>
          <p:txBody>
            <a:bodyPr anchorCtr="0" anchor="ctr" bIns="106675" lIns="106675" spcFirstLastPara="1" rIns="106675" wrap="square" tIns="106675">
              <a:noAutofit/>
            </a:bodyPr>
            <a:lstStyle/>
            <a:p>
              <a:pPr indent="0" lvl="0" marL="0" marR="0" rtl="0" algn="l">
                <a:lnSpc>
                  <a:spcPct val="90000"/>
                </a:lnSpc>
                <a:spcBef>
                  <a:spcPts val="98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Negatieve jeugdervaringen kunnen leiden tot</a:t>
              </a:r>
              <a:r>
                <a:rPr b="1" lang="en-US" sz="2400">
                  <a:solidFill>
                    <a:schemeClr val="dk1"/>
                  </a:solidFill>
                  <a:latin typeface="Calibri"/>
                  <a:ea typeface="Calibri"/>
                  <a:cs typeface="Calibri"/>
                  <a:sym typeface="Calibri"/>
                </a:rPr>
                <a:t> ernstige sociale en cognitieve kwetsbaarheid</a:t>
              </a:r>
              <a:r>
                <a:rPr lang="en-US" sz="2400">
                  <a:solidFill>
                    <a:schemeClr val="dk1"/>
                  </a:solidFill>
                  <a:latin typeface="Calibri"/>
                  <a:ea typeface="Calibri"/>
                  <a:cs typeface="Calibri"/>
                  <a:sym typeface="Calibri"/>
                </a:rPr>
                <a:t> bij kinderen.</a:t>
              </a:r>
              <a:endParaRPr sz="2400">
                <a:solidFill>
                  <a:schemeClr val="dk1"/>
                </a:solidFill>
                <a:latin typeface="Calibri"/>
                <a:ea typeface="Calibri"/>
                <a:cs typeface="Calibri"/>
                <a:sym typeface="Calibri"/>
              </a:endParaRPr>
            </a:p>
            <a:p>
              <a:pPr indent="0" lvl="0" marL="0" marR="0" rtl="0" algn="l">
                <a:lnSpc>
                  <a:spcPct val="90000"/>
                </a:lnSpc>
                <a:spcBef>
                  <a:spcPts val="980"/>
                </a:spcBef>
                <a:spcAft>
                  <a:spcPts val="0"/>
                </a:spcAft>
                <a:buClr>
                  <a:schemeClr val="dk1"/>
                </a:buClr>
                <a:buSzPts val="1100"/>
                <a:buFont typeface="Arial"/>
                <a:buNone/>
              </a:pPr>
              <a:r>
                <a:rPr lang="en-US" sz="2400">
                  <a:solidFill>
                    <a:schemeClr val="dk1"/>
                  </a:solidFill>
                  <a:latin typeface="Calibri"/>
                  <a:ea typeface="Calibri"/>
                  <a:cs typeface="Calibri"/>
                  <a:sym typeface="Calibri"/>
                </a:rPr>
                <a:t>Ze verhogen de kans op het ontwikkelen van mentale stoornissen op volwassen leeftijd.</a:t>
              </a:r>
              <a:endParaRPr sz="2400">
                <a:solidFill>
                  <a:schemeClr val="dk1"/>
                </a:solidFill>
                <a:latin typeface="Calibri"/>
                <a:ea typeface="Calibri"/>
                <a:cs typeface="Calibri"/>
                <a:sym typeface="Calibri"/>
              </a:endParaRPr>
            </a:p>
            <a:p>
              <a:pPr indent="0" lvl="0" marL="0" marR="0" rtl="0" algn="l">
                <a:lnSpc>
                  <a:spcPct val="90000"/>
                </a:lnSpc>
                <a:spcBef>
                  <a:spcPts val="980"/>
                </a:spcBef>
                <a:spcAft>
                  <a:spcPts val="0"/>
                </a:spcAft>
                <a:buClr>
                  <a:schemeClr val="dk1"/>
                </a:buClr>
                <a:buSzPts val="2800"/>
                <a:buFont typeface="Calibri"/>
                <a:buNone/>
              </a:pPr>
              <a:r>
                <a:t/>
              </a:r>
              <a:endParaRPr sz="2400">
                <a:solidFill>
                  <a:schemeClr val="dk1"/>
                </a:solidFill>
                <a:latin typeface="Calibri"/>
                <a:ea typeface="Calibri"/>
                <a:cs typeface="Calibri"/>
                <a:sym typeface="Calibri"/>
              </a:endParaRPr>
            </a:p>
          </p:txBody>
        </p:sp>
        <p:sp>
          <p:nvSpPr>
            <p:cNvPr id="250" name="Google Shape;250;p15"/>
            <p:cNvSpPr/>
            <p:nvPr/>
          </p:nvSpPr>
          <p:spPr>
            <a:xfrm>
              <a:off x="6127725" y="1046991"/>
              <a:ext cx="5569361" cy="3341616"/>
            </a:xfrm>
            <a:prstGeom prst="rect">
              <a:avLst/>
            </a:prstGeom>
            <a:solidFill>
              <a:srgbClr val="6FAB4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15"/>
            <p:cNvSpPr txBox="1"/>
            <p:nvPr/>
          </p:nvSpPr>
          <p:spPr>
            <a:xfrm>
              <a:off x="6127725" y="1046991"/>
              <a:ext cx="5569361" cy="3341616"/>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chemeClr val="dk1"/>
                </a:buClr>
                <a:buSzPts val="2800"/>
                <a:buFont typeface="Calibri"/>
                <a:buNone/>
              </a:pPr>
              <a:r>
                <a:rPr lang="en-US" sz="2400">
                  <a:solidFill>
                    <a:schemeClr val="dk1"/>
                  </a:solidFill>
                  <a:latin typeface="Calibri"/>
                  <a:ea typeface="Calibri"/>
                  <a:cs typeface="Calibri"/>
                  <a:sym typeface="Calibri"/>
                </a:rPr>
                <a:t>Hoe </a:t>
              </a:r>
              <a:r>
                <a:rPr b="1" lang="en-US" sz="2400">
                  <a:solidFill>
                    <a:schemeClr val="dk1"/>
                  </a:solidFill>
                  <a:latin typeface="Calibri"/>
                  <a:ea typeface="Calibri"/>
                  <a:cs typeface="Calibri"/>
                  <a:sym typeface="Calibri"/>
                </a:rPr>
                <a:t>eerder het trauma wordt behandeld</a:t>
              </a:r>
              <a:r>
                <a:rPr lang="en-US" sz="2400">
                  <a:solidFill>
                    <a:schemeClr val="dk1"/>
                  </a:solidFill>
                  <a:latin typeface="Calibri"/>
                  <a:ea typeface="Calibri"/>
                  <a:cs typeface="Calibri"/>
                  <a:sym typeface="Calibri"/>
                </a:rPr>
                <a:t> met beschermende interventies,</a:t>
              </a:r>
              <a:r>
                <a:rPr b="0" i="0" lang="en-US" sz="2400" u="none" cap="none" strike="noStrike">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hoe groter de garantie op een </a:t>
              </a:r>
              <a:r>
                <a:rPr b="1" lang="en-US" sz="2400">
                  <a:solidFill>
                    <a:schemeClr val="dk1"/>
                  </a:solidFill>
                  <a:latin typeface="Calibri"/>
                  <a:ea typeface="Calibri"/>
                  <a:cs typeface="Calibri"/>
                  <a:sym typeface="Calibri"/>
                </a:rPr>
                <a:t>gezond volwassen leven</a:t>
              </a:r>
              <a:r>
                <a:rPr lang="en-US" sz="2400">
                  <a:solidFill>
                    <a:schemeClr val="dk1"/>
                  </a:solidFill>
                  <a:latin typeface="Calibri"/>
                  <a:ea typeface="Calibri"/>
                  <a:cs typeface="Calibri"/>
                  <a:sym typeface="Calibri"/>
                </a:rPr>
                <a:t>.</a:t>
              </a:r>
              <a:endParaRPr b="0" i="0" sz="2400" u="none" cap="none" strike="noStrike">
                <a:solidFill>
                  <a:schemeClr val="dk1"/>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6"/>
          <p:cNvSpPr txBox="1"/>
          <p:nvPr>
            <p:ph type="title"/>
          </p:nvPr>
        </p:nvSpPr>
        <p:spPr>
          <a:xfrm>
            <a:off x="838200" y="299809"/>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latin typeface="Calibri"/>
                <a:ea typeface="Calibri"/>
                <a:cs typeface="Calibri"/>
                <a:sym typeface="Calibri"/>
              </a:rPr>
              <a:t>Se</a:t>
            </a:r>
            <a:r>
              <a:rPr lang="en-US"/>
              <a:t>ksualisering</a:t>
            </a:r>
            <a:r>
              <a:rPr lang="en-US">
                <a:latin typeface="Calibri"/>
                <a:ea typeface="Calibri"/>
                <a:cs typeface="Calibri"/>
                <a:sym typeface="Calibri"/>
              </a:rPr>
              <a:t>?_1</a:t>
            </a:r>
            <a:endParaRPr>
              <a:latin typeface="Calibri"/>
              <a:ea typeface="Calibri"/>
              <a:cs typeface="Calibri"/>
              <a:sym typeface="Calibri"/>
            </a:endParaRPr>
          </a:p>
        </p:txBody>
      </p:sp>
      <p:pic>
        <p:nvPicPr>
          <p:cNvPr descr="Giocare al dottore tra bambini: cosa fare? È normale?" id="257" name="Google Shape;257;p16"/>
          <p:cNvPicPr preferRelativeResize="0"/>
          <p:nvPr/>
        </p:nvPicPr>
        <p:blipFill rotWithShape="1">
          <a:blip r:embed="rId3">
            <a:alphaModFix/>
          </a:blip>
          <a:srcRect b="0" l="0" r="0" t="0"/>
          <a:stretch/>
        </p:blipFill>
        <p:spPr>
          <a:xfrm>
            <a:off x="8798010" y="2899455"/>
            <a:ext cx="2732585" cy="2415195"/>
          </a:xfrm>
          <a:prstGeom prst="rect">
            <a:avLst/>
          </a:prstGeom>
          <a:noFill/>
          <a:ln>
            <a:noFill/>
          </a:ln>
        </p:spPr>
      </p:pic>
      <p:sp>
        <p:nvSpPr>
          <p:cNvPr id="258" name="Google Shape;258;p16"/>
          <p:cNvSpPr txBox="1"/>
          <p:nvPr/>
        </p:nvSpPr>
        <p:spPr>
          <a:xfrm>
            <a:off x="838198" y="1690688"/>
            <a:ext cx="10515599" cy="551769"/>
          </a:xfrm>
          <a:prstGeom prst="rect">
            <a:avLst/>
          </a:prstGeom>
          <a:solidFill>
            <a:srgbClr val="92D050"/>
          </a:solidFill>
          <a:ln>
            <a:noFill/>
          </a:ln>
        </p:spPr>
        <p:txBody>
          <a:bodyPr anchorCtr="0" anchor="t" bIns="45700" lIns="91425" spcFirstLastPara="1" rIns="91425" wrap="square" tIns="45700">
            <a:normAutofit/>
          </a:bodyPr>
          <a:lstStyle/>
          <a:p>
            <a:pPr indent="0" lvl="0" marL="0" marR="0" rtl="0" algn="just">
              <a:lnSpc>
                <a:spcPct val="90000"/>
              </a:lnSpc>
              <a:spcBef>
                <a:spcPts val="1000"/>
              </a:spcBef>
              <a:spcAft>
                <a:spcPts val="0"/>
              </a:spcAft>
              <a:buClr>
                <a:schemeClr val="dk1"/>
              </a:buClr>
              <a:buSzPts val="2800"/>
              <a:buFont typeface="Arial"/>
              <a:buNone/>
            </a:pPr>
            <a:r>
              <a:rPr lang="en-US" sz="2400">
                <a:latin typeface="Calibri"/>
                <a:ea typeface="Calibri"/>
                <a:cs typeface="Calibri"/>
                <a:sym typeface="Calibri"/>
              </a:rPr>
              <a:t>Op het gebied van seksualisering is er zogenaamd "normaal" gedrag</a:t>
            </a:r>
            <a:endParaRPr b="0" i="0" sz="2800" u="none" cap="none" strike="noStrike">
              <a:solidFill>
                <a:srgbClr val="000000"/>
              </a:solidFill>
              <a:latin typeface="Calibri"/>
              <a:ea typeface="Calibri"/>
              <a:cs typeface="Calibri"/>
              <a:sym typeface="Calibri"/>
            </a:endParaRPr>
          </a:p>
        </p:txBody>
      </p:sp>
      <p:sp>
        <p:nvSpPr>
          <p:cNvPr id="259" name="Google Shape;259;p16"/>
          <p:cNvSpPr txBox="1"/>
          <p:nvPr/>
        </p:nvSpPr>
        <p:spPr>
          <a:xfrm>
            <a:off x="838198" y="2774975"/>
            <a:ext cx="7663249" cy="2213104"/>
          </a:xfrm>
          <a:prstGeom prst="rect">
            <a:avLst/>
          </a:prstGeom>
          <a:noFill/>
          <a:ln>
            <a:noFill/>
          </a:ln>
        </p:spPr>
        <p:txBody>
          <a:bodyPr anchorCtr="0" anchor="t" bIns="45700" lIns="91425" spcFirstLastPara="1" rIns="91425" wrap="square" tIns="45700">
            <a:normAutofit/>
          </a:bodyPr>
          <a:lstStyle/>
          <a:p>
            <a:pPr indent="-381000" lvl="0" marL="457200" marR="0" rtl="0" algn="just">
              <a:lnSpc>
                <a:spcPct val="90000"/>
              </a:lnSpc>
              <a:spcBef>
                <a:spcPts val="1000"/>
              </a:spcBef>
              <a:spcAft>
                <a:spcPts val="0"/>
              </a:spcAft>
              <a:buSzPts val="2400"/>
              <a:buFont typeface="Calibri"/>
              <a:buChar char="●"/>
            </a:pPr>
            <a:r>
              <a:rPr lang="en-US" sz="2400">
                <a:latin typeface="Calibri"/>
                <a:ea typeface="Calibri"/>
                <a:cs typeface="Calibri"/>
                <a:sym typeface="Calibri"/>
              </a:rPr>
              <a:t>doktertje spelen</a:t>
            </a:r>
            <a:endParaRPr sz="2400">
              <a:latin typeface="Calibri"/>
              <a:ea typeface="Calibri"/>
              <a:cs typeface="Calibri"/>
              <a:sym typeface="Calibri"/>
            </a:endParaRPr>
          </a:p>
          <a:p>
            <a:pPr indent="-381000" lvl="0" marL="457200" marR="0" rtl="0" algn="just">
              <a:lnSpc>
                <a:spcPct val="90000"/>
              </a:lnSpc>
              <a:spcBef>
                <a:spcPts val="0"/>
              </a:spcBef>
              <a:spcAft>
                <a:spcPts val="0"/>
              </a:spcAft>
              <a:buSzPts val="2400"/>
              <a:buFont typeface="Calibri"/>
              <a:buChar char="●"/>
            </a:pPr>
            <a:r>
              <a:rPr lang="en-US" sz="2400">
                <a:latin typeface="Calibri"/>
                <a:ea typeface="Calibri"/>
                <a:cs typeface="Calibri"/>
                <a:sym typeface="Calibri"/>
              </a:rPr>
              <a:t>imitatie- en rollenspellen (zoenen of flirten) </a:t>
            </a:r>
            <a:endParaRPr sz="2400">
              <a:latin typeface="Calibri"/>
              <a:ea typeface="Calibri"/>
              <a:cs typeface="Calibri"/>
              <a:sym typeface="Calibri"/>
            </a:endParaRPr>
          </a:p>
          <a:p>
            <a:pPr indent="-381000" lvl="0" marL="457200" marR="0" rtl="0" algn="just">
              <a:lnSpc>
                <a:spcPct val="90000"/>
              </a:lnSpc>
              <a:spcBef>
                <a:spcPts val="0"/>
              </a:spcBef>
              <a:spcAft>
                <a:spcPts val="0"/>
              </a:spcAft>
              <a:buSzPts val="2400"/>
              <a:buFont typeface="Calibri"/>
              <a:buChar char="●"/>
            </a:pPr>
            <a:r>
              <a:rPr lang="en-US" sz="2400">
                <a:latin typeface="Calibri"/>
                <a:ea typeface="Calibri"/>
                <a:cs typeface="Calibri"/>
                <a:sym typeface="Calibri"/>
              </a:rPr>
              <a:t>vergelijken van verschillende intieme delen</a:t>
            </a:r>
            <a:endParaRPr sz="2400">
              <a:latin typeface="Calibri"/>
              <a:ea typeface="Calibri"/>
              <a:cs typeface="Calibri"/>
              <a:sym typeface="Calibri"/>
            </a:endParaRPr>
          </a:p>
          <a:p>
            <a:pPr indent="-381000" lvl="0" marL="457200" marR="0" rtl="0" algn="just">
              <a:lnSpc>
                <a:spcPct val="90000"/>
              </a:lnSpc>
              <a:spcBef>
                <a:spcPts val="0"/>
              </a:spcBef>
              <a:spcAft>
                <a:spcPts val="0"/>
              </a:spcAft>
              <a:buSzPts val="2400"/>
              <a:buFont typeface="Calibri"/>
              <a:buChar char="●"/>
            </a:pPr>
            <a:r>
              <a:rPr lang="en-US" sz="2400">
                <a:latin typeface="Calibri"/>
                <a:ea typeface="Calibri"/>
                <a:cs typeface="Calibri"/>
                <a:sym typeface="Calibri"/>
              </a:rPr>
              <a:t>soms masturberen als een verkennende en/of troostende handeling</a:t>
            </a:r>
            <a:endParaRPr sz="24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7"/>
          <p:cNvSpPr txBox="1"/>
          <p:nvPr>
            <p:ph idx="1" type="body"/>
          </p:nvPr>
        </p:nvSpPr>
        <p:spPr>
          <a:xfrm>
            <a:off x="439551" y="1500064"/>
            <a:ext cx="6183086" cy="551815"/>
          </a:xfrm>
          <a:prstGeom prst="rect">
            <a:avLst/>
          </a:prstGeom>
          <a:solidFill>
            <a:schemeClr val="accent2"/>
          </a:solid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000000"/>
              </a:buClr>
              <a:buSzPts val="2800"/>
              <a:buNone/>
            </a:pPr>
            <a:r>
              <a:rPr b="1" lang="en-US">
                <a:solidFill>
                  <a:srgbClr val="000000"/>
                </a:solidFill>
              </a:rPr>
              <a:t>Ongepaste ervaringen</a:t>
            </a:r>
            <a:endParaRPr/>
          </a:p>
        </p:txBody>
      </p:sp>
      <p:sp>
        <p:nvSpPr>
          <p:cNvPr id="265" name="Google Shape;265;p17"/>
          <p:cNvSpPr txBox="1"/>
          <p:nvPr/>
        </p:nvSpPr>
        <p:spPr>
          <a:xfrm>
            <a:off x="673216" y="2145110"/>
            <a:ext cx="5422784" cy="1551128"/>
          </a:xfrm>
          <a:prstGeom prst="rect">
            <a:avLst/>
          </a:prstGeom>
          <a:noFill/>
          <a:ln>
            <a:noFill/>
          </a:ln>
        </p:spPr>
        <p:txBody>
          <a:bodyPr anchorCtr="0" anchor="t" bIns="45700" lIns="91425" spcFirstLastPara="1" rIns="91425" wrap="square" tIns="45700">
            <a:normAutofit fontScale="85000" lnSpcReduction="20000"/>
          </a:bodyPr>
          <a:lstStyle/>
          <a:p>
            <a:pPr indent="-205740" lvl="0" marL="228600" marR="0" rtl="0" algn="just">
              <a:lnSpc>
                <a:spcPct val="100000"/>
              </a:lnSpc>
              <a:spcBef>
                <a:spcPts val="0"/>
              </a:spcBef>
              <a:spcAft>
                <a:spcPts val="0"/>
              </a:spcAft>
              <a:buClr>
                <a:srgbClr val="000000"/>
              </a:buClr>
              <a:buSzPct val="100000"/>
              <a:buFont typeface="Arial"/>
              <a:buChar char="•"/>
            </a:pPr>
            <a:r>
              <a:rPr lang="en-US" sz="2400">
                <a:latin typeface="Calibri"/>
                <a:ea typeface="Calibri"/>
                <a:cs typeface="Calibri"/>
                <a:sym typeface="Calibri"/>
              </a:rPr>
              <a:t>Seksueel misbruik</a:t>
            </a:r>
            <a:endParaRPr b="0" i="0" sz="1400" u="none" cap="none" strike="noStrike">
              <a:solidFill>
                <a:srgbClr val="000000"/>
              </a:solidFill>
              <a:latin typeface="Arial"/>
              <a:ea typeface="Arial"/>
              <a:cs typeface="Arial"/>
              <a:sym typeface="Arial"/>
            </a:endParaRPr>
          </a:p>
          <a:p>
            <a:pPr indent="-205740" lvl="0" marL="228600" marR="0" rtl="0" algn="just">
              <a:lnSpc>
                <a:spcPct val="100000"/>
              </a:lnSpc>
              <a:spcBef>
                <a:spcPts val="1000"/>
              </a:spcBef>
              <a:spcAft>
                <a:spcPts val="0"/>
              </a:spcAft>
              <a:buClr>
                <a:srgbClr val="000000"/>
              </a:buClr>
              <a:buSzPct val="100000"/>
              <a:buFont typeface="Arial"/>
              <a:buChar char="•"/>
            </a:pPr>
            <a:r>
              <a:rPr lang="en-US" sz="2400">
                <a:latin typeface="Calibri"/>
                <a:ea typeface="Calibri"/>
                <a:cs typeface="Calibri"/>
                <a:sym typeface="Calibri"/>
              </a:rPr>
              <a:t>Bekijken van porno</a:t>
            </a:r>
            <a:endParaRPr b="0" i="0" sz="1400" u="none" cap="none" strike="noStrike">
              <a:solidFill>
                <a:srgbClr val="000000"/>
              </a:solidFill>
              <a:latin typeface="Arial"/>
              <a:ea typeface="Arial"/>
              <a:cs typeface="Arial"/>
              <a:sym typeface="Arial"/>
            </a:endParaRPr>
          </a:p>
          <a:p>
            <a:pPr indent="-205740" lvl="0" marL="228600" marR="0" rtl="0" algn="just">
              <a:lnSpc>
                <a:spcPct val="100000"/>
              </a:lnSpc>
              <a:spcBef>
                <a:spcPts val="1000"/>
              </a:spcBef>
              <a:spcAft>
                <a:spcPts val="0"/>
              </a:spcAft>
              <a:buClr>
                <a:srgbClr val="000000"/>
              </a:buClr>
              <a:buSzPct val="100000"/>
              <a:buFont typeface="Arial"/>
              <a:buChar char="•"/>
            </a:pPr>
            <a:r>
              <a:rPr lang="en-US" sz="2400">
                <a:latin typeface="Calibri"/>
                <a:ea typeface="Calibri"/>
                <a:cs typeface="Calibri"/>
                <a:sym typeface="Calibri"/>
              </a:rPr>
              <a:t>Seksspelletjes bekijken of spelen</a:t>
            </a:r>
            <a:endParaRPr b="0" i="0" sz="1400" u="none" cap="none" strike="noStrike">
              <a:solidFill>
                <a:srgbClr val="000000"/>
              </a:solidFill>
              <a:latin typeface="Arial"/>
              <a:ea typeface="Arial"/>
              <a:cs typeface="Arial"/>
              <a:sym typeface="Arial"/>
            </a:endParaRPr>
          </a:p>
          <a:p>
            <a:pPr indent="-50800" lvl="0" marL="228600" marR="0" rtl="0" algn="just">
              <a:lnSpc>
                <a:spcPct val="100000"/>
              </a:lnSpc>
              <a:spcBef>
                <a:spcPts val="1000"/>
              </a:spcBef>
              <a:spcAft>
                <a:spcPts val="0"/>
              </a:spcAft>
              <a:buClr>
                <a:schemeClr val="dk1"/>
              </a:buClr>
              <a:buSzPct val="100000"/>
              <a:buFont typeface="Arial"/>
              <a:buNone/>
            </a:pPr>
            <a:r>
              <a:t/>
            </a:r>
            <a:endParaRPr b="0" i="0" sz="2800" u="none" cap="none" strike="noStrike">
              <a:solidFill>
                <a:srgbClr val="000000"/>
              </a:solidFill>
              <a:latin typeface="Calibri"/>
              <a:ea typeface="Calibri"/>
              <a:cs typeface="Calibri"/>
              <a:sym typeface="Calibri"/>
            </a:endParaRPr>
          </a:p>
        </p:txBody>
      </p:sp>
      <p:sp>
        <p:nvSpPr>
          <p:cNvPr id="266" name="Google Shape;266;p17"/>
          <p:cNvSpPr txBox="1"/>
          <p:nvPr/>
        </p:nvSpPr>
        <p:spPr>
          <a:xfrm>
            <a:off x="1729027" y="3789469"/>
            <a:ext cx="6183086" cy="548463"/>
          </a:xfrm>
          <a:prstGeom prst="rect">
            <a:avLst/>
          </a:prstGeom>
          <a:solidFill>
            <a:srgbClr val="FFC000"/>
          </a:solid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000000"/>
              </a:buClr>
              <a:buSzPts val="2800"/>
              <a:buFont typeface="Arial"/>
              <a:buNone/>
            </a:pPr>
            <a:r>
              <a:rPr b="1" lang="en-US" sz="2800">
                <a:latin typeface="Calibri"/>
                <a:ea typeface="Calibri"/>
                <a:cs typeface="Calibri"/>
                <a:sym typeface="Calibri"/>
              </a:rPr>
              <a:t>Mogelijk gedrag</a:t>
            </a:r>
            <a:endParaRPr b="0" i="0" sz="1400" u="none" cap="none" strike="noStrike">
              <a:solidFill>
                <a:srgbClr val="000000"/>
              </a:solidFill>
              <a:latin typeface="Arial"/>
              <a:ea typeface="Arial"/>
              <a:cs typeface="Arial"/>
              <a:sym typeface="Arial"/>
            </a:endParaRPr>
          </a:p>
        </p:txBody>
      </p:sp>
      <p:sp>
        <p:nvSpPr>
          <p:cNvPr id="267" name="Google Shape;267;p17"/>
          <p:cNvSpPr txBox="1"/>
          <p:nvPr/>
        </p:nvSpPr>
        <p:spPr>
          <a:xfrm>
            <a:off x="1961879" y="4450252"/>
            <a:ext cx="6183086" cy="1551128"/>
          </a:xfrm>
          <a:prstGeom prst="rect">
            <a:avLst/>
          </a:prstGeom>
          <a:noFill/>
          <a:ln>
            <a:noFill/>
          </a:ln>
        </p:spPr>
        <p:txBody>
          <a:bodyPr anchorCtr="0" anchor="t" bIns="45700" lIns="91425" spcFirstLastPara="1" rIns="91425" wrap="square" tIns="45700">
            <a:normAutofit/>
          </a:bodyPr>
          <a:lstStyle/>
          <a:p>
            <a:pPr indent="-203200" lvl="0" marL="228600" rtl="0" algn="just">
              <a:spcBef>
                <a:spcPts val="0"/>
              </a:spcBef>
              <a:spcAft>
                <a:spcPts val="0"/>
              </a:spcAft>
              <a:buClr>
                <a:schemeClr val="dk1"/>
              </a:buClr>
              <a:buSzPts val="2000"/>
              <a:buChar char="•"/>
            </a:pPr>
            <a:r>
              <a:rPr lang="en-US" sz="2000">
                <a:latin typeface="Calibri"/>
                <a:ea typeface="Calibri"/>
                <a:cs typeface="Calibri"/>
                <a:sym typeface="Calibri"/>
              </a:rPr>
              <a:t>Grote vroegtijdige seksuele kennis</a:t>
            </a:r>
            <a:endParaRPr sz="2000">
              <a:latin typeface="Calibri"/>
              <a:ea typeface="Calibri"/>
              <a:cs typeface="Calibri"/>
              <a:sym typeface="Calibri"/>
            </a:endParaRPr>
          </a:p>
          <a:p>
            <a:pPr indent="-203200" lvl="0" marL="228600" rtl="0" algn="just">
              <a:spcBef>
                <a:spcPts val="0"/>
              </a:spcBef>
              <a:spcAft>
                <a:spcPts val="0"/>
              </a:spcAft>
              <a:buClr>
                <a:schemeClr val="dk1"/>
              </a:buClr>
              <a:buSzPts val="2000"/>
              <a:buChar char="•"/>
            </a:pPr>
            <a:r>
              <a:rPr lang="en-US" sz="2000">
                <a:latin typeface="Calibri"/>
                <a:ea typeface="Calibri"/>
                <a:cs typeface="Calibri"/>
                <a:sym typeface="Calibri"/>
              </a:rPr>
              <a:t>seksueel getinte tekeningen</a:t>
            </a:r>
            <a:endParaRPr sz="2000">
              <a:latin typeface="Calibri"/>
              <a:ea typeface="Calibri"/>
              <a:cs typeface="Calibri"/>
              <a:sym typeface="Calibri"/>
            </a:endParaRPr>
          </a:p>
          <a:p>
            <a:pPr indent="-203200" lvl="0" marL="228600" rtl="0" algn="just">
              <a:spcBef>
                <a:spcPts val="0"/>
              </a:spcBef>
              <a:spcAft>
                <a:spcPts val="0"/>
              </a:spcAft>
              <a:buClr>
                <a:schemeClr val="dk1"/>
              </a:buClr>
              <a:buSzPts val="2000"/>
              <a:buChar char="•"/>
            </a:pPr>
            <a:r>
              <a:rPr lang="en-US" sz="2000">
                <a:latin typeface="Calibri"/>
                <a:ea typeface="Calibri"/>
                <a:cs typeface="Calibri"/>
                <a:sym typeface="Calibri"/>
              </a:rPr>
              <a:t>geseksualiseerd gedrag dat verlegenheid veroorzaakt</a:t>
            </a:r>
            <a:endParaRPr sz="2000">
              <a:latin typeface="Calibri"/>
              <a:ea typeface="Calibri"/>
              <a:cs typeface="Calibri"/>
              <a:sym typeface="Calibri"/>
            </a:endParaRPr>
          </a:p>
          <a:p>
            <a:pPr indent="-64135" lvl="0" marL="228600" marR="0" rtl="0" algn="just">
              <a:lnSpc>
                <a:spcPct val="90000"/>
              </a:lnSpc>
              <a:spcBef>
                <a:spcPts val="1000"/>
              </a:spcBef>
              <a:spcAft>
                <a:spcPts val="0"/>
              </a:spcAft>
              <a:buClr>
                <a:schemeClr val="dk1"/>
              </a:buClr>
              <a:buSzPts val="2800"/>
              <a:buFont typeface="Arial"/>
              <a:buNone/>
            </a:pPr>
            <a:r>
              <a:t/>
            </a:r>
            <a:endParaRPr sz="2000">
              <a:latin typeface="Calibri"/>
              <a:ea typeface="Calibri"/>
              <a:cs typeface="Calibri"/>
              <a:sym typeface="Calibri"/>
            </a:endParaRPr>
          </a:p>
        </p:txBody>
      </p:sp>
      <p:pic>
        <p:nvPicPr>
          <p:cNvPr descr="bambini pc - COSENZA 2.0" id="268" name="Google Shape;268;p17"/>
          <p:cNvPicPr preferRelativeResize="0"/>
          <p:nvPr/>
        </p:nvPicPr>
        <p:blipFill rotWithShape="1">
          <a:blip r:embed="rId3">
            <a:alphaModFix/>
          </a:blip>
          <a:srcRect b="0" l="0" r="0" t="0"/>
          <a:stretch/>
        </p:blipFill>
        <p:spPr>
          <a:xfrm>
            <a:off x="8278961" y="2628915"/>
            <a:ext cx="3609412" cy="2528812"/>
          </a:xfrm>
          <a:prstGeom prst="rect">
            <a:avLst/>
          </a:prstGeom>
          <a:noFill/>
          <a:ln>
            <a:noFill/>
          </a:ln>
        </p:spPr>
      </p:pic>
      <p:sp>
        <p:nvSpPr>
          <p:cNvPr id="269" name="Google Shape;269;p17"/>
          <p:cNvSpPr txBox="1"/>
          <p:nvPr>
            <p:ph type="title"/>
          </p:nvPr>
        </p:nvSpPr>
        <p:spPr>
          <a:xfrm>
            <a:off x="838200" y="299809"/>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latin typeface="Calibri"/>
                <a:ea typeface="Calibri"/>
                <a:cs typeface="Calibri"/>
                <a:sym typeface="Calibri"/>
              </a:rPr>
              <a:t>Se</a:t>
            </a:r>
            <a:r>
              <a:rPr lang="en-US"/>
              <a:t>ksualisering</a:t>
            </a:r>
            <a:r>
              <a:rPr lang="en-US">
                <a:latin typeface="Calibri"/>
                <a:ea typeface="Calibri"/>
                <a:cs typeface="Calibri"/>
                <a:sym typeface="Calibri"/>
              </a:rPr>
              <a:t>?_2</a:t>
            </a:r>
            <a:endParaRPr>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US"/>
              <a:t>Emoties van de leerkracht</a:t>
            </a:r>
            <a:endParaRPr>
              <a:latin typeface="Calibri"/>
              <a:ea typeface="Calibri"/>
              <a:cs typeface="Calibri"/>
              <a:sym typeface="Calibri"/>
            </a:endParaRPr>
          </a:p>
        </p:txBody>
      </p:sp>
      <p:pic>
        <p:nvPicPr>
          <p:cNvPr descr="Nervo vago e confusione mentale" id="275" name="Google Shape;275;p18"/>
          <p:cNvPicPr preferRelativeResize="0"/>
          <p:nvPr>
            <p:ph idx="1" type="body"/>
          </p:nvPr>
        </p:nvPicPr>
        <p:blipFill rotWithShape="1">
          <a:blip r:embed="rId3">
            <a:alphaModFix/>
          </a:blip>
          <a:srcRect b="0" l="0" r="0" t="0"/>
          <a:stretch/>
        </p:blipFill>
        <p:spPr>
          <a:xfrm>
            <a:off x="7385909" y="2290001"/>
            <a:ext cx="4216400" cy="2371725"/>
          </a:xfrm>
          <a:prstGeom prst="rect">
            <a:avLst/>
          </a:prstGeom>
          <a:noFill/>
          <a:ln>
            <a:noFill/>
          </a:ln>
        </p:spPr>
      </p:pic>
      <p:sp>
        <p:nvSpPr>
          <p:cNvPr id="276" name="Google Shape;276;p18"/>
          <p:cNvSpPr txBox="1"/>
          <p:nvPr/>
        </p:nvSpPr>
        <p:spPr>
          <a:xfrm>
            <a:off x="692116" y="2290001"/>
            <a:ext cx="6128813" cy="2371725"/>
          </a:xfrm>
          <a:prstGeom prst="rect">
            <a:avLst/>
          </a:prstGeom>
          <a:noFill/>
          <a:ln>
            <a:noFill/>
          </a:ln>
        </p:spPr>
        <p:txBody>
          <a:bodyPr anchorCtr="0" anchor="t" bIns="45700" lIns="91425" spcFirstLastPara="1" rIns="91425" wrap="square" tIns="45700">
            <a:normAutofit lnSpcReduction="10000"/>
          </a:bodyPr>
          <a:lstStyle/>
          <a:p>
            <a:pPr indent="-228600" lvl="0" marL="228600" marR="0" rtl="0" algn="l">
              <a:lnSpc>
                <a:spcPct val="90000"/>
              </a:lnSpc>
              <a:spcBef>
                <a:spcPts val="1000"/>
              </a:spcBef>
              <a:spcAft>
                <a:spcPts val="0"/>
              </a:spcAft>
              <a:buSzPts val="2595"/>
              <a:buChar char="•"/>
            </a:pPr>
            <a:r>
              <a:rPr lang="en-US" sz="2400">
                <a:latin typeface="Calibri"/>
                <a:ea typeface="Calibri"/>
                <a:cs typeface="Calibri"/>
                <a:sym typeface="Calibri"/>
              </a:rPr>
              <a:t>Seksueel misbruik is </a:t>
            </a:r>
            <a:r>
              <a:rPr b="1" lang="en-US" sz="2400">
                <a:latin typeface="Calibri"/>
                <a:ea typeface="Calibri"/>
                <a:cs typeface="Calibri"/>
                <a:sym typeface="Calibri"/>
              </a:rPr>
              <a:t>ondenkbaar</a:t>
            </a:r>
            <a:r>
              <a:rPr lang="en-US" sz="2400">
                <a:latin typeface="Calibri"/>
                <a:ea typeface="Calibri"/>
                <a:cs typeface="Calibri"/>
                <a:sym typeface="Calibri"/>
              </a:rPr>
              <a:t>: een kind kan niet seksueel misbruikt worden door een volwassene uit zijn omgeving.</a:t>
            </a:r>
            <a:endParaRPr sz="2400">
              <a:latin typeface="Calibri"/>
              <a:ea typeface="Calibri"/>
              <a:cs typeface="Calibri"/>
              <a:sym typeface="Calibri"/>
            </a:endParaRPr>
          </a:p>
          <a:p>
            <a:pPr indent="-228600" lvl="0" marL="228600" marR="0" rtl="0" algn="l">
              <a:lnSpc>
                <a:spcPct val="90000"/>
              </a:lnSpc>
              <a:spcBef>
                <a:spcPts val="1000"/>
              </a:spcBef>
              <a:spcAft>
                <a:spcPts val="0"/>
              </a:spcAft>
              <a:buSzPts val="2595"/>
              <a:buChar char="•"/>
            </a:pPr>
            <a:r>
              <a:rPr lang="en-US" sz="2400">
                <a:latin typeface="Calibri"/>
                <a:ea typeface="Calibri"/>
                <a:cs typeface="Calibri"/>
                <a:sym typeface="Calibri"/>
              </a:rPr>
              <a:t>De betrokken emoties zijn doorgaans pijnlijk en onaangenaam: leed, gevoelens van ontoereikendheid, frustratie, hulpeloosheid, mislukking, woede, wrok en walging.</a:t>
            </a:r>
            <a:endParaRPr sz="240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19"/>
          <p:cNvSpPr txBox="1"/>
          <p:nvPr/>
        </p:nvSpPr>
        <p:spPr>
          <a:xfrm>
            <a:off x="746189" y="1757480"/>
            <a:ext cx="7723702" cy="537749"/>
          </a:xfrm>
          <a:prstGeom prst="rect">
            <a:avLst/>
          </a:prstGeom>
          <a:solidFill>
            <a:srgbClr val="FFD966"/>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Calibri"/>
              <a:buNone/>
            </a:pPr>
            <a:r>
              <a:rPr lang="en-US" sz="3600">
                <a:solidFill>
                  <a:schemeClr val="dk1"/>
                </a:solidFill>
                <a:latin typeface="Calibri"/>
                <a:ea typeface="Calibri"/>
                <a:cs typeface="Calibri"/>
                <a:sym typeface="Calibri"/>
              </a:rPr>
              <a:t>Emotionele verdedigingsstrategieën</a:t>
            </a:r>
            <a:endParaRPr i="0" sz="3200" u="none" cap="none" strike="noStrike">
              <a:solidFill>
                <a:schemeClr val="dk1"/>
              </a:solidFill>
              <a:latin typeface="Calibri"/>
              <a:ea typeface="Calibri"/>
              <a:cs typeface="Calibri"/>
              <a:sym typeface="Calibri"/>
            </a:endParaRPr>
          </a:p>
        </p:txBody>
      </p:sp>
      <p:sp>
        <p:nvSpPr>
          <p:cNvPr id="282" name="Google Shape;282;p19"/>
          <p:cNvSpPr txBox="1"/>
          <p:nvPr>
            <p:ph type="title"/>
          </p:nvPr>
        </p:nvSpPr>
        <p:spPr>
          <a:xfrm>
            <a:off x="469557" y="310695"/>
            <a:ext cx="1133114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US" sz="3600"/>
              <a:t>Emoties van de leerkracht</a:t>
            </a:r>
            <a:r>
              <a:rPr lang="en-US" sz="3600">
                <a:latin typeface="Calibri"/>
                <a:ea typeface="Calibri"/>
                <a:cs typeface="Calibri"/>
                <a:sym typeface="Calibri"/>
              </a:rPr>
              <a:t> </a:t>
            </a:r>
            <a:r>
              <a:rPr lang="en-US" sz="3600"/>
              <a:t>bij gevallen van mogelijk seksueel misbruik</a:t>
            </a:r>
            <a:r>
              <a:rPr lang="en-US" sz="3600">
                <a:latin typeface="Calibri"/>
                <a:ea typeface="Calibri"/>
                <a:cs typeface="Calibri"/>
                <a:sym typeface="Calibri"/>
              </a:rPr>
              <a:t>_1</a:t>
            </a:r>
            <a:endParaRPr sz="3600">
              <a:latin typeface="Calibri"/>
              <a:ea typeface="Calibri"/>
              <a:cs typeface="Calibri"/>
              <a:sym typeface="Calibri"/>
            </a:endParaRPr>
          </a:p>
        </p:txBody>
      </p:sp>
      <p:pic>
        <p:nvPicPr>
          <p:cNvPr descr="Diniego, Negazione" id="283" name="Google Shape;283;p19"/>
          <p:cNvPicPr preferRelativeResize="0"/>
          <p:nvPr/>
        </p:nvPicPr>
        <p:blipFill rotWithShape="1">
          <a:blip r:embed="rId3">
            <a:alphaModFix/>
          </a:blip>
          <a:srcRect b="0" l="0" r="0" t="0"/>
          <a:stretch/>
        </p:blipFill>
        <p:spPr>
          <a:xfrm>
            <a:off x="9263162" y="1757480"/>
            <a:ext cx="2182649" cy="3250249"/>
          </a:xfrm>
          <a:prstGeom prst="rect">
            <a:avLst/>
          </a:prstGeom>
          <a:noFill/>
          <a:ln>
            <a:noFill/>
          </a:ln>
        </p:spPr>
      </p:pic>
      <p:sp>
        <p:nvSpPr>
          <p:cNvPr id="284" name="Google Shape;284;p19"/>
          <p:cNvSpPr txBox="1"/>
          <p:nvPr>
            <p:ph idx="1" type="body"/>
          </p:nvPr>
        </p:nvSpPr>
        <p:spPr>
          <a:xfrm>
            <a:off x="838200" y="2295229"/>
            <a:ext cx="7631691" cy="325024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1000"/>
              </a:spcBef>
              <a:spcAft>
                <a:spcPts val="0"/>
              </a:spcAft>
              <a:buClr>
                <a:srgbClr val="000000"/>
              </a:buClr>
              <a:buSzPts val="2000"/>
              <a:buChar char="•"/>
            </a:pPr>
            <a:r>
              <a:rPr b="1" lang="en-US" sz="1800">
                <a:solidFill>
                  <a:srgbClr val="000000"/>
                </a:solidFill>
              </a:rPr>
              <a:t>ONTKENNING: </a:t>
            </a:r>
            <a:r>
              <a:rPr lang="en-US" sz="1800">
                <a:solidFill>
                  <a:srgbClr val="000000"/>
                </a:solidFill>
              </a:rPr>
              <a:t>weigering het probleem te erkennen, zelfs wanneer de tekenen duidelijk zijn, (“het is niet waar", "het is me niet opgevallen", "het is niet mijn verantwoordelijkheid").</a:t>
            </a:r>
            <a:endParaRPr sz="1800">
              <a:solidFill>
                <a:srgbClr val="000000"/>
              </a:solidFill>
            </a:endParaRPr>
          </a:p>
          <a:p>
            <a:pPr indent="-228600" lvl="0" marL="228600" rtl="0" algn="l">
              <a:lnSpc>
                <a:spcPct val="90000"/>
              </a:lnSpc>
              <a:spcBef>
                <a:spcPts val="1000"/>
              </a:spcBef>
              <a:spcAft>
                <a:spcPts val="0"/>
              </a:spcAft>
              <a:buClr>
                <a:srgbClr val="000000"/>
              </a:buClr>
              <a:buSzPts val="2000"/>
              <a:buChar char="•"/>
            </a:pPr>
            <a:r>
              <a:rPr b="1" lang="en-US" sz="1800">
                <a:solidFill>
                  <a:srgbClr val="000000"/>
                </a:solidFill>
              </a:rPr>
              <a:t>EMOTIONELE AFSTAND: </a:t>
            </a:r>
            <a:r>
              <a:rPr lang="en-US" sz="1800">
                <a:solidFill>
                  <a:srgbClr val="000000"/>
                </a:solidFill>
              </a:rPr>
              <a:t>onverschilligheid voor wat erkend wordt, b.v. "'wij zijn het niet die ermee te maken hebben, het gebeurt, ik heb zoveel andere problemen om aan te denken'". </a:t>
            </a:r>
            <a:endParaRPr sz="1800">
              <a:solidFill>
                <a:srgbClr val="000000"/>
              </a:solidFill>
            </a:endParaRPr>
          </a:p>
          <a:p>
            <a:pPr indent="-228600" lvl="0" marL="228600" rtl="0" algn="l">
              <a:lnSpc>
                <a:spcPct val="90000"/>
              </a:lnSpc>
              <a:spcBef>
                <a:spcPts val="1000"/>
              </a:spcBef>
              <a:spcAft>
                <a:spcPts val="0"/>
              </a:spcAft>
              <a:buClr>
                <a:srgbClr val="000000"/>
              </a:buClr>
              <a:buSzPts val="2000"/>
              <a:buChar char="•"/>
            </a:pPr>
            <a:r>
              <a:rPr b="1" lang="en-US" sz="1800">
                <a:solidFill>
                  <a:srgbClr val="000000"/>
                </a:solidFill>
              </a:rPr>
              <a:t>COLLUSIE: </a:t>
            </a:r>
            <a:r>
              <a:rPr lang="en-US" sz="1800">
                <a:solidFill>
                  <a:srgbClr val="000000"/>
                </a:solidFill>
              </a:rPr>
              <a:t>is de kant kiezen van de verdachte volwassene in plaats van het kind. Dit gebeurt vaak bij de partners van misbruikers.</a:t>
            </a:r>
            <a:endParaRPr sz="18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Het belang van de school</a:t>
            </a:r>
            <a:endParaRPr>
              <a:latin typeface="Calibri"/>
              <a:ea typeface="Calibri"/>
              <a:cs typeface="Calibri"/>
              <a:sym typeface="Calibri"/>
            </a:endParaRPr>
          </a:p>
        </p:txBody>
      </p:sp>
      <p:grpSp>
        <p:nvGrpSpPr>
          <p:cNvPr id="97" name="Google Shape;97;p2"/>
          <p:cNvGrpSpPr/>
          <p:nvPr/>
        </p:nvGrpSpPr>
        <p:grpSpPr>
          <a:xfrm>
            <a:off x="2283249" y="1584630"/>
            <a:ext cx="7625502" cy="4302993"/>
            <a:chOff x="316116" y="1837"/>
            <a:chExt cx="7625502" cy="5083668"/>
          </a:xfrm>
        </p:grpSpPr>
        <p:sp>
          <p:nvSpPr>
            <p:cNvPr id="98" name="Google Shape;98;p2"/>
            <p:cNvSpPr/>
            <p:nvPr/>
          </p:nvSpPr>
          <p:spPr>
            <a:xfrm>
              <a:off x="316116" y="1837"/>
              <a:ext cx="3177292" cy="1906375"/>
            </a:xfrm>
            <a:prstGeom prst="roundRect">
              <a:avLst>
                <a:gd fmla="val 10000"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2"/>
            <p:cNvSpPr txBox="1"/>
            <p:nvPr/>
          </p:nvSpPr>
          <p:spPr>
            <a:xfrm>
              <a:off x="371952" y="57673"/>
              <a:ext cx="3065620" cy="1794703"/>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dk1"/>
                </a:buClr>
                <a:buSzPts val="2300"/>
                <a:buFont typeface="Calibri"/>
                <a:buNone/>
              </a:pPr>
              <a:r>
                <a:rPr b="1" lang="en-US" sz="2300">
                  <a:solidFill>
                    <a:schemeClr val="dk1"/>
                  </a:solidFill>
                  <a:latin typeface="Calibri"/>
                  <a:ea typeface="Calibri"/>
                  <a:cs typeface="Calibri"/>
                  <a:sym typeface="Calibri"/>
                </a:rPr>
                <a:t>Kinderen</a:t>
              </a:r>
              <a:r>
                <a:rPr b="1" i="0" lang="en-US" sz="2300" u="none" cap="none" strike="noStrike">
                  <a:solidFill>
                    <a:schemeClr val="dk1"/>
                  </a:solidFill>
                  <a:latin typeface="Calibri"/>
                  <a:ea typeface="Calibri"/>
                  <a:cs typeface="Calibri"/>
                  <a:sym typeface="Calibri"/>
                </a:rPr>
                <a:t> </a:t>
              </a:r>
              <a:r>
                <a:rPr lang="en-US" sz="2300">
                  <a:solidFill>
                    <a:schemeClr val="dk1"/>
                  </a:solidFill>
                  <a:latin typeface="Calibri"/>
                  <a:ea typeface="Calibri"/>
                  <a:cs typeface="Calibri"/>
                  <a:sym typeface="Calibri"/>
                </a:rPr>
                <a:t>brengen veel tijd door op school</a:t>
              </a:r>
              <a:endParaRPr b="0" i="0" sz="2300" u="none" cap="none" strike="noStrike">
                <a:solidFill>
                  <a:schemeClr val="dk1"/>
                </a:solidFill>
                <a:latin typeface="Calibri"/>
                <a:ea typeface="Calibri"/>
                <a:cs typeface="Calibri"/>
                <a:sym typeface="Calibri"/>
              </a:endParaRPr>
            </a:p>
          </p:txBody>
        </p:sp>
        <p:sp>
          <p:nvSpPr>
            <p:cNvPr id="100" name="Google Shape;100;p2"/>
            <p:cNvSpPr/>
            <p:nvPr/>
          </p:nvSpPr>
          <p:spPr>
            <a:xfrm>
              <a:off x="3773010" y="561041"/>
              <a:ext cx="673586" cy="787968"/>
            </a:xfrm>
            <a:prstGeom prst="rightArrow">
              <a:avLst>
                <a:gd fmla="val 60000" name="adj1"/>
                <a:gd fmla="val 50000" name="adj2"/>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2"/>
            <p:cNvSpPr txBox="1"/>
            <p:nvPr/>
          </p:nvSpPr>
          <p:spPr>
            <a:xfrm>
              <a:off x="3773010" y="718635"/>
              <a:ext cx="471510" cy="47278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900"/>
                <a:buFont typeface="Calibri"/>
                <a:buNone/>
              </a:pPr>
              <a:r>
                <a:t/>
              </a:r>
              <a:endParaRPr b="0" i="0" sz="1900" u="none" cap="none" strike="noStrike">
                <a:solidFill>
                  <a:schemeClr val="dk1"/>
                </a:solidFill>
                <a:latin typeface="Calibri"/>
                <a:ea typeface="Calibri"/>
                <a:cs typeface="Calibri"/>
                <a:sym typeface="Calibri"/>
              </a:endParaRPr>
            </a:p>
          </p:txBody>
        </p:sp>
        <p:sp>
          <p:nvSpPr>
            <p:cNvPr id="102" name="Google Shape;102;p2"/>
            <p:cNvSpPr/>
            <p:nvPr/>
          </p:nvSpPr>
          <p:spPr>
            <a:xfrm>
              <a:off x="4764326" y="1837"/>
              <a:ext cx="3177292" cy="1906375"/>
            </a:xfrm>
            <a:prstGeom prst="roundRect">
              <a:avLst>
                <a:gd fmla="val 10000"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2"/>
            <p:cNvSpPr txBox="1"/>
            <p:nvPr/>
          </p:nvSpPr>
          <p:spPr>
            <a:xfrm>
              <a:off x="4820162" y="57673"/>
              <a:ext cx="3065620" cy="1794703"/>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dk1"/>
                </a:buClr>
                <a:buSzPts val="2300"/>
                <a:buFont typeface="Calibri"/>
                <a:buNone/>
              </a:pPr>
              <a:r>
                <a:rPr b="1" lang="en-US" sz="2300">
                  <a:solidFill>
                    <a:schemeClr val="dk1"/>
                  </a:solidFill>
                  <a:latin typeface="Calibri"/>
                  <a:ea typeface="Calibri"/>
                  <a:cs typeface="Calibri"/>
                  <a:sym typeface="Calibri"/>
                </a:rPr>
                <a:t>Leerkrachten</a:t>
              </a:r>
              <a:r>
                <a:rPr b="0" i="0" lang="en-US" sz="2300" u="none" cap="none" strike="noStrike">
                  <a:solidFill>
                    <a:schemeClr val="dk1"/>
                  </a:solidFill>
                  <a:latin typeface="Calibri"/>
                  <a:ea typeface="Calibri"/>
                  <a:cs typeface="Calibri"/>
                  <a:sym typeface="Calibri"/>
                </a:rPr>
                <a:t> </a:t>
              </a:r>
              <a:r>
                <a:rPr lang="en-US" sz="2300">
                  <a:solidFill>
                    <a:schemeClr val="dk1"/>
                  </a:solidFill>
                  <a:latin typeface="Calibri"/>
                  <a:ea typeface="Calibri"/>
                  <a:cs typeface="Calibri"/>
                  <a:sym typeface="Calibri"/>
                </a:rPr>
                <a:t>kunnen leerlingen tegenkomen die emotioneel leiden</a:t>
              </a:r>
              <a:endParaRPr b="0" i="0" sz="2300" u="none" cap="none" strike="noStrike">
                <a:solidFill>
                  <a:schemeClr val="dk1"/>
                </a:solidFill>
                <a:latin typeface="Calibri"/>
                <a:ea typeface="Calibri"/>
                <a:cs typeface="Calibri"/>
                <a:sym typeface="Calibri"/>
              </a:endParaRPr>
            </a:p>
          </p:txBody>
        </p:sp>
        <p:sp>
          <p:nvSpPr>
            <p:cNvPr id="104" name="Google Shape;104;p2"/>
            <p:cNvSpPr/>
            <p:nvPr/>
          </p:nvSpPr>
          <p:spPr>
            <a:xfrm rot="5400000">
              <a:off x="6016179" y="2130623"/>
              <a:ext cx="673586" cy="787968"/>
            </a:xfrm>
            <a:prstGeom prst="rightArrow">
              <a:avLst>
                <a:gd fmla="val 60000" name="adj1"/>
                <a:gd fmla="val 50000" name="adj2"/>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2"/>
            <p:cNvSpPr txBox="1"/>
            <p:nvPr/>
          </p:nvSpPr>
          <p:spPr>
            <a:xfrm>
              <a:off x="6116582" y="2187814"/>
              <a:ext cx="472780" cy="47151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900"/>
                <a:buFont typeface="Calibri"/>
                <a:buNone/>
              </a:pPr>
              <a:r>
                <a:t/>
              </a:r>
              <a:endParaRPr b="0" i="0" sz="1900" u="none" cap="none" strike="noStrike">
                <a:solidFill>
                  <a:schemeClr val="dk1"/>
                </a:solidFill>
                <a:latin typeface="Calibri"/>
                <a:ea typeface="Calibri"/>
                <a:cs typeface="Calibri"/>
                <a:sym typeface="Calibri"/>
              </a:endParaRPr>
            </a:p>
          </p:txBody>
        </p:sp>
        <p:sp>
          <p:nvSpPr>
            <p:cNvPr id="106" name="Google Shape;106;p2"/>
            <p:cNvSpPr/>
            <p:nvPr/>
          </p:nvSpPr>
          <p:spPr>
            <a:xfrm>
              <a:off x="4764326" y="3179130"/>
              <a:ext cx="3177292" cy="1906375"/>
            </a:xfrm>
            <a:prstGeom prst="roundRect">
              <a:avLst>
                <a:gd fmla="val 10000"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2"/>
            <p:cNvSpPr txBox="1"/>
            <p:nvPr/>
          </p:nvSpPr>
          <p:spPr>
            <a:xfrm>
              <a:off x="4820162" y="3234966"/>
              <a:ext cx="3065620" cy="1794703"/>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dk1"/>
                </a:buClr>
                <a:buSzPts val="2300"/>
                <a:buFont typeface="Calibri"/>
                <a:buNone/>
              </a:pPr>
              <a:r>
                <a:rPr lang="en-US" sz="2300">
                  <a:solidFill>
                    <a:schemeClr val="dk1"/>
                  </a:solidFill>
                  <a:latin typeface="Calibri"/>
                  <a:ea typeface="Calibri"/>
                  <a:cs typeface="Calibri"/>
                  <a:sym typeface="Calibri"/>
                </a:rPr>
                <a:t>Kinderen kunnen stress uitten door middel van </a:t>
              </a:r>
              <a:r>
                <a:rPr b="1" lang="en-US" sz="2300">
                  <a:solidFill>
                    <a:schemeClr val="dk1"/>
                  </a:solidFill>
                  <a:latin typeface="Calibri"/>
                  <a:ea typeface="Calibri"/>
                  <a:cs typeface="Calibri"/>
                  <a:sym typeface="Calibri"/>
                </a:rPr>
                <a:t>ongepast ged</a:t>
              </a:r>
              <a:r>
                <a:rPr b="1" i="0" lang="en-US" sz="2300" u="none" cap="none" strike="noStrike">
                  <a:solidFill>
                    <a:schemeClr val="dk1"/>
                  </a:solidFill>
                  <a:latin typeface="Calibri"/>
                  <a:ea typeface="Calibri"/>
                  <a:cs typeface="Calibri"/>
                  <a:sym typeface="Calibri"/>
                </a:rPr>
                <a:t>rag </a:t>
              </a:r>
              <a:r>
                <a:rPr b="0" i="0" lang="en-US" sz="2300" u="none" cap="none" strike="noStrike">
                  <a:solidFill>
                    <a:schemeClr val="dk1"/>
                  </a:solidFill>
                  <a:latin typeface="Calibri"/>
                  <a:ea typeface="Calibri"/>
                  <a:cs typeface="Calibri"/>
                  <a:sym typeface="Calibri"/>
                </a:rPr>
                <a:t>in </a:t>
              </a:r>
              <a:r>
                <a:rPr lang="en-US" sz="2300">
                  <a:solidFill>
                    <a:schemeClr val="dk1"/>
                  </a:solidFill>
                  <a:latin typeface="Calibri"/>
                  <a:ea typeface="Calibri"/>
                  <a:cs typeface="Calibri"/>
                  <a:sym typeface="Calibri"/>
                </a:rPr>
                <a:t>de klas</a:t>
              </a:r>
              <a:endParaRPr b="0" i="0" sz="2300" u="none" cap="none" strike="noStrike">
                <a:solidFill>
                  <a:schemeClr val="dk1"/>
                </a:solidFill>
                <a:latin typeface="Calibri"/>
                <a:ea typeface="Calibri"/>
                <a:cs typeface="Calibri"/>
                <a:sym typeface="Calibri"/>
              </a:endParaRPr>
            </a:p>
          </p:txBody>
        </p:sp>
        <p:sp>
          <p:nvSpPr>
            <p:cNvPr id="108" name="Google Shape;108;p2"/>
            <p:cNvSpPr/>
            <p:nvPr/>
          </p:nvSpPr>
          <p:spPr>
            <a:xfrm rot="-10790394">
              <a:off x="3811136" y="3732172"/>
              <a:ext cx="673588" cy="787968"/>
            </a:xfrm>
            <a:prstGeom prst="rightArrow">
              <a:avLst>
                <a:gd fmla="val 60000" name="adj1"/>
                <a:gd fmla="val 50000" name="adj2"/>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2"/>
            <p:cNvSpPr txBox="1"/>
            <p:nvPr/>
          </p:nvSpPr>
          <p:spPr>
            <a:xfrm rot="9606">
              <a:off x="4013212" y="3890048"/>
              <a:ext cx="471512" cy="47278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900"/>
                <a:buFont typeface="Calibri"/>
                <a:buNone/>
              </a:pPr>
              <a:r>
                <a:t/>
              </a:r>
              <a:endParaRPr b="0" i="0" sz="1900" u="none" cap="none" strike="noStrike">
                <a:solidFill>
                  <a:schemeClr val="dk1"/>
                </a:solidFill>
                <a:latin typeface="Calibri"/>
                <a:ea typeface="Calibri"/>
                <a:cs typeface="Calibri"/>
                <a:sym typeface="Calibri"/>
              </a:endParaRPr>
            </a:p>
          </p:txBody>
        </p:sp>
        <p:sp>
          <p:nvSpPr>
            <p:cNvPr id="110" name="Google Shape;110;p2"/>
            <p:cNvSpPr/>
            <p:nvPr/>
          </p:nvSpPr>
          <p:spPr>
            <a:xfrm>
              <a:off x="316116" y="3166700"/>
              <a:ext cx="3177292" cy="1906375"/>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2"/>
            <p:cNvSpPr txBox="1"/>
            <p:nvPr/>
          </p:nvSpPr>
          <p:spPr>
            <a:xfrm>
              <a:off x="371952" y="3222536"/>
              <a:ext cx="3065620" cy="1794703"/>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dk1"/>
                </a:buClr>
                <a:buSzPts val="2300"/>
                <a:buFont typeface="Calibri"/>
                <a:buNone/>
              </a:pPr>
              <a:r>
                <a:rPr lang="en-US" sz="2200">
                  <a:solidFill>
                    <a:schemeClr val="dk1"/>
                  </a:solidFill>
                  <a:latin typeface="Calibri"/>
                  <a:ea typeface="Calibri"/>
                  <a:cs typeface="Calibri"/>
                  <a:sym typeface="Calibri"/>
                </a:rPr>
                <a:t>Leerkrachten kunnen </a:t>
              </a:r>
              <a:r>
                <a:rPr b="1" lang="en-US" sz="2200">
                  <a:solidFill>
                    <a:schemeClr val="dk1"/>
                  </a:solidFill>
                  <a:latin typeface="Calibri"/>
                  <a:ea typeface="Calibri"/>
                  <a:cs typeface="Calibri"/>
                  <a:sym typeface="Calibri"/>
                </a:rPr>
                <a:t>vertrouwensrelaties</a:t>
              </a:r>
              <a:r>
                <a:rPr b="1" i="0" lang="en-US" sz="2200" u="none" cap="none" strike="noStrike">
                  <a:solidFill>
                    <a:schemeClr val="dk1"/>
                  </a:solidFill>
                  <a:latin typeface="Calibri"/>
                  <a:ea typeface="Calibri"/>
                  <a:cs typeface="Calibri"/>
                  <a:sym typeface="Calibri"/>
                </a:rPr>
                <a:t> </a:t>
              </a:r>
              <a:r>
                <a:rPr lang="en-US" sz="2200">
                  <a:solidFill>
                    <a:schemeClr val="dk1"/>
                  </a:solidFill>
                  <a:latin typeface="Calibri"/>
                  <a:ea typeface="Calibri"/>
                  <a:cs typeface="Calibri"/>
                  <a:sym typeface="Calibri"/>
                </a:rPr>
                <a:t>met</a:t>
              </a:r>
              <a:r>
                <a:rPr b="0" i="0" lang="en-US" sz="2200" u="none" cap="none" strike="noStrike">
                  <a:solidFill>
                    <a:schemeClr val="dk1"/>
                  </a:solidFill>
                  <a:latin typeface="Calibri"/>
                  <a:ea typeface="Calibri"/>
                  <a:cs typeface="Calibri"/>
                  <a:sym typeface="Calibri"/>
                </a:rPr>
                <a:t> </a:t>
              </a:r>
              <a:r>
                <a:rPr lang="en-US" sz="2200">
                  <a:solidFill>
                    <a:schemeClr val="dk1"/>
                  </a:solidFill>
                  <a:latin typeface="Calibri"/>
                  <a:ea typeface="Calibri"/>
                  <a:cs typeface="Calibri"/>
                  <a:sym typeface="Calibri"/>
                </a:rPr>
                <a:t>kinderen opbouwen en stress signalen leren herkennen</a:t>
              </a:r>
              <a:endParaRPr b="0" i="0" sz="2200" u="none" cap="none" strike="noStrike">
                <a:solidFill>
                  <a:schemeClr val="dk1"/>
                </a:solidFill>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0"/>
          <p:cNvSpPr txBox="1"/>
          <p:nvPr>
            <p:ph type="title"/>
          </p:nvPr>
        </p:nvSpPr>
        <p:spPr>
          <a:xfrm>
            <a:off x="556054" y="310695"/>
            <a:ext cx="11195222" cy="1325563"/>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3600"/>
              <a:buFont typeface="Calibri"/>
              <a:buNone/>
            </a:pPr>
            <a:r>
              <a:rPr lang="en-US" sz="3600"/>
              <a:t>Emoties van de leerkracht bij gevallen van mogelijk seksueel misbruik_2</a:t>
            </a:r>
            <a:endParaRPr sz="3600"/>
          </a:p>
        </p:txBody>
      </p:sp>
      <p:sp>
        <p:nvSpPr>
          <p:cNvPr id="290" name="Google Shape;290;p20"/>
          <p:cNvSpPr txBox="1"/>
          <p:nvPr/>
        </p:nvSpPr>
        <p:spPr>
          <a:xfrm>
            <a:off x="746189" y="1681282"/>
            <a:ext cx="7723702" cy="537749"/>
          </a:xfrm>
          <a:prstGeom prst="rect">
            <a:avLst/>
          </a:prstGeom>
          <a:solidFill>
            <a:srgbClr val="FFD966"/>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Calibri"/>
              <a:buNone/>
            </a:pPr>
            <a:r>
              <a:rPr lang="en-US" sz="3600">
                <a:solidFill>
                  <a:schemeClr val="dk1"/>
                </a:solidFill>
                <a:latin typeface="Calibri"/>
                <a:ea typeface="Calibri"/>
                <a:cs typeface="Calibri"/>
                <a:sym typeface="Calibri"/>
              </a:rPr>
              <a:t>Emotionele verdedigingsstrategieën</a:t>
            </a:r>
            <a:endParaRPr b="1" sz="3600">
              <a:solidFill>
                <a:schemeClr val="dk1"/>
              </a:solidFill>
              <a:latin typeface="Calibri"/>
              <a:ea typeface="Calibri"/>
              <a:cs typeface="Calibri"/>
              <a:sym typeface="Calibri"/>
            </a:endParaRPr>
          </a:p>
        </p:txBody>
      </p:sp>
      <p:sp>
        <p:nvSpPr>
          <p:cNvPr id="291" name="Google Shape;291;p20"/>
          <p:cNvSpPr txBox="1"/>
          <p:nvPr/>
        </p:nvSpPr>
        <p:spPr>
          <a:xfrm>
            <a:off x="830194" y="2510943"/>
            <a:ext cx="7555691" cy="2665775"/>
          </a:xfrm>
          <a:prstGeom prst="rect">
            <a:avLst/>
          </a:prstGeom>
          <a:noFill/>
          <a:ln>
            <a:noFill/>
          </a:ln>
        </p:spPr>
        <p:txBody>
          <a:bodyPr anchorCtr="0" anchor="t" bIns="45700" lIns="91425" spcFirstLastPara="1" rIns="91425" wrap="square" tIns="45700">
            <a:normAutofit lnSpcReduction="20000"/>
          </a:bodyPr>
          <a:lstStyle/>
          <a:p>
            <a:pPr indent="0" lvl="0" marL="0" marR="0" rtl="0" algn="l">
              <a:lnSpc>
                <a:spcPct val="90000"/>
              </a:lnSpc>
              <a:spcBef>
                <a:spcPts val="1000"/>
              </a:spcBef>
              <a:spcAft>
                <a:spcPts val="0"/>
              </a:spcAft>
              <a:buClr>
                <a:schemeClr val="dk1"/>
              </a:buClr>
              <a:buSzPts val="1100"/>
              <a:buFont typeface="Arial"/>
              <a:buNone/>
            </a:pPr>
            <a:r>
              <a:rPr lang="en-US" sz="2200">
                <a:latin typeface="Calibri"/>
                <a:ea typeface="Calibri"/>
                <a:cs typeface="Calibri"/>
                <a:sym typeface="Calibri"/>
              </a:rPr>
              <a:t>IDENTIFICEREN MET HET SLACHTOFFER: de leerkracht staat emotioneel te dicht bij het kind en voelt machteloosheid, wanhoop, angst en woede van een zodanige sterkte dat hij niet effectief kan waarnemen en handelen.</a:t>
            </a:r>
            <a:endParaRPr sz="2200">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100"/>
              <a:buFont typeface="Arial"/>
              <a:buNone/>
            </a:pPr>
            <a:r>
              <a:rPr lang="en-US" sz="2200">
                <a:latin typeface="Calibri"/>
                <a:ea typeface="Calibri"/>
                <a:cs typeface="Calibri"/>
                <a:sym typeface="Calibri"/>
              </a:rPr>
              <a:t>WRAAK-VERLANGENS: een zodanig sterk verlangen naar gerechtigheid voor en bescherming van het kind leidt ertoe dat de leraar uit zijn professionele rol stapt, waardoor verwarrende situaties ontstaan, zowel binnen als buiten de school.</a:t>
            </a:r>
            <a:endParaRPr sz="2200">
              <a:latin typeface="Calibri"/>
              <a:ea typeface="Calibri"/>
              <a:cs typeface="Calibri"/>
              <a:sym typeface="Calibri"/>
            </a:endParaRPr>
          </a:p>
          <a:p>
            <a:pPr indent="0" lvl="0" marL="0" marR="0" rtl="0" algn="l">
              <a:lnSpc>
                <a:spcPct val="90000"/>
              </a:lnSpc>
              <a:spcBef>
                <a:spcPts val="1000"/>
              </a:spcBef>
              <a:spcAft>
                <a:spcPts val="0"/>
              </a:spcAft>
              <a:buClr>
                <a:srgbClr val="000000"/>
              </a:buClr>
              <a:buSzPts val="2200"/>
              <a:buFont typeface="Arial"/>
              <a:buNone/>
            </a:pPr>
            <a:r>
              <a:t/>
            </a:r>
            <a:endParaRPr sz="2200">
              <a:latin typeface="Calibri"/>
              <a:ea typeface="Calibri"/>
              <a:cs typeface="Calibri"/>
              <a:sym typeface="Calibri"/>
            </a:endParaRPr>
          </a:p>
        </p:txBody>
      </p:sp>
      <p:pic>
        <p:nvPicPr>
          <p:cNvPr descr="Wonder Woman&quot;: trama, cast e trailer | TV Sorrisi e Canzoni" id="292" name="Google Shape;292;p20"/>
          <p:cNvPicPr preferRelativeResize="0"/>
          <p:nvPr/>
        </p:nvPicPr>
        <p:blipFill rotWithShape="1">
          <a:blip r:embed="rId3">
            <a:alphaModFix/>
          </a:blip>
          <a:srcRect b="10163" l="0" r="0" t="0"/>
          <a:stretch/>
        </p:blipFill>
        <p:spPr>
          <a:xfrm>
            <a:off x="8837547" y="1690688"/>
            <a:ext cx="2608264" cy="1687093"/>
          </a:xfrm>
          <a:prstGeom prst="rect">
            <a:avLst/>
          </a:prstGeom>
          <a:noFill/>
          <a:ln>
            <a:noFill/>
          </a:ln>
        </p:spPr>
      </p:pic>
      <p:pic>
        <p:nvPicPr>
          <p:cNvPr descr="Marvel's Avengers Game" id="293" name="Google Shape;293;p20"/>
          <p:cNvPicPr preferRelativeResize="0"/>
          <p:nvPr/>
        </p:nvPicPr>
        <p:blipFill rotWithShape="1">
          <a:blip r:embed="rId4">
            <a:alphaModFix/>
          </a:blip>
          <a:srcRect b="0" l="6454" r="6454" t="0"/>
          <a:stretch/>
        </p:blipFill>
        <p:spPr>
          <a:xfrm>
            <a:off x="8837547" y="4092071"/>
            <a:ext cx="2608264" cy="168709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1"/>
          <p:cNvSpPr txBox="1"/>
          <p:nvPr>
            <p:ph type="title"/>
          </p:nvPr>
        </p:nvSpPr>
        <p:spPr>
          <a:xfrm>
            <a:off x="838200" y="31069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latin typeface="Calibri"/>
                <a:ea typeface="Calibri"/>
                <a:cs typeface="Calibri"/>
                <a:sym typeface="Calibri"/>
              </a:rPr>
              <a:t>Netw</a:t>
            </a:r>
            <a:r>
              <a:rPr lang="en-US"/>
              <a:t>erken</a:t>
            </a:r>
            <a:r>
              <a:rPr lang="en-US" sz="4400">
                <a:latin typeface="Calibri"/>
                <a:ea typeface="Calibri"/>
                <a:cs typeface="Calibri"/>
                <a:sym typeface="Calibri"/>
              </a:rPr>
              <a:t> </a:t>
            </a:r>
            <a:r>
              <a:rPr lang="en-US"/>
              <a:t>als een bron van ondersteuning</a:t>
            </a:r>
            <a:r>
              <a:rPr lang="en-US" sz="4400">
                <a:latin typeface="Calibri"/>
                <a:ea typeface="Calibri"/>
                <a:cs typeface="Calibri"/>
                <a:sym typeface="Calibri"/>
              </a:rPr>
              <a:t>_1</a:t>
            </a:r>
            <a:endParaRPr/>
          </a:p>
        </p:txBody>
      </p:sp>
      <p:sp>
        <p:nvSpPr>
          <p:cNvPr id="299" name="Google Shape;299;p21"/>
          <p:cNvSpPr txBox="1"/>
          <p:nvPr>
            <p:ph idx="1" type="body"/>
          </p:nvPr>
        </p:nvSpPr>
        <p:spPr>
          <a:xfrm>
            <a:off x="838199" y="1943100"/>
            <a:ext cx="6748849" cy="3190888"/>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1000"/>
              </a:spcBef>
              <a:spcAft>
                <a:spcPts val="0"/>
              </a:spcAft>
              <a:buNone/>
            </a:pPr>
            <a:r>
              <a:t/>
            </a:r>
            <a:endParaRPr sz="2400">
              <a:solidFill>
                <a:srgbClr val="000000"/>
              </a:solidFill>
            </a:endParaRPr>
          </a:p>
          <a:p>
            <a:pPr indent="-194310" lvl="0" marL="228600" rtl="0" algn="l">
              <a:lnSpc>
                <a:spcPct val="90000"/>
              </a:lnSpc>
              <a:spcBef>
                <a:spcPts val="1000"/>
              </a:spcBef>
              <a:spcAft>
                <a:spcPts val="0"/>
              </a:spcAft>
              <a:buClr>
                <a:srgbClr val="000000"/>
              </a:buClr>
              <a:buSzPct val="100000"/>
              <a:buChar char="•"/>
            </a:pPr>
            <a:r>
              <a:rPr lang="en-US" sz="2400">
                <a:solidFill>
                  <a:srgbClr val="000000"/>
                </a:solidFill>
              </a:rPr>
              <a:t>Het is van cruciaal belang </a:t>
            </a:r>
            <a:r>
              <a:rPr b="1" lang="en-US" sz="2400">
                <a:solidFill>
                  <a:srgbClr val="000000"/>
                </a:solidFill>
              </a:rPr>
              <a:t>NIET ALLEEN</a:t>
            </a:r>
            <a:r>
              <a:rPr lang="en-US" sz="2400">
                <a:solidFill>
                  <a:srgbClr val="000000"/>
                </a:solidFill>
              </a:rPr>
              <a:t> te handelen.</a:t>
            </a:r>
            <a:endParaRPr sz="2400">
              <a:solidFill>
                <a:srgbClr val="000000"/>
              </a:solidFill>
            </a:endParaRPr>
          </a:p>
          <a:p>
            <a:pPr indent="-194310" lvl="0" marL="228600" rtl="0" algn="l">
              <a:lnSpc>
                <a:spcPct val="90000"/>
              </a:lnSpc>
              <a:spcBef>
                <a:spcPts val="1000"/>
              </a:spcBef>
              <a:spcAft>
                <a:spcPts val="0"/>
              </a:spcAft>
              <a:buClr>
                <a:srgbClr val="000000"/>
              </a:buClr>
              <a:buSzPct val="100000"/>
              <a:buChar char="•"/>
            </a:pPr>
            <a:r>
              <a:rPr lang="en-US" sz="2400">
                <a:solidFill>
                  <a:srgbClr val="000000"/>
                </a:solidFill>
              </a:rPr>
              <a:t>Emotionele reacties die kunnen ontstaan en </a:t>
            </a:r>
            <a:r>
              <a:rPr b="1" lang="en-US" sz="2400">
                <a:solidFill>
                  <a:srgbClr val="000000"/>
                </a:solidFill>
              </a:rPr>
              <a:t>mogelijke beschermende interventies</a:t>
            </a:r>
            <a:r>
              <a:rPr lang="en-US" sz="2400">
                <a:solidFill>
                  <a:srgbClr val="000000"/>
                </a:solidFill>
              </a:rPr>
              <a:t> zijn complex</a:t>
            </a:r>
            <a:endParaRPr sz="2400">
              <a:solidFill>
                <a:srgbClr val="000000"/>
              </a:solidFill>
            </a:endParaRPr>
          </a:p>
          <a:p>
            <a:pPr indent="-194310" lvl="0" marL="228600" rtl="0" algn="l">
              <a:lnSpc>
                <a:spcPct val="90000"/>
              </a:lnSpc>
              <a:spcBef>
                <a:spcPts val="1000"/>
              </a:spcBef>
              <a:spcAft>
                <a:spcPts val="0"/>
              </a:spcAft>
              <a:buClr>
                <a:srgbClr val="000000"/>
              </a:buClr>
              <a:buSzPct val="100000"/>
              <a:buChar char="•"/>
            </a:pPr>
            <a:r>
              <a:rPr lang="en-US" sz="2400">
                <a:solidFill>
                  <a:srgbClr val="000000"/>
                </a:solidFill>
              </a:rPr>
              <a:t>leerkrachten kunnen de situatie van het kind en hun eigen problemen </a:t>
            </a:r>
            <a:r>
              <a:rPr b="1" lang="en-US" sz="2400">
                <a:solidFill>
                  <a:srgbClr val="000000"/>
                </a:solidFill>
              </a:rPr>
              <a:t>delen</a:t>
            </a:r>
            <a:r>
              <a:rPr lang="en-US" sz="2400">
                <a:solidFill>
                  <a:srgbClr val="000000"/>
                </a:solidFill>
              </a:rPr>
              <a:t> met de directie/hun meerdere om te leren hoe zij met de situatie moeten omgaan.</a:t>
            </a:r>
            <a:endParaRPr sz="2400">
              <a:solidFill>
                <a:srgbClr val="000000"/>
              </a:solidFill>
            </a:endParaRPr>
          </a:p>
          <a:p>
            <a:pPr indent="-194310" lvl="0" marL="228600" rtl="0" algn="l">
              <a:lnSpc>
                <a:spcPct val="90000"/>
              </a:lnSpc>
              <a:spcBef>
                <a:spcPts val="1000"/>
              </a:spcBef>
              <a:spcAft>
                <a:spcPts val="0"/>
              </a:spcAft>
              <a:buClr>
                <a:srgbClr val="000000"/>
              </a:buClr>
              <a:buSzPct val="100000"/>
              <a:buChar char="•"/>
            </a:pPr>
            <a:r>
              <a:rPr lang="en-US" sz="2400">
                <a:solidFill>
                  <a:srgbClr val="000000"/>
                </a:solidFill>
              </a:rPr>
              <a:t>Als het kind al wordt gevolgd en bekend is bij andere professionals of diensten in de regio (psychologen, sociale dienst, enz.) moeten leerkrachten hun observaties met deze professionals delen en een netwerk activeren.</a:t>
            </a:r>
            <a:endParaRPr sz="2400">
              <a:solidFill>
                <a:srgbClr val="000000"/>
              </a:solidFill>
            </a:endParaRPr>
          </a:p>
          <a:p>
            <a:pPr indent="0" lvl="0" marL="0" rtl="0" algn="l">
              <a:lnSpc>
                <a:spcPct val="90000"/>
              </a:lnSpc>
              <a:spcBef>
                <a:spcPts val="1000"/>
              </a:spcBef>
              <a:spcAft>
                <a:spcPts val="0"/>
              </a:spcAft>
              <a:buClr>
                <a:schemeClr val="dk1"/>
              </a:buClr>
              <a:buSzPct val="100000"/>
              <a:buNone/>
            </a:pPr>
            <a:r>
              <a:t/>
            </a:r>
            <a:endParaRPr sz="2400"/>
          </a:p>
        </p:txBody>
      </p:sp>
      <p:pic>
        <p:nvPicPr>
          <p:cNvPr descr="Il lavoro di rete nel servizio sociale – assistentesocialenelmondo" id="300" name="Google Shape;300;p21"/>
          <p:cNvPicPr preferRelativeResize="0"/>
          <p:nvPr/>
        </p:nvPicPr>
        <p:blipFill rotWithShape="1">
          <a:blip r:embed="rId3">
            <a:alphaModFix/>
          </a:blip>
          <a:srcRect b="0" l="0" r="0" t="0"/>
          <a:stretch/>
        </p:blipFill>
        <p:spPr>
          <a:xfrm>
            <a:off x="8146411" y="1852290"/>
            <a:ext cx="3765997" cy="282449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2"/>
          <p:cNvSpPr txBox="1"/>
          <p:nvPr>
            <p:ph idx="1" type="body"/>
          </p:nvPr>
        </p:nvSpPr>
        <p:spPr>
          <a:xfrm>
            <a:off x="751703" y="1551133"/>
            <a:ext cx="6118654" cy="4098925"/>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90000"/>
              </a:lnSpc>
              <a:spcBef>
                <a:spcPts val="1000"/>
              </a:spcBef>
              <a:spcAft>
                <a:spcPts val="0"/>
              </a:spcAft>
              <a:buClr>
                <a:schemeClr val="dk1"/>
              </a:buClr>
              <a:buSzPct val="39285"/>
              <a:buFont typeface="Arial"/>
              <a:buNone/>
            </a:pPr>
            <a:r>
              <a:rPr lang="en-US">
                <a:solidFill>
                  <a:srgbClr val="000000"/>
                </a:solidFill>
              </a:rPr>
              <a:t>Netwerken voor:</a:t>
            </a:r>
            <a:endParaRPr>
              <a:solidFill>
                <a:srgbClr val="000000"/>
              </a:solidFill>
            </a:endParaRPr>
          </a:p>
          <a:p>
            <a:pPr indent="0" lvl="0" marL="0" rtl="0" algn="l">
              <a:lnSpc>
                <a:spcPct val="90000"/>
              </a:lnSpc>
              <a:spcBef>
                <a:spcPts val="1000"/>
              </a:spcBef>
              <a:spcAft>
                <a:spcPts val="0"/>
              </a:spcAft>
              <a:buClr>
                <a:schemeClr val="dk1"/>
              </a:buClr>
              <a:buSzPct val="39285"/>
              <a:buFont typeface="Arial"/>
              <a:buNone/>
            </a:pPr>
            <a:r>
              <a:rPr lang="en-US">
                <a:solidFill>
                  <a:srgbClr val="000000"/>
                </a:solidFill>
              </a:rPr>
              <a:t>Omgaan met de eigen emoties van de leerkracht, bijvoorbeeld met betrekking tot angst of frustratie. </a:t>
            </a:r>
            <a:endParaRPr>
              <a:solidFill>
                <a:srgbClr val="000000"/>
              </a:solidFill>
            </a:endParaRPr>
          </a:p>
          <a:p>
            <a:pPr indent="0" lvl="0" marL="0" rtl="0" algn="l">
              <a:lnSpc>
                <a:spcPct val="90000"/>
              </a:lnSpc>
              <a:spcBef>
                <a:spcPts val="1000"/>
              </a:spcBef>
              <a:spcAft>
                <a:spcPts val="0"/>
              </a:spcAft>
              <a:buClr>
                <a:schemeClr val="dk1"/>
              </a:buClr>
              <a:buSzPct val="39285"/>
              <a:buFont typeface="Arial"/>
              <a:buNone/>
            </a:pPr>
            <a:r>
              <a:rPr lang="en-US">
                <a:solidFill>
                  <a:srgbClr val="000000"/>
                </a:solidFill>
              </a:rPr>
              <a:t>Ontwerpen van interventiestrategieën met professionals om het kind te helpen zich beter te voelen (neuropsychiaters, psychologen, sociale diensten, educatieve dagcentra).</a:t>
            </a:r>
            <a:endParaRPr>
              <a:solidFill>
                <a:srgbClr val="000000"/>
              </a:solidFill>
            </a:endParaRPr>
          </a:p>
          <a:p>
            <a:pPr indent="0" lvl="0" marL="0" rtl="0" algn="l">
              <a:lnSpc>
                <a:spcPct val="90000"/>
              </a:lnSpc>
              <a:spcBef>
                <a:spcPts val="1000"/>
              </a:spcBef>
              <a:spcAft>
                <a:spcPts val="0"/>
              </a:spcAft>
              <a:buClr>
                <a:schemeClr val="dk1"/>
              </a:buClr>
              <a:buSzPct val="39285"/>
              <a:buFont typeface="Arial"/>
              <a:buNone/>
            </a:pPr>
            <a:r>
              <a:rPr lang="en-US">
                <a:solidFill>
                  <a:srgbClr val="000000"/>
                </a:solidFill>
              </a:rPr>
              <a:t>Als de indicatoren zeer zorgwekkend zijn, kan de leerkracht advies vragen om een melding te maken bij de bevoegde instanties.</a:t>
            </a:r>
            <a:endParaRPr>
              <a:solidFill>
                <a:srgbClr val="000000"/>
              </a:solidFill>
            </a:endParaRPr>
          </a:p>
          <a:p>
            <a:pPr indent="0" lvl="0" marL="0" rtl="0" algn="l">
              <a:lnSpc>
                <a:spcPct val="90000"/>
              </a:lnSpc>
              <a:spcBef>
                <a:spcPts val="1000"/>
              </a:spcBef>
              <a:spcAft>
                <a:spcPts val="0"/>
              </a:spcAft>
              <a:buClr>
                <a:schemeClr val="dk1"/>
              </a:buClr>
              <a:buSzPct val="100000"/>
              <a:buNone/>
            </a:pPr>
            <a:r>
              <a:t/>
            </a:r>
            <a:endParaRPr>
              <a:solidFill>
                <a:srgbClr val="000000"/>
              </a:solidFill>
            </a:endParaRPr>
          </a:p>
        </p:txBody>
      </p:sp>
      <p:pic>
        <p:nvPicPr>
          <p:cNvPr descr="Sollievo! | Le riflessioni di Angelica" id="306" name="Google Shape;306;p22"/>
          <p:cNvPicPr preferRelativeResize="0"/>
          <p:nvPr/>
        </p:nvPicPr>
        <p:blipFill rotWithShape="1">
          <a:blip r:embed="rId3">
            <a:alphaModFix/>
          </a:blip>
          <a:srcRect b="0" l="0" r="0" t="0"/>
          <a:stretch/>
        </p:blipFill>
        <p:spPr>
          <a:xfrm>
            <a:off x="7485404" y="1524340"/>
            <a:ext cx="1384171" cy="1384171"/>
          </a:xfrm>
          <a:prstGeom prst="rect">
            <a:avLst/>
          </a:prstGeom>
          <a:noFill/>
          <a:ln>
            <a:noFill/>
          </a:ln>
        </p:spPr>
      </p:pic>
      <p:pic>
        <p:nvPicPr>
          <p:cNvPr descr="Pubblica Sicurezza | Comune di Mondolfo" id="307" name="Google Shape;307;p22"/>
          <p:cNvPicPr preferRelativeResize="0"/>
          <p:nvPr/>
        </p:nvPicPr>
        <p:blipFill rotWithShape="1">
          <a:blip r:embed="rId4">
            <a:alphaModFix/>
          </a:blip>
          <a:srcRect b="0" l="0" r="0" t="0"/>
          <a:stretch/>
        </p:blipFill>
        <p:spPr>
          <a:xfrm>
            <a:off x="7050574" y="4470652"/>
            <a:ext cx="2253829" cy="1562140"/>
          </a:xfrm>
          <a:prstGeom prst="rect">
            <a:avLst/>
          </a:prstGeom>
          <a:noFill/>
          <a:ln>
            <a:noFill/>
          </a:ln>
        </p:spPr>
      </p:pic>
      <p:pic>
        <p:nvPicPr>
          <p:cNvPr descr="Consulente del Lavoro – Diversamente Sani Elba" id="308" name="Google Shape;308;p22"/>
          <p:cNvPicPr preferRelativeResize="0"/>
          <p:nvPr/>
        </p:nvPicPr>
        <p:blipFill rotWithShape="1">
          <a:blip r:embed="rId5">
            <a:alphaModFix/>
          </a:blip>
          <a:srcRect b="0" l="0" r="0" t="0"/>
          <a:stretch/>
        </p:blipFill>
        <p:spPr>
          <a:xfrm>
            <a:off x="9002709" y="2908511"/>
            <a:ext cx="2347479" cy="1562141"/>
          </a:xfrm>
          <a:prstGeom prst="rect">
            <a:avLst/>
          </a:prstGeom>
          <a:noFill/>
          <a:ln>
            <a:noFill/>
          </a:ln>
        </p:spPr>
      </p:pic>
      <p:sp>
        <p:nvSpPr>
          <p:cNvPr id="309" name="Google Shape;309;p22"/>
          <p:cNvSpPr txBox="1"/>
          <p:nvPr>
            <p:ph type="title"/>
          </p:nvPr>
        </p:nvSpPr>
        <p:spPr>
          <a:xfrm>
            <a:off x="838200" y="310695"/>
            <a:ext cx="10515600" cy="1325563"/>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4400"/>
              <a:buFont typeface="Calibri"/>
              <a:buNone/>
            </a:pPr>
            <a:r>
              <a:rPr lang="en-US"/>
              <a:t>Netwerken als een bron van ondersteuning_2</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23"/>
          <p:cNvSpPr txBox="1"/>
          <p:nvPr>
            <p:ph type="title"/>
          </p:nvPr>
        </p:nvSpPr>
        <p:spPr>
          <a:xfrm>
            <a:off x="7064759" y="1437091"/>
            <a:ext cx="4492925" cy="3674898"/>
          </a:xfrm>
          <a:prstGeom prst="rect">
            <a:avLst/>
          </a:prstGeom>
          <a:noFill/>
          <a:ln>
            <a:noFill/>
          </a:ln>
        </p:spPr>
        <p:txBody>
          <a:bodyPr anchorCtr="0" anchor="b" bIns="45700" lIns="91425" spcFirstLastPara="1" rIns="91425" wrap="square" tIns="45700">
            <a:noAutofit/>
          </a:bodyPr>
          <a:lstStyle/>
          <a:p>
            <a:pPr indent="0" lvl="0" marL="0" rtl="0" algn="l">
              <a:lnSpc>
                <a:spcPct val="120000"/>
              </a:lnSpc>
              <a:spcBef>
                <a:spcPts val="0"/>
              </a:spcBef>
              <a:spcAft>
                <a:spcPts val="0"/>
              </a:spcAft>
              <a:buClr>
                <a:schemeClr val="lt1"/>
              </a:buClr>
              <a:buSzPts val="3600"/>
              <a:buFont typeface="Calibri"/>
              <a:buNone/>
            </a:pPr>
            <a:r>
              <a:rPr lang="en-US" sz="3000"/>
              <a:t>Samenwerking is nodig om een </a:t>
            </a:r>
            <a:r>
              <a:rPr b="1" lang="en-US" sz="3000"/>
              <a:t>geïntegreerde interventieoplossing</a:t>
            </a:r>
            <a:r>
              <a:rPr lang="en-US" sz="3000"/>
              <a:t> te ontwikkelen om kinderen met traumatische ervaringen beter bij te staan en te ondersteunen.</a:t>
            </a:r>
            <a:endParaRPr sz="3000"/>
          </a:p>
        </p:txBody>
      </p:sp>
      <p:pic>
        <p:nvPicPr>
          <p:cNvPr descr="Una caricatura de una persona&#10;&#10;Descripción generada automáticamente con confianza media" id="315" name="Google Shape;315;p23"/>
          <p:cNvPicPr preferRelativeResize="0"/>
          <p:nvPr/>
        </p:nvPicPr>
        <p:blipFill rotWithShape="1">
          <a:blip r:embed="rId3">
            <a:alphaModFix/>
          </a:blip>
          <a:srcRect b="0" l="0" r="0" t="0"/>
          <a:stretch/>
        </p:blipFill>
        <p:spPr>
          <a:xfrm>
            <a:off x="732030" y="636665"/>
            <a:ext cx="5600700" cy="5600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314"/>
                                        </p:tgtEl>
                                        <p:attrNameLst>
                                          <p:attrName>style.visibility</p:attrName>
                                        </p:attrNameLst>
                                      </p:cBhvr>
                                      <p:to>
                                        <p:strVal val="visible"/>
                                      </p:to>
                                    </p:set>
                                    <p:animEffect filter="fade" transition="in">
                                      <p:cBhvr>
                                        <p:cTn dur="700"/>
                                        <p:tgtEl>
                                          <p:spTgt spid="3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Geseksualiseerd gedrag in de klas</a:t>
            </a:r>
            <a:endParaRPr sz="3600">
              <a:latin typeface="Calibri"/>
              <a:ea typeface="Calibri"/>
              <a:cs typeface="Calibri"/>
              <a:sym typeface="Calibri"/>
            </a:endParaRPr>
          </a:p>
        </p:txBody>
      </p:sp>
      <p:grpSp>
        <p:nvGrpSpPr>
          <p:cNvPr id="117" name="Google Shape;117;p3"/>
          <p:cNvGrpSpPr/>
          <p:nvPr/>
        </p:nvGrpSpPr>
        <p:grpSpPr>
          <a:xfrm>
            <a:off x="555674" y="1690688"/>
            <a:ext cx="11080652" cy="3798223"/>
            <a:chOff x="0" y="54"/>
            <a:chExt cx="11080652" cy="4492724"/>
          </a:xfrm>
        </p:grpSpPr>
        <p:sp>
          <p:nvSpPr>
            <p:cNvPr id="118" name="Google Shape;118;p3"/>
            <p:cNvSpPr/>
            <p:nvPr/>
          </p:nvSpPr>
          <p:spPr>
            <a:xfrm rot="5400000">
              <a:off x="6658214" y="-2449967"/>
              <a:ext cx="1753258" cy="7091617"/>
            </a:xfrm>
            <a:prstGeom prst="round2SameRect">
              <a:avLst>
                <a:gd fmla="val 16667" name="adj1"/>
                <a:gd fmla="val 0" name="adj2"/>
              </a:avLst>
            </a:prstGeom>
            <a:solidFill>
              <a:srgbClr val="CFDEEF">
                <a:alpha val="88627"/>
              </a:srgbClr>
            </a:solidFill>
            <a:ln cap="flat" cmpd="sng" w="12700">
              <a:solidFill>
                <a:srgbClr val="CFDEEF">
                  <a:alpha val="88627"/>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3"/>
            <p:cNvSpPr txBox="1"/>
            <p:nvPr/>
          </p:nvSpPr>
          <p:spPr>
            <a:xfrm>
              <a:off x="3989035" y="304799"/>
              <a:ext cx="7006030" cy="1582084"/>
            </a:xfrm>
            <a:prstGeom prst="rect">
              <a:avLst/>
            </a:prstGeom>
            <a:noFill/>
            <a:ln>
              <a:noFill/>
            </a:ln>
          </p:spPr>
          <p:txBody>
            <a:bodyPr anchorCtr="0" anchor="ctr" bIns="123825" lIns="247650" spcFirstLastPara="1" rIns="247650" wrap="square" tIns="123825">
              <a:noAutofit/>
            </a:bodyPr>
            <a:lstStyle/>
            <a:p>
              <a:pPr indent="0" lvl="1" marL="0" marR="0" rtl="0" algn="l">
                <a:lnSpc>
                  <a:spcPct val="90000"/>
                </a:lnSpc>
                <a:spcBef>
                  <a:spcPts val="0"/>
                </a:spcBef>
                <a:spcAft>
                  <a:spcPts val="0"/>
                </a:spcAft>
                <a:buClr>
                  <a:schemeClr val="dk1"/>
                </a:buClr>
                <a:buSzPts val="2800"/>
                <a:buFont typeface="Arial"/>
                <a:buNone/>
              </a:pPr>
              <a:r>
                <a:rPr lang="en-US" sz="2400">
                  <a:solidFill>
                    <a:schemeClr val="dk1"/>
                  </a:solidFill>
                  <a:latin typeface="Calibri"/>
                  <a:ea typeface="Calibri"/>
                  <a:cs typeface="Calibri"/>
                  <a:sym typeface="Calibri"/>
                </a:rPr>
                <a:t>Seksueel misbruik is het lastigst om te signaleren omdat het voor volwassenen moeilijk in te beelden is</a:t>
              </a:r>
              <a:endParaRPr b="0" i="0" sz="2400" u="none" cap="none" strike="noStrike">
                <a:solidFill>
                  <a:schemeClr val="dk1"/>
                </a:solidFill>
                <a:latin typeface="Calibri"/>
                <a:ea typeface="Calibri"/>
                <a:cs typeface="Calibri"/>
                <a:sym typeface="Calibri"/>
              </a:endParaRPr>
            </a:p>
          </p:txBody>
        </p:sp>
        <p:sp>
          <p:nvSpPr>
            <p:cNvPr id="120" name="Google Shape;120;p3"/>
            <p:cNvSpPr/>
            <p:nvPr/>
          </p:nvSpPr>
          <p:spPr>
            <a:xfrm>
              <a:off x="0" y="54"/>
              <a:ext cx="3989034" cy="2191572"/>
            </a:xfrm>
            <a:prstGeom prst="roundRect">
              <a:avLst>
                <a:gd fmla="val 16667"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3"/>
            <p:cNvSpPr txBox="1"/>
            <p:nvPr/>
          </p:nvSpPr>
          <p:spPr>
            <a:xfrm>
              <a:off x="106984" y="107038"/>
              <a:ext cx="3775066" cy="1977604"/>
            </a:xfrm>
            <a:prstGeom prst="rect">
              <a:avLst/>
            </a:prstGeom>
            <a:noFill/>
            <a:ln>
              <a:noFill/>
            </a:ln>
          </p:spPr>
          <p:txBody>
            <a:bodyPr anchorCtr="0" anchor="ctr" bIns="91425" lIns="182875" spcFirstLastPara="1" rIns="182875" wrap="square" tIns="91425">
              <a:noAutofit/>
            </a:bodyPr>
            <a:lstStyle/>
            <a:p>
              <a:pPr indent="0" lvl="0" marL="0" marR="0" rtl="0" algn="ctr">
                <a:lnSpc>
                  <a:spcPct val="90000"/>
                </a:lnSpc>
                <a:spcBef>
                  <a:spcPts val="0"/>
                </a:spcBef>
                <a:spcAft>
                  <a:spcPts val="0"/>
                </a:spcAft>
                <a:buClr>
                  <a:schemeClr val="dk1"/>
                </a:buClr>
                <a:buSzPts val="4800"/>
                <a:buFont typeface="Calibri"/>
                <a:buNone/>
              </a:pPr>
              <a:r>
                <a:rPr lang="en-US" sz="4000">
                  <a:solidFill>
                    <a:schemeClr val="dk1"/>
                  </a:solidFill>
                  <a:latin typeface="Calibri"/>
                  <a:ea typeface="Calibri"/>
                  <a:cs typeface="Calibri"/>
                  <a:sym typeface="Calibri"/>
                </a:rPr>
                <a:t>Seksueel misbruik</a:t>
              </a:r>
              <a:endParaRPr b="0" i="0" sz="4000" u="none" cap="none" strike="noStrike">
                <a:solidFill>
                  <a:schemeClr val="dk1"/>
                </a:solidFill>
                <a:latin typeface="Calibri"/>
                <a:ea typeface="Calibri"/>
                <a:cs typeface="Calibri"/>
                <a:sym typeface="Calibri"/>
              </a:endParaRPr>
            </a:p>
          </p:txBody>
        </p:sp>
        <p:sp>
          <p:nvSpPr>
            <p:cNvPr id="122" name="Google Shape;122;p3"/>
            <p:cNvSpPr/>
            <p:nvPr/>
          </p:nvSpPr>
          <p:spPr>
            <a:xfrm rot="5400000">
              <a:off x="6658214" y="-148815"/>
              <a:ext cx="1753258" cy="7091617"/>
            </a:xfrm>
            <a:prstGeom prst="round2SameRect">
              <a:avLst>
                <a:gd fmla="val 16667" name="adj1"/>
                <a:gd fmla="val 0" name="adj2"/>
              </a:avLst>
            </a:prstGeom>
            <a:solidFill>
              <a:srgbClr val="D3E1CC">
                <a:alpha val="88627"/>
              </a:srgbClr>
            </a:solidFill>
            <a:ln cap="flat" cmpd="sng" w="12700">
              <a:solidFill>
                <a:srgbClr val="D3E1CC">
                  <a:alpha val="88627"/>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3"/>
            <p:cNvSpPr txBox="1"/>
            <p:nvPr/>
          </p:nvSpPr>
          <p:spPr>
            <a:xfrm>
              <a:off x="3989035" y="2605951"/>
              <a:ext cx="7006030" cy="1582084"/>
            </a:xfrm>
            <a:prstGeom prst="rect">
              <a:avLst/>
            </a:prstGeom>
            <a:noFill/>
            <a:ln>
              <a:noFill/>
            </a:ln>
          </p:spPr>
          <p:txBody>
            <a:bodyPr anchorCtr="0" anchor="ctr" bIns="123825" lIns="247650" spcFirstLastPara="1" rIns="247650" wrap="square" tIns="123825">
              <a:noAutofit/>
            </a:bodyPr>
            <a:lstStyle/>
            <a:p>
              <a:pPr indent="0" lvl="1" marL="0" marR="0" rtl="0" algn="l">
                <a:lnSpc>
                  <a:spcPct val="90000"/>
                </a:lnSpc>
                <a:spcBef>
                  <a:spcPts val="0"/>
                </a:spcBef>
                <a:spcAft>
                  <a:spcPts val="0"/>
                </a:spcAft>
                <a:buClr>
                  <a:schemeClr val="dk1"/>
                </a:buClr>
                <a:buSzPts val="2800"/>
                <a:buFont typeface="Calibri"/>
                <a:buNone/>
              </a:pPr>
              <a:r>
                <a:rPr lang="en-US" sz="2400">
                  <a:solidFill>
                    <a:schemeClr val="dk1"/>
                  </a:solidFill>
                  <a:latin typeface="Calibri"/>
                  <a:ea typeface="Calibri"/>
                  <a:cs typeface="Calibri"/>
                  <a:sym typeface="Calibri"/>
                </a:rPr>
                <a:t>Kinderen praten vaak niet over het misbruik maar drukken het uit door middel van hun gedrag</a:t>
              </a:r>
              <a:endParaRPr b="0" i="0" sz="1400" u="none" cap="none" strike="noStrike">
                <a:solidFill>
                  <a:srgbClr val="000000"/>
                </a:solidFill>
                <a:latin typeface="Arial"/>
                <a:ea typeface="Arial"/>
                <a:cs typeface="Arial"/>
                <a:sym typeface="Arial"/>
              </a:endParaRPr>
            </a:p>
          </p:txBody>
        </p:sp>
        <p:sp>
          <p:nvSpPr>
            <p:cNvPr id="124" name="Google Shape;124;p3"/>
            <p:cNvSpPr/>
            <p:nvPr/>
          </p:nvSpPr>
          <p:spPr>
            <a:xfrm>
              <a:off x="0" y="2301206"/>
              <a:ext cx="3989034" cy="2191572"/>
            </a:xfrm>
            <a:prstGeom prst="roundRect">
              <a:avLst>
                <a:gd fmla="val 16667" name="adj"/>
              </a:avLst>
            </a:prstGeom>
            <a:solidFill>
              <a:srgbClr val="6FAB4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3"/>
            <p:cNvSpPr txBox="1"/>
            <p:nvPr/>
          </p:nvSpPr>
          <p:spPr>
            <a:xfrm>
              <a:off x="106984" y="2408190"/>
              <a:ext cx="3775066" cy="1977604"/>
            </a:xfrm>
            <a:prstGeom prst="rect">
              <a:avLst/>
            </a:prstGeom>
            <a:noFill/>
            <a:ln>
              <a:noFill/>
            </a:ln>
          </p:spPr>
          <p:txBody>
            <a:bodyPr anchorCtr="0" anchor="ctr" bIns="91425" lIns="182875" spcFirstLastPara="1" rIns="182875" wrap="square" tIns="91425">
              <a:noAutofit/>
            </a:bodyPr>
            <a:lstStyle/>
            <a:p>
              <a:pPr indent="0" lvl="0" marL="0" marR="0" rtl="0" algn="ctr">
                <a:lnSpc>
                  <a:spcPct val="90000"/>
                </a:lnSpc>
                <a:spcBef>
                  <a:spcPts val="0"/>
                </a:spcBef>
                <a:spcAft>
                  <a:spcPts val="0"/>
                </a:spcAft>
                <a:buClr>
                  <a:schemeClr val="dk1"/>
                </a:buClr>
                <a:buSzPts val="4800"/>
                <a:buFont typeface="Calibri"/>
                <a:buNone/>
              </a:pPr>
              <a:r>
                <a:rPr lang="en-US" sz="4000">
                  <a:solidFill>
                    <a:schemeClr val="dk1"/>
                  </a:solidFill>
                  <a:latin typeface="Calibri"/>
                  <a:ea typeface="Calibri"/>
                  <a:cs typeface="Calibri"/>
                  <a:sym typeface="Calibri"/>
                </a:rPr>
                <a:t>Gedrag als communicatie</a:t>
              </a:r>
              <a:endParaRPr b="0" i="0" sz="4000" u="none" cap="none" strike="noStrike">
                <a:solidFill>
                  <a:schemeClr val="dk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latin typeface="Calibri"/>
                <a:ea typeface="Calibri"/>
                <a:cs typeface="Calibri"/>
                <a:sym typeface="Calibri"/>
              </a:rPr>
              <a:t>W</a:t>
            </a:r>
            <a:r>
              <a:rPr lang="en-US"/>
              <a:t>at kunnen leerkrachten doen?</a:t>
            </a:r>
            <a:endParaRPr>
              <a:latin typeface="Calibri"/>
              <a:ea typeface="Calibri"/>
              <a:cs typeface="Calibri"/>
              <a:sym typeface="Calibri"/>
            </a:endParaRPr>
          </a:p>
        </p:txBody>
      </p:sp>
      <p:sp>
        <p:nvSpPr>
          <p:cNvPr id="131" name="Google Shape;131;p4"/>
          <p:cNvSpPr txBox="1"/>
          <p:nvPr>
            <p:ph idx="1" type="body"/>
          </p:nvPr>
        </p:nvSpPr>
        <p:spPr>
          <a:xfrm>
            <a:off x="1066800" y="2243137"/>
            <a:ext cx="4776744" cy="2371726"/>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8108"/>
              <a:buNone/>
            </a:pPr>
            <a:r>
              <a:rPr lang="en-US" sz="2400"/>
              <a:t>Een breed spectrum van emoties bij de leerkracht</a:t>
            </a:r>
            <a:endParaRPr sz="2400">
              <a:latin typeface="Calibri"/>
              <a:ea typeface="Calibri"/>
              <a:cs typeface="Calibri"/>
              <a:sym typeface="Calibri"/>
            </a:endParaRPr>
          </a:p>
          <a:p>
            <a:pPr indent="0" lvl="0" marL="0" rtl="0" algn="l">
              <a:lnSpc>
                <a:spcPct val="90000"/>
              </a:lnSpc>
              <a:spcBef>
                <a:spcPts val="1000"/>
              </a:spcBef>
              <a:spcAft>
                <a:spcPts val="0"/>
              </a:spcAft>
              <a:buClr>
                <a:schemeClr val="dk1"/>
              </a:buClr>
              <a:buSzPct val="108108"/>
              <a:buNone/>
            </a:pPr>
            <a:r>
              <a:t/>
            </a:r>
            <a:endParaRPr sz="2400">
              <a:latin typeface="Calibri"/>
              <a:ea typeface="Calibri"/>
              <a:cs typeface="Calibri"/>
              <a:sym typeface="Calibri"/>
            </a:endParaRPr>
          </a:p>
          <a:p>
            <a:pPr indent="-216243" lvl="1" marL="228600" marR="0" rtl="0" algn="l">
              <a:lnSpc>
                <a:spcPct val="90000"/>
              </a:lnSpc>
              <a:spcBef>
                <a:spcPts val="0"/>
              </a:spcBef>
              <a:spcAft>
                <a:spcPts val="0"/>
              </a:spcAft>
              <a:buClr>
                <a:schemeClr val="dk1"/>
              </a:buClr>
              <a:buSzPct val="108108"/>
              <a:buFont typeface="Calibri"/>
              <a:buChar char="•"/>
            </a:pPr>
            <a:r>
              <a:rPr lang="en-US"/>
              <a:t>angst</a:t>
            </a:r>
            <a:endParaRPr>
              <a:latin typeface="Calibri"/>
              <a:ea typeface="Calibri"/>
              <a:cs typeface="Calibri"/>
              <a:sym typeface="Calibri"/>
            </a:endParaRPr>
          </a:p>
          <a:p>
            <a:pPr indent="-216243" lvl="1" marL="228600" marR="0" rtl="0" algn="l">
              <a:lnSpc>
                <a:spcPct val="90000"/>
              </a:lnSpc>
              <a:spcBef>
                <a:spcPts val="500"/>
              </a:spcBef>
              <a:spcAft>
                <a:spcPts val="0"/>
              </a:spcAft>
              <a:buClr>
                <a:schemeClr val="dk1"/>
              </a:buClr>
              <a:buSzPct val="108108"/>
              <a:buFont typeface="Calibri"/>
              <a:buChar char="•"/>
            </a:pPr>
            <a:r>
              <a:rPr lang="en-US"/>
              <a:t>machteloosheid</a:t>
            </a:r>
            <a:endParaRPr>
              <a:latin typeface="Calibri"/>
              <a:ea typeface="Calibri"/>
              <a:cs typeface="Calibri"/>
              <a:sym typeface="Calibri"/>
            </a:endParaRPr>
          </a:p>
          <a:p>
            <a:pPr indent="-216243" lvl="1" marL="228600" marR="0" rtl="0" algn="l">
              <a:lnSpc>
                <a:spcPct val="90000"/>
              </a:lnSpc>
              <a:spcBef>
                <a:spcPts val="500"/>
              </a:spcBef>
              <a:spcAft>
                <a:spcPts val="0"/>
              </a:spcAft>
              <a:buClr>
                <a:schemeClr val="dk1"/>
              </a:buClr>
              <a:buSzPct val="216216"/>
              <a:buFont typeface="Calibri"/>
              <a:buChar char="•"/>
            </a:pPr>
            <a:r>
              <a:rPr lang="en-US"/>
              <a:t>woede</a:t>
            </a:r>
            <a:endParaRPr b="0" i="0" sz="1200" u="none" cap="none" strike="noStrike">
              <a:solidFill>
                <a:srgbClr val="000000"/>
              </a:solidFill>
              <a:latin typeface="Calibri"/>
              <a:ea typeface="Calibri"/>
              <a:cs typeface="Calibri"/>
              <a:sym typeface="Calibri"/>
            </a:endParaRPr>
          </a:p>
          <a:p>
            <a:pPr indent="-216243" lvl="1" marL="228600" marR="0" rtl="0" algn="l">
              <a:lnSpc>
                <a:spcPct val="90000"/>
              </a:lnSpc>
              <a:spcBef>
                <a:spcPts val="500"/>
              </a:spcBef>
              <a:spcAft>
                <a:spcPts val="0"/>
              </a:spcAft>
              <a:buClr>
                <a:schemeClr val="dk1"/>
              </a:buClr>
              <a:buSzPct val="108108"/>
              <a:buFont typeface="Calibri"/>
              <a:buChar char="•"/>
            </a:pPr>
            <a:r>
              <a:rPr b="0" i="0" lang="en-US" sz="2400" u="none" cap="none" strike="noStrike">
                <a:solidFill>
                  <a:schemeClr val="dk1"/>
                </a:solidFill>
                <a:latin typeface="Calibri"/>
                <a:ea typeface="Calibri"/>
                <a:cs typeface="Calibri"/>
                <a:sym typeface="Calibri"/>
              </a:rPr>
              <a:t>…..</a:t>
            </a:r>
            <a:endParaRPr b="0" i="0" sz="1200" u="none" cap="none" strike="noStrike">
              <a:solidFill>
                <a:srgbClr val="000000"/>
              </a:solidFill>
              <a:latin typeface="Calibri"/>
              <a:ea typeface="Calibri"/>
              <a:cs typeface="Calibri"/>
              <a:sym typeface="Calibri"/>
            </a:endParaRPr>
          </a:p>
          <a:p>
            <a:pPr indent="0" lvl="0" marL="0" rtl="0" algn="l">
              <a:lnSpc>
                <a:spcPct val="90000"/>
              </a:lnSpc>
              <a:spcBef>
                <a:spcPts val="1000"/>
              </a:spcBef>
              <a:spcAft>
                <a:spcPts val="0"/>
              </a:spcAft>
              <a:buClr>
                <a:schemeClr val="dk1"/>
              </a:buClr>
              <a:buSzPct val="108108"/>
              <a:buNone/>
            </a:pPr>
            <a:r>
              <a:t/>
            </a:r>
            <a:endParaRPr sz="2400">
              <a:latin typeface="Calibri"/>
              <a:ea typeface="Calibri"/>
              <a:cs typeface="Calibri"/>
              <a:sym typeface="Calibri"/>
            </a:endParaRPr>
          </a:p>
        </p:txBody>
      </p:sp>
      <p:pic>
        <p:nvPicPr>
          <p:cNvPr descr="Scuola, fare il docente in Italia non conviene: non è crisi di vocazione,  ecco perché - ScuolaInforma" id="132" name="Google Shape;132;p4"/>
          <p:cNvPicPr preferRelativeResize="0"/>
          <p:nvPr/>
        </p:nvPicPr>
        <p:blipFill rotWithShape="1">
          <a:blip r:embed="rId3">
            <a:alphaModFix/>
          </a:blip>
          <a:srcRect b="0" l="0" r="0" t="0"/>
          <a:stretch/>
        </p:blipFill>
        <p:spPr>
          <a:xfrm>
            <a:off x="7035713" y="1690701"/>
            <a:ext cx="3971840" cy="2130525"/>
          </a:xfrm>
          <a:prstGeom prst="rect">
            <a:avLst/>
          </a:prstGeom>
          <a:noFill/>
          <a:ln>
            <a:noFill/>
          </a:ln>
        </p:spPr>
      </p:pic>
      <p:pic>
        <p:nvPicPr>
          <p:cNvPr id="133" name="Google Shape;133;p4"/>
          <p:cNvPicPr preferRelativeResize="0"/>
          <p:nvPr/>
        </p:nvPicPr>
        <p:blipFill rotWithShape="1">
          <a:blip r:embed="rId4">
            <a:alphaModFix/>
          </a:blip>
          <a:srcRect b="0" l="0" r="0" t="0"/>
          <a:stretch/>
        </p:blipFill>
        <p:spPr>
          <a:xfrm>
            <a:off x="7035713" y="4095150"/>
            <a:ext cx="3971842" cy="214003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Centrale vragen</a:t>
            </a:r>
            <a:endParaRPr>
              <a:latin typeface="Calibri"/>
              <a:ea typeface="Calibri"/>
              <a:cs typeface="Calibri"/>
              <a:sym typeface="Calibri"/>
            </a:endParaRPr>
          </a:p>
        </p:txBody>
      </p:sp>
      <p:pic>
        <p:nvPicPr>
          <p:cNvPr descr="Skill mismatch: la parola d'ordine è non smettere mai di studiare - Digital4" id="139" name="Google Shape;139;p5"/>
          <p:cNvPicPr preferRelativeResize="0"/>
          <p:nvPr/>
        </p:nvPicPr>
        <p:blipFill rotWithShape="1">
          <a:blip r:embed="rId3">
            <a:alphaModFix/>
          </a:blip>
          <a:srcRect b="0" l="0" r="0" t="0"/>
          <a:stretch/>
        </p:blipFill>
        <p:spPr>
          <a:xfrm>
            <a:off x="7292523" y="769874"/>
            <a:ext cx="4657361" cy="2751563"/>
          </a:xfrm>
          <a:prstGeom prst="rect">
            <a:avLst/>
          </a:prstGeom>
          <a:noFill/>
          <a:ln>
            <a:noFill/>
          </a:ln>
        </p:spPr>
      </p:pic>
      <p:sp>
        <p:nvSpPr>
          <p:cNvPr id="140" name="Google Shape;140;p5"/>
          <p:cNvSpPr/>
          <p:nvPr/>
        </p:nvSpPr>
        <p:spPr>
          <a:xfrm>
            <a:off x="4053016" y="3381887"/>
            <a:ext cx="5352985" cy="2277507"/>
          </a:xfrm>
          <a:prstGeom prst="rect">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chemeClr val="dk1"/>
              </a:buClr>
              <a:buSzPts val="3500"/>
              <a:buFont typeface="Calibri"/>
              <a:buNone/>
            </a:pPr>
            <a:r>
              <a:rPr lang="en-US" sz="2400">
                <a:solidFill>
                  <a:schemeClr val="dk1"/>
                </a:solidFill>
                <a:latin typeface="Calibri"/>
                <a:ea typeface="Calibri"/>
                <a:cs typeface="Calibri"/>
                <a:sym typeface="Calibri"/>
              </a:rPr>
              <a:t>Wat voor</a:t>
            </a:r>
            <a:r>
              <a:rPr b="0" i="0" lang="en-US" sz="2400" u="none" cap="none" strike="noStrike">
                <a:solidFill>
                  <a:schemeClr val="dk1"/>
                </a:solidFill>
                <a:latin typeface="Calibri"/>
                <a:ea typeface="Calibri"/>
                <a:cs typeface="Calibri"/>
                <a:sym typeface="Calibri"/>
              </a:rPr>
              <a:t> </a:t>
            </a:r>
            <a:r>
              <a:rPr b="1" lang="en-US" sz="2400">
                <a:solidFill>
                  <a:schemeClr val="dk1"/>
                </a:solidFill>
                <a:latin typeface="Calibri"/>
                <a:ea typeface="Calibri"/>
                <a:cs typeface="Calibri"/>
                <a:sym typeface="Calibri"/>
              </a:rPr>
              <a:t>vaardigheden</a:t>
            </a:r>
            <a:r>
              <a:rPr b="0" i="0" lang="en-US" sz="2400" u="none" cap="none" strike="noStrike">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hebben</a:t>
            </a:r>
            <a:r>
              <a:rPr b="0" i="0" lang="en-US" sz="2400" u="none" cap="none" strike="noStrike">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leerkrachten nodig om beter om te gaan met dit soort gevoelige situaties?</a:t>
            </a:r>
            <a:endParaRPr b="0" i="0" sz="1400" u="none" cap="none" strike="noStrike">
              <a:solidFill>
                <a:srgbClr val="000000"/>
              </a:solidFill>
              <a:latin typeface="Arial"/>
              <a:ea typeface="Arial"/>
              <a:cs typeface="Arial"/>
              <a:sym typeface="Arial"/>
            </a:endParaRPr>
          </a:p>
        </p:txBody>
      </p:sp>
      <p:sp>
        <p:nvSpPr>
          <p:cNvPr id="141" name="Google Shape;141;p5"/>
          <p:cNvSpPr/>
          <p:nvPr/>
        </p:nvSpPr>
        <p:spPr>
          <a:xfrm>
            <a:off x="724030" y="1919590"/>
            <a:ext cx="4604928" cy="2044437"/>
          </a:xfrm>
          <a:prstGeom prst="rect">
            <a:avLst/>
          </a:prstGeom>
          <a:solidFill>
            <a:srgbClr val="6FAB4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dk1"/>
              </a:buClr>
              <a:buSzPts val="3500"/>
              <a:buFont typeface="Calibri"/>
              <a:buNone/>
            </a:pPr>
            <a:r>
              <a:rPr lang="en-US" sz="2400">
                <a:solidFill>
                  <a:schemeClr val="dk1"/>
                </a:solidFill>
                <a:latin typeface="Calibri"/>
                <a:ea typeface="Calibri"/>
                <a:cs typeface="Calibri"/>
                <a:sym typeface="Calibri"/>
              </a:rPr>
              <a:t>Hoe kunnen leerkrachten hun </a:t>
            </a:r>
            <a:r>
              <a:rPr b="1" lang="en-US" sz="2400">
                <a:solidFill>
                  <a:schemeClr val="dk1"/>
                </a:solidFill>
                <a:latin typeface="Calibri"/>
                <a:ea typeface="Calibri"/>
                <a:cs typeface="Calibri"/>
                <a:sym typeface="Calibri"/>
              </a:rPr>
              <a:t>gevoelens</a:t>
            </a:r>
            <a:r>
              <a:rPr lang="en-US" sz="2400">
                <a:solidFill>
                  <a:schemeClr val="dk1"/>
                </a:solidFill>
                <a:latin typeface="Calibri"/>
                <a:ea typeface="Calibri"/>
                <a:cs typeface="Calibri"/>
                <a:sym typeface="Calibri"/>
              </a:rPr>
              <a:t> onder controle houden houden en schadelijke reacties vermijden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latin typeface="Calibri"/>
                <a:ea typeface="Calibri"/>
                <a:cs typeface="Calibri"/>
                <a:sym typeface="Calibri"/>
              </a:rPr>
              <a:t>W</a:t>
            </a:r>
            <a:r>
              <a:rPr lang="en-US"/>
              <a:t>at is van belang?</a:t>
            </a:r>
            <a:r>
              <a:rPr lang="en-US">
                <a:latin typeface="Calibri"/>
                <a:ea typeface="Calibri"/>
                <a:cs typeface="Calibri"/>
                <a:sym typeface="Calibri"/>
              </a:rPr>
              <a:t>_1</a:t>
            </a:r>
            <a:endParaRPr>
              <a:latin typeface="Calibri"/>
              <a:ea typeface="Calibri"/>
              <a:cs typeface="Calibri"/>
              <a:sym typeface="Calibri"/>
            </a:endParaRPr>
          </a:p>
        </p:txBody>
      </p:sp>
      <p:grpSp>
        <p:nvGrpSpPr>
          <p:cNvPr id="147" name="Google Shape;147;p6"/>
          <p:cNvGrpSpPr/>
          <p:nvPr/>
        </p:nvGrpSpPr>
        <p:grpSpPr>
          <a:xfrm>
            <a:off x="665870" y="1774358"/>
            <a:ext cx="10860259" cy="3701342"/>
            <a:chOff x="52" y="33195"/>
            <a:chExt cx="10678837" cy="4508641"/>
          </a:xfrm>
        </p:grpSpPr>
        <p:sp>
          <p:nvSpPr>
            <p:cNvPr id="148" name="Google Shape;148;p6"/>
            <p:cNvSpPr/>
            <p:nvPr/>
          </p:nvSpPr>
          <p:spPr>
            <a:xfrm>
              <a:off x="52" y="33195"/>
              <a:ext cx="4990111" cy="1785600"/>
            </a:xfrm>
            <a:prstGeom prst="rect">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49" name="Google Shape;149;p6"/>
            <p:cNvSpPr txBox="1"/>
            <p:nvPr/>
          </p:nvSpPr>
          <p:spPr>
            <a:xfrm>
              <a:off x="52" y="33195"/>
              <a:ext cx="4990111" cy="1785600"/>
            </a:xfrm>
            <a:prstGeom prst="rect">
              <a:avLst/>
            </a:prstGeom>
            <a:noFill/>
            <a:ln>
              <a:noFill/>
            </a:ln>
          </p:spPr>
          <p:txBody>
            <a:bodyPr anchorCtr="0" anchor="ctr" bIns="195050" lIns="341375" spcFirstLastPara="1" rIns="341375" wrap="square" tIns="195050">
              <a:noAutofit/>
            </a:bodyPr>
            <a:lstStyle/>
            <a:p>
              <a:pPr indent="0" lvl="0" marL="0" marR="0" rtl="0" algn="ctr">
                <a:lnSpc>
                  <a:spcPct val="90000"/>
                </a:lnSpc>
                <a:spcBef>
                  <a:spcPts val="0"/>
                </a:spcBef>
                <a:spcAft>
                  <a:spcPts val="0"/>
                </a:spcAft>
                <a:buClr>
                  <a:schemeClr val="dk1"/>
                </a:buClr>
                <a:buSzPts val="4800"/>
                <a:buFont typeface="Calibri"/>
                <a:buNone/>
              </a:pPr>
              <a:r>
                <a:rPr lang="en-US" sz="3600">
                  <a:solidFill>
                    <a:schemeClr val="dk1"/>
                  </a:solidFill>
                  <a:latin typeface="Calibri"/>
                  <a:ea typeface="Calibri"/>
                  <a:cs typeface="Calibri"/>
                  <a:sym typeface="Calibri"/>
                </a:rPr>
                <a:t>Het herkennen</a:t>
              </a:r>
              <a:r>
                <a:rPr b="0" i="0" lang="en-US" sz="3600" u="none" cap="none" strike="noStrike">
                  <a:solidFill>
                    <a:schemeClr val="dk1"/>
                  </a:solidFill>
                  <a:latin typeface="Calibri"/>
                  <a:ea typeface="Calibri"/>
                  <a:cs typeface="Calibri"/>
                  <a:sym typeface="Calibri"/>
                </a:rPr>
                <a:t> </a:t>
              </a:r>
              <a:endParaRPr b="0" i="0" sz="3600" u="none" cap="none" strike="noStrike">
                <a:solidFill>
                  <a:schemeClr val="dk1"/>
                </a:solidFill>
                <a:latin typeface="Calibri"/>
                <a:ea typeface="Calibri"/>
                <a:cs typeface="Calibri"/>
                <a:sym typeface="Calibri"/>
              </a:endParaRPr>
            </a:p>
          </p:txBody>
        </p:sp>
        <p:sp>
          <p:nvSpPr>
            <p:cNvPr id="150" name="Google Shape;150;p6"/>
            <p:cNvSpPr/>
            <p:nvPr/>
          </p:nvSpPr>
          <p:spPr>
            <a:xfrm>
              <a:off x="52" y="1818796"/>
              <a:ext cx="4990111" cy="2723040"/>
            </a:xfrm>
            <a:prstGeom prst="rect">
              <a:avLst/>
            </a:prstGeom>
            <a:solidFill>
              <a:srgbClr val="CFDEEF">
                <a:alpha val="88627"/>
              </a:srgbClr>
            </a:solidFill>
            <a:ln cap="flat" cmpd="sng" w="12700">
              <a:solidFill>
                <a:srgbClr val="CFDEEF">
                  <a:alpha val="88627"/>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51" name="Google Shape;151;p6"/>
            <p:cNvSpPr txBox="1"/>
            <p:nvPr/>
          </p:nvSpPr>
          <p:spPr>
            <a:xfrm>
              <a:off x="52" y="1818796"/>
              <a:ext cx="4990111" cy="2723040"/>
            </a:xfrm>
            <a:prstGeom prst="rect">
              <a:avLst/>
            </a:prstGeom>
            <a:noFill/>
            <a:ln>
              <a:noFill/>
            </a:ln>
          </p:spPr>
          <p:txBody>
            <a:bodyPr anchorCtr="0" anchor="t" bIns="224025" lIns="149350" spcFirstLastPara="1" rIns="199125" wrap="square" tIns="149350">
              <a:noAutofit/>
            </a:bodyPr>
            <a:lstStyle/>
            <a:p>
              <a:pPr indent="-107950" lvl="1" marL="285750" marR="0" rtl="0" algn="l">
                <a:lnSpc>
                  <a:spcPct val="90000"/>
                </a:lnSpc>
                <a:spcBef>
                  <a:spcPts val="0"/>
                </a:spcBef>
                <a:spcAft>
                  <a:spcPts val="0"/>
                </a:spcAft>
                <a:buClr>
                  <a:schemeClr val="dk1"/>
                </a:buClr>
                <a:buSzPts val="2800"/>
                <a:buFont typeface="Calibri"/>
                <a:buNone/>
              </a:pPr>
              <a:r>
                <a:t/>
              </a:r>
              <a:endParaRPr b="0" i="0" sz="2400" u="none" cap="none" strike="noStrike">
                <a:solidFill>
                  <a:schemeClr val="dk1"/>
                </a:solidFill>
                <a:latin typeface="Calibri"/>
                <a:ea typeface="Calibri"/>
                <a:cs typeface="Calibri"/>
                <a:sym typeface="Calibri"/>
              </a:endParaRPr>
            </a:p>
            <a:p>
              <a:pPr indent="-285750" lvl="1" marL="285750" marR="0" rtl="0" algn="l">
                <a:lnSpc>
                  <a:spcPct val="90000"/>
                </a:lnSpc>
                <a:spcBef>
                  <a:spcPts val="42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wat seksueel kindermisbruik is</a:t>
              </a:r>
              <a:endParaRPr b="0" i="0" sz="2400" u="none" cap="none" strike="noStrike">
                <a:solidFill>
                  <a:schemeClr val="dk1"/>
                </a:solidFill>
                <a:latin typeface="Calibri"/>
                <a:ea typeface="Calibri"/>
                <a:cs typeface="Calibri"/>
                <a:sym typeface="Calibri"/>
              </a:endParaRPr>
            </a:p>
            <a:p>
              <a:pPr indent="-285750" lvl="1" marL="285750" marR="0" rtl="0" algn="l">
                <a:lnSpc>
                  <a:spcPct val="90000"/>
                </a:lnSpc>
                <a:spcBef>
                  <a:spcPts val="42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korte en lange termijn</a:t>
              </a:r>
              <a:r>
                <a:rPr b="0" i="0" lang="en-US" sz="2400" u="none" cap="none" strike="noStrike">
                  <a:solidFill>
                    <a:schemeClr val="dk1"/>
                  </a:solidFill>
                  <a:latin typeface="Calibri"/>
                  <a:ea typeface="Calibri"/>
                  <a:cs typeface="Calibri"/>
                  <a:sym typeface="Calibri"/>
                </a:rPr>
                <a:t> co</a:t>
              </a:r>
              <a:r>
                <a:rPr lang="en-US" sz="2400">
                  <a:solidFill>
                    <a:schemeClr val="dk1"/>
                  </a:solidFill>
                  <a:latin typeface="Calibri"/>
                  <a:ea typeface="Calibri"/>
                  <a:cs typeface="Calibri"/>
                  <a:sym typeface="Calibri"/>
                </a:rPr>
                <a:t>nsequenties voor kinderen</a:t>
              </a:r>
              <a:endParaRPr b="0" i="0" sz="2400" u="none" cap="none" strike="noStrike">
                <a:solidFill>
                  <a:schemeClr val="dk1"/>
                </a:solidFill>
                <a:latin typeface="Calibri"/>
                <a:ea typeface="Calibri"/>
                <a:cs typeface="Calibri"/>
                <a:sym typeface="Calibri"/>
              </a:endParaRPr>
            </a:p>
          </p:txBody>
        </p:sp>
        <p:sp>
          <p:nvSpPr>
            <p:cNvPr id="152" name="Google Shape;152;p6"/>
            <p:cNvSpPr/>
            <p:nvPr/>
          </p:nvSpPr>
          <p:spPr>
            <a:xfrm>
              <a:off x="5688778" y="33195"/>
              <a:ext cx="4990111" cy="1785600"/>
            </a:xfrm>
            <a:prstGeom prst="rect">
              <a:avLst/>
            </a:prstGeom>
            <a:solidFill>
              <a:srgbClr val="6FAB46"/>
            </a:solidFill>
            <a:ln cap="flat" cmpd="sng" w="12700">
              <a:solidFill>
                <a:srgbClr val="6FAB4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53" name="Google Shape;153;p6"/>
            <p:cNvSpPr txBox="1"/>
            <p:nvPr/>
          </p:nvSpPr>
          <p:spPr>
            <a:xfrm>
              <a:off x="5688778" y="33195"/>
              <a:ext cx="4990111" cy="1785600"/>
            </a:xfrm>
            <a:prstGeom prst="rect">
              <a:avLst/>
            </a:prstGeom>
            <a:noFill/>
            <a:ln>
              <a:noFill/>
            </a:ln>
          </p:spPr>
          <p:txBody>
            <a:bodyPr anchorCtr="0" anchor="ctr" bIns="178800" lIns="312925" spcFirstLastPara="1" rIns="312925" wrap="square" tIns="178800">
              <a:noAutofit/>
            </a:bodyPr>
            <a:lstStyle/>
            <a:p>
              <a:pPr indent="0" lvl="0" marL="0" marR="0" rtl="0" algn="ctr">
                <a:lnSpc>
                  <a:spcPct val="90000"/>
                </a:lnSpc>
                <a:spcBef>
                  <a:spcPts val="0"/>
                </a:spcBef>
                <a:spcAft>
                  <a:spcPts val="0"/>
                </a:spcAft>
                <a:buClr>
                  <a:schemeClr val="dk1"/>
                </a:buClr>
                <a:buSzPts val="4400"/>
                <a:buFont typeface="Calibri"/>
                <a:buNone/>
              </a:pPr>
              <a:r>
                <a:rPr lang="en-US" sz="3600">
                  <a:solidFill>
                    <a:schemeClr val="dk1"/>
                  </a:solidFill>
                  <a:latin typeface="Calibri"/>
                  <a:ea typeface="Calibri"/>
                  <a:cs typeface="Calibri"/>
                  <a:sym typeface="Calibri"/>
                </a:rPr>
                <a:t>Te begrijpen dat</a:t>
              </a:r>
              <a:endParaRPr b="0" i="0" sz="3600" u="none" cap="none" strike="noStrike">
                <a:solidFill>
                  <a:schemeClr val="dk1"/>
                </a:solidFill>
                <a:latin typeface="Calibri"/>
                <a:ea typeface="Calibri"/>
                <a:cs typeface="Calibri"/>
                <a:sym typeface="Calibri"/>
              </a:endParaRPr>
            </a:p>
          </p:txBody>
        </p:sp>
        <p:sp>
          <p:nvSpPr>
            <p:cNvPr id="154" name="Google Shape;154;p6"/>
            <p:cNvSpPr/>
            <p:nvPr/>
          </p:nvSpPr>
          <p:spPr>
            <a:xfrm>
              <a:off x="5688778" y="1818796"/>
              <a:ext cx="4990111" cy="2723040"/>
            </a:xfrm>
            <a:prstGeom prst="rect">
              <a:avLst/>
            </a:prstGeom>
            <a:solidFill>
              <a:srgbClr val="D3E1CC">
                <a:alpha val="88627"/>
              </a:srgbClr>
            </a:solidFill>
            <a:ln cap="flat" cmpd="sng" w="12700">
              <a:solidFill>
                <a:srgbClr val="D3E1CC">
                  <a:alpha val="88627"/>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55" name="Google Shape;155;p6"/>
            <p:cNvSpPr txBox="1"/>
            <p:nvPr/>
          </p:nvSpPr>
          <p:spPr>
            <a:xfrm>
              <a:off x="5688778" y="1818796"/>
              <a:ext cx="4990111" cy="2723040"/>
            </a:xfrm>
            <a:prstGeom prst="rect">
              <a:avLst/>
            </a:prstGeom>
            <a:noFill/>
            <a:ln>
              <a:noFill/>
            </a:ln>
          </p:spPr>
          <p:txBody>
            <a:bodyPr anchorCtr="0" anchor="t" bIns="224025" lIns="149350" spcFirstLastPara="1" rIns="199125" wrap="square" tIns="149350">
              <a:noAutofit/>
            </a:bodyPr>
            <a:lstStyle/>
            <a:p>
              <a:pPr indent="-107950" lvl="1" marL="285750" marR="0" rtl="0" algn="l">
                <a:lnSpc>
                  <a:spcPct val="90000"/>
                </a:lnSpc>
                <a:spcBef>
                  <a:spcPts val="0"/>
                </a:spcBef>
                <a:spcAft>
                  <a:spcPts val="0"/>
                </a:spcAft>
                <a:buClr>
                  <a:schemeClr val="dk1"/>
                </a:buClr>
                <a:buSzPts val="2800"/>
                <a:buFont typeface="Calibri"/>
                <a:buNone/>
              </a:pPr>
              <a:r>
                <a:t/>
              </a:r>
              <a:endParaRPr b="0" i="0" sz="2400" u="none" cap="none" strike="noStrike">
                <a:solidFill>
                  <a:schemeClr val="dk1"/>
                </a:solidFill>
                <a:latin typeface="Calibri"/>
                <a:ea typeface="Calibri"/>
                <a:cs typeface="Calibri"/>
                <a:sym typeface="Calibri"/>
              </a:endParaRPr>
            </a:p>
            <a:p>
              <a:pPr indent="-285750" lvl="1" marL="285750" marR="0" rtl="0" algn="l">
                <a:lnSpc>
                  <a:spcPct val="90000"/>
                </a:lnSpc>
                <a:spcBef>
                  <a:spcPts val="42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geen kind </a:t>
              </a:r>
              <a:r>
                <a:rPr b="0" i="0" lang="en-US" sz="2400" u="none" cap="none" strike="noStrike">
                  <a:solidFill>
                    <a:schemeClr val="dk1"/>
                  </a:solidFill>
                  <a:latin typeface="Calibri"/>
                  <a:ea typeface="Calibri"/>
                  <a:cs typeface="Calibri"/>
                  <a:sym typeface="Calibri"/>
                </a:rPr>
                <a:t>“</a:t>
              </a:r>
              <a:r>
                <a:rPr lang="en-US" sz="2400">
                  <a:solidFill>
                    <a:schemeClr val="dk1"/>
                  </a:solidFill>
                  <a:latin typeface="Calibri"/>
                  <a:ea typeface="Calibri"/>
                  <a:cs typeface="Calibri"/>
                  <a:sym typeface="Calibri"/>
                </a:rPr>
                <a:t>slecht</a:t>
              </a:r>
              <a:r>
                <a:rPr b="0" i="0" lang="en-US" sz="2400" u="none" cap="none" strike="noStrike">
                  <a:solidFill>
                    <a:schemeClr val="dk1"/>
                  </a:solidFill>
                  <a:latin typeface="Calibri"/>
                  <a:ea typeface="Calibri"/>
                  <a:cs typeface="Calibri"/>
                  <a:sym typeface="Calibri"/>
                </a:rPr>
                <a:t>” wordt geboren</a:t>
              </a:r>
              <a:endParaRPr b="0" i="0" sz="2400" u="none" cap="none" strike="noStrike">
                <a:solidFill>
                  <a:schemeClr val="dk1"/>
                </a:solidFill>
                <a:latin typeface="Calibri"/>
                <a:ea typeface="Calibri"/>
                <a:cs typeface="Calibri"/>
                <a:sym typeface="Calibri"/>
              </a:endParaRPr>
            </a:p>
            <a:p>
              <a:pPr indent="-285750" lvl="1" marL="285750" marR="0" rtl="0" algn="l">
                <a:lnSpc>
                  <a:spcPct val="90000"/>
                </a:lnSpc>
                <a:spcBef>
                  <a:spcPts val="42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slecht gedrag een gevolg van trauma kan zijn</a:t>
              </a:r>
              <a:endParaRPr b="0" i="0" sz="2400" u="none" cap="none" strike="noStrike">
                <a:solidFill>
                  <a:schemeClr val="dk1"/>
                </a:solidFill>
                <a:latin typeface="Calibri"/>
                <a:ea typeface="Calibri"/>
                <a:cs typeface="Calibri"/>
                <a:sym typeface="Calibri"/>
              </a:endParaRPr>
            </a:p>
            <a:p>
              <a:pPr indent="-285750" lvl="1" marL="285750" marR="0" rtl="0" algn="l">
                <a:lnSpc>
                  <a:spcPct val="90000"/>
                </a:lnSpc>
                <a:spcBef>
                  <a:spcPts val="42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het kind geholpen kan worden</a:t>
              </a:r>
              <a:endParaRPr b="0" i="0" sz="2400" u="none" cap="none" strike="noStrike">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latin typeface="Calibri"/>
                <a:ea typeface="Calibri"/>
                <a:cs typeface="Calibri"/>
                <a:sym typeface="Calibri"/>
              </a:rPr>
              <a:t>Wat is </a:t>
            </a:r>
            <a:r>
              <a:rPr lang="en-US"/>
              <a:t>belangrijk</a:t>
            </a:r>
            <a:r>
              <a:rPr lang="en-US">
                <a:latin typeface="Calibri"/>
                <a:ea typeface="Calibri"/>
                <a:cs typeface="Calibri"/>
                <a:sym typeface="Calibri"/>
              </a:rPr>
              <a:t>_2</a:t>
            </a:r>
            <a:endParaRPr>
              <a:latin typeface="Calibri"/>
              <a:ea typeface="Calibri"/>
              <a:cs typeface="Calibri"/>
              <a:sym typeface="Calibri"/>
            </a:endParaRPr>
          </a:p>
        </p:txBody>
      </p:sp>
      <p:grpSp>
        <p:nvGrpSpPr>
          <p:cNvPr id="161" name="Google Shape;161;p7"/>
          <p:cNvGrpSpPr/>
          <p:nvPr/>
        </p:nvGrpSpPr>
        <p:grpSpPr>
          <a:xfrm>
            <a:off x="665870" y="1774357"/>
            <a:ext cx="10860259" cy="3872681"/>
            <a:chOff x="52" y="33195"/>
            <a:chExt cx="10678837" cy="4508641"/>
          </a:xfrm>
        </p:grpSpPr>
        <p:sp>
          <p:nvSpPr>
            <p:cNvPr id="162" name="Google Shape;162;p7"/>
            <p:cNvSpPr/>
            <p:nvPr/>
          </p:nvSpPr>
          <p:spPr>
            <a:xfrm>
              <a:off x="52" y="33195"/>
              <a:ext cx="4990111" cy="1785600"/>
            </a:xfrm>
            <a:prstGeom prst="rect">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63" name="Google Shape;163;p7"/>
            <p:cNvSpPr txBox="1"/>
            <p:nvPr/>
          </p:nvSpPr>
          <p:spPr>
            <a:xfrm>
              <a:off x="52" y="33195"/>
              <a:ext cx="4990111" cy="1752972"/>
            </a:xfrm>
            <a:prstGeom prst="rect">
              <a:avLst/>
            </a:prstGeom>
            <a:noFill/>
            <a:ln>
              <a:noFill/>
            </a:ln>
          </p:spPr>
          <p:txBody>
            <a:bodyPr anchorCtr="0" anchor="ctr" bIns="195050" lIns="341375" spcFirstLastPara="1" rIns="341375" wrap="square" tIns="195050">
              <a:noAutofit/>
            </a:bodyPr>
            <a:lstStyle/>
            <a:p>
              <a:pPr indent="0" lvl="0" marL="0" rtl="0" algn="ctr">
                <a:lnSpc>
                  <a:spcPct val="90000"/>
                </a:lnSpc>
                <a:spcBef>
                  <a:spcPts val="0"/>
                </a:spcBef>
                <a:spcAft>
                  <a:spcPts val="0"/>
                </a:spcAft>
                <a:buClr>
                  <a:schemeClr val="dk1"/>
                </a:buClr>
                <a:buSzPts val="4800"/>
                <a:buFont typeface="Calibri"/>
                <a:buNone/>
              </a:pPr>
              <a:r>
                <a:rPr lang="en-US" sz="3600">
                  <a:solidFill>
                    <a:schemeClr val="dk1"/>
                  </a:solidFill>
                  <a:latin typeface="Calibri"/>
                  <a:ea typeface="Calibri"/>
                  <a:cs typeface="Calibri"/>
                  <a:sym typeface="Calibri"/>
                </a:rPr>
                <a:t>Het</a:t>
              </a:r>
              <a:r>
                <a:rPr lang="en-US" sz="3600">
                  <a:solidFill>
                    <a:schemeClr val="dk1"/>
                  </a:solidFill>
                  <a:latin typeface="Calibri"/>
                  <a:ea typeface="Calibri"/>
                  <a:cs typeface="Calibri"/>
                  <a:sym typeface="Calibri"/>
                </a:rPr>
                <a:t> herkennen </a:t>
              </a:r>
              <a:endParaRPr sz="3600">
                <a:solidFill>
                  <a:schemeClr val="dk1"/>
                </a:solidFill>
                <a:latin typeface="Calibri"/>
                <a:ea typeface="Calibri"/>
                <a:cs typeface="Calibri"/>
                <a:sym typeface="Calibri"/>
              </a:endParaRPr>
            </a:p>
          </p:txBody>
        </p:sp>
        <p:sp>
          <p:nvSpPr>
            <p:cNvPr id="164" name="Google Shape;164;p7"/>
            <p:cNvSpPr/>
            <p:nvPr/>
          </p:nvSpPr>
          <p:spPr>
            <a:xfrm>
              <a:off x="52" y="1818796"/>
              <a:ext cx="4990111" cy="2723040"/>
            </a:xfrm>
            <a:prstGeom prst="rect">
              <a:avLst/>
            </a:prstGeom>
            <a:solidFill>
              <a:srgbClr val="CFDEEF">
                <a:alpha val="88627"/>
              </a:srgbClr>
            </a:solidFill>
            <a:ln cap="flat" cmpd="sng" w="12700">
              <a:solidFill>
                <a:srgbClr val="CFDEEF">
                  <a:alpha val="88627"/>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65" name="Google Shape;165;p7"/>
            <p:cNvSpPr txBox="1"/>
            <p:nvPr/>
          </p:nvSpPr>
          <p:spPr>
            <a:xfrm>
              <a:off x="52" y="1818796"/>
              <a:ext cx="4990111" cy="2723040"/>
            </a:xfrm>
            <a:prstGeom prst="rect">
              <a:avLst/>
            </a:prstGeom>
            <a:noFill/>
            <a:ln>
              <a:noFill/>
            </a:ln>
          </p:spPr>
          <p:txBody>
            <a:bodyPr anchorCtr="0" anchor="t" bIns="224025" lIns="149350" spcFirstLastPara="1" rIns="199125" wrap="square" tIns="149350">
              <a:noAutofit/>
            </a:bodyPr>
            <a:lstStyle/>
            <a:p>
              <a:pPr indent="-107950" lvl="1" marL="285750" marR="0" rtl="0" algn="l">
                <a:lnSpc>
                  <a:spcPct val="90000"/>
                </a:lnSpc>
                <a:spcBef>
                  <a:spcPts val="0"/>
                </a:spcBef>
                <a:spcAft>
                  <a:spcPts val="0"/>
                </a:spcAft>
                <a:buClr>
                  <a:schemeClr val="dk1"/>
                </a:buClr>
                <a:buSzPts val="2800"/>
                <a:buFont typeface="Calibri"/>
                <a:buNone/>
              </a:pPr>
              <a:r>
                <a:t/>
              </a:r>
              <a:endParaRPr b="0" i="0" sz="2400" u="none" cap="none" strike="noStrike">
                <a:solidFill>
                  <a:schemeClr val="dk1"/>
                </a:solidFill>
                <a:latin typeface="Calibri"/>
                <a:ea typeface="Calibri"/>
                <a:cs typeface="Calibri"/>
                <a:sym typeface="Calibri"/>
              </a:endParaRPr>
            </a:p>
            <a:p>
              <a:pPr indent="-285750" lvl="1" marL="285750" marR="0" rtl="0" algn="l">
                <a:lnSpc>
                  <a:spcPct val="90000"/>
                </a:lnSpc>
                <a:spcBef>
                  <a:spcPts val="42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Van de eigen</a:t>
              </a:r>
              <a:r>
                <a:rPr b="0" i="0" lang="en-US" sz="2400" u="none" cap="none" strike="noStrike">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emoties</a:t>
              </a:r>
              <a:endParaRPr b="0" i="0" sz="1400" u="none" cap="none" strike="noStrike">
                <a:solidFill>
                  <a:srgbClr val="000000"/>
                </a:solidFill>
                <a:latin typeface="Arial"/>
                <a:ea typeface="Arial"/>
                <a:cs typeface="Arial"/>
                <a:sym typeface="Arial"/>
              </a:endParaRPr>
            </a:p>
            <a:p>
              <a:pPr indent="-285750" lvl="1" marL="285750" marR="0" rtl="0" algn="l">
                <a:lnSpc>
                  <a:spcPct val="90000"/>
                </a:lnSpc>
                <a:spcBef>
                  <a:spcPts val="42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Van hoe om te gaan met de eige emoties</a:t>
              </a:r>
              <a:endParaRPr b="0" i="0" sz="1400" u="none" cap="none" strike="noStrike">
                <a:solidFill>
                  <a:srgbClr val="000000"/>
                </a:solidFill>
                <a:latin typeface="Arial"/>
                <a:ea typeface="Arial"/>
                <a:cs typeface="Arial"/>
                <a:sym typeface="Arial"/>
              </a:endParaRPr>
            </a:p>
          </p:txBody>
        </p:sp>
        <p:sp>
          <p:nvSpPr>
            <p:cNvPr id="166" name="Google Shape;166;p7"/>
            <p:cNvSpPr/>
            <p:nvPr/>
          </p:nvSpPr>
          <p:spPr>
            <a:xfrm>
              <a:off x="5688778" y="33195"/>
              <a:ext cx="4990111" cy="1785600"/>
            </a:xfrm>
            <a:prstGeom prst="rect">
              <a:avLst/>
            </a:prstGeom>
            <a:solidFill>
              <a:srgbClr val="6FAB46"/>
            </a:solidFill>
            <a:ln cap="flat" cmpd="sng" w="12700">
              <a:solidFill>
                <a:srgbClr val="6FAB4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67" name="Google Shape;167;p7"/>
            <p:cNvSpPr txBox="1"/>
            <p:nvPr/>
          </p:nvSpPr>
          <p:spPr>
            <a:xfrm>
              <a:off x="5688778" y="33195"/>
              <a:ext cx="4990111" cy="1785600"/>
            </a:xfrm>
            <a:prstGeom prst="rect">
              <a:avLst/>
            </a:prstGeom>
            <a:noFill/>
            <a:ln>
              <a:noFill/>
            </a:ln>
          </p:spPr>
          <p:txBody>
            <a:bodyPr anchorCtr="0" anchor="ctr" bIns="178800" lIns="312925" spcFirstLastPara="1" rIns="312925" wrap="square" tIns="178800">
              <a:noAutofit/>
            </a:bodyPr>
            <a:lstStyle/>
            <a:p>
              <a:pPr indent="0" lvl="0" marL="0" marR="0" rtl="0" algn="ctr">
                <a:lnSpc>
                  <a:spcPct val="90000"/>
                </a:lnSpc>
                <a:spcBef>
                  <a:spcPts val="0"/>
                </a:spcBef>
                <a:spcAft>
                  <a:spcPts val="0"/>
                </a:spcAft>
                <a:buClr>
                  <a:schemeClr val="dk1"/>
                </a:buClr>
                <a:buSzPts val="4400"/>
                <a:buFont typeface="Calibri"/>
                <a:buNone/>
              </a:pPr>
              <a:r>
                <a:rPr lang="en-US" sz="3600">
                  <a:solidFill>
                    <a:schemeClr val="dk1"/>
                  </a:solidFill>
                  <a:latin typeface="Calibri"/>
                  <a:ea typeface="Calibri"/>
                  <a:cs typeface="Calibri"/>
                  <a:sym typeface="Calibri"/>
                </a:rPr>
                <a:t>Te leren dat</a:t>
              </a:r>
              <a:endParaRPr b="0" i="0" sz="3600" u="none" cap="none" strike="noStrike">
                <a:solidFill>
                  <a:schemeClr val="dk1"/>
                </a:solidFill>
                <a:latin typeface="Calibri"/>
                <a:ea typeface="Calibri"/>
                <a:cs typeface="Calibri"/>
                <a:sym typeface="Calibri"/>
              </a:endParaRPr>
            </a:p>
          </p:txBody>
        </p:sp>
        <p:sp>
          <p:nvSpPr>
            <p:cNvPr id="168" name="Google Shape;168;p7"/>
            <p:cNvSpPr/>
            <p:nvPr/>
          </p:nvSpPr>
          <p:spPr>
            <a:xfrm>
              <a:off x="5688778" y="1818796"/>
              <a:ext cx="4990111" cy="2723040"/>
            </a:xfrm>
            <a:prstGeom prst="rect">
              <a:avLst/>
            </a:prstGeom>
            <a:solidFill>
              <a:srgbClr val="D3E1CC">
                <a:alpha val="88627"/>
              </a:srgbClr>
            </a:solidFill>
            <a:ln cap="flat" cmpd="sng" w="12700">
              <a:solidFill>
                <a:srgbClr val="D3E1CC">
                  <a:alpha val="88627"/>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69" name="Google Shape;169;p7"/>
            <p:cNvSpPr txBox="1"/>
            <p:nvPr/>
          </p:nvSpPr>
          <p:spPr>
            <a:xfrm>
              <a:off x="5688778" y="1818796"/>
              <a:ext cx="4990111" cy="2723040"/>
            </a:xfrm>
            <a:prstGeom prst="rect">
              <a:avLst/>
            </a:prstGeom>
            <a:noFill/>
            <a:ln>
              <a:noFill/>
            </a:ln>
          </p:spPr>
          <p:txBody>
            <a:bodyPr anchorCtr="0" anchor="t" bIns="224025" lIns="149350" spcFirstLastPara="1" rIns="199125" wrap="square" tIns="149350">
              <a:noAutofit/>
            </a:bodyPr>
            <a:lstStyle/>
            <a:p>
              <a:pPr indent="-342900" lvl="1" marL="342900" marR="0" rtl="0" algn="l">
                <a:lnSpc>
                  <a:spcPct val="90000"/>
                </a:lnSpc>
                <a:spcBef>
                  <a:spcPts val="420"/>
                </a:spcBef>
                <a:spcAft>
                  <a:spcPts val="0"/>
                </a:spcAft>
                <a:buClr>
                  <a:schemeClr val="dk1"/>
                </a:buClr>
                <a:buSzPts val="2800"/>
                <a:buFont typeface="Arial"/>
                <a:buChar char="•"/>
              </a:pPr>
              <a:r>
                <a:rPr lang="en-US" sz="2400">
                  <a:solidFill>
                    <a:schemeClr val="dk1"/>
                  </a:solidFill>
                  <a:latin typeface="Calibri"/>
                  <a:ea typeface="Calibri"/>
                  <a:cs typeface="Calibri"/>
                  <a:sym typeface="Calibri"/>
                </a:rPr>
                <a:t>ze niet alleen moeten handelen</a:t>
              </a:r>
              <a:endParaRPr b="0" i="0" sz="1400" u="none" cap="none" strike="noStrike">
                <a:solidFill>
                  <a:srgbClr val="000000"/>
                </a:solidFill>
                <a:latin typeface="Arial"/>
                <a:ea typeface="Arial"/>
                <a:cs typeface="Arial"/>
                <a:sym typeface="Arial"/>
              </a:endParaRPr>
            </a:p>
            <a:p>
              <a:pPr indent="-342900" lvl="1" marL="342900" marR="0" rtl="0" algn="l">
                <a:lnSpc>
                  <a:spcPct val="90000"/>
                </a:lnSpc>
                <a:spcBef>
                  <a:spcPts val="420"/>
                </a:spcBef>
                <a:spcAft>
                  <a:spcPts val="0"/>
                </a:spcAft>
                <a:buClr>
                  <a:schemeClr val="dk1"/>
                </a:buClr>
                <a:buSzPts val="2800"/>
                <a:buFont typeface="Arial"/>
                <a:buChar char="•"/>
              </a:pPr>
              <a:r>
                <a:rPr b="0" i="0" lang="en-US" sz="1600" u="none" cap="none" strike="noStrike">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ze</a:t>
              </a:r>
              <a:r>
                <a:rPr b="0" i="0" lang="en-US" sz="2400" u="none" cap="none" strike="noStrike">
                  <a:solidFill>
                    <a:schemeClr val="dk1"/>
                  </a:solidFill>
                  <a:latin typeface="Calibri"/>
                  <a:ea typeface="Calibri"/>
                  <a:cs typeface="Calibri"/>
                  <a:sym typeface="Calibri"/>
                </a:rPr>
                <a:t> </a:t>
              </a:r>
              <a:r>
                <a:rPr b="1" lang="en-US" sz="2400">
                  <a:solidFill>
                    <a:schemeClr val="dk1"/>
                  </a:solidFill>
                  <a:latin typeface="Calibri"/>
                  <a:ea typeface="Calibri"/>
                  <a:cs typeface="Calibri"/>
                  <a:sym typeface="Calibri"/>
                </a:rPr>
                <a:t>hun verdenkingen</a:t>
              </a:r>
              <a:r>
                <a:rPr b="1" i="0" lang="en-US" sz="2400" u="none" cap="none" strike="noStrike">
                  <a:solidFill>
                    <a:schemeClr val="dk1"/>
                  </a:solidFill>
                  <a:latin typeface="Calibri"/>
                  <a:ea typeface="Calibri"/>
                  <a:cs typeface="Calibri"/>
                  <a:sym typeface="Calibri"/>
                </a:rPr>
                <a:t> moeten delen</a:t>
              </a:r>
              <a:r>
                <a:rPr b="0" i="0" lang="en-US" sz="2400" u="none" cap="none" strike="noStrike">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met ander schoolpersoneel</a:t>
              </a:r>
              <a:endParaRPr b="0" i="0" sz="1400" u="none" cap="none" strike="noStrike">
                <a:solidFill>
                  <a:srgbClr val="000000"/>
                </a:solidFill>
                <a:latin typeface="Arial"/>
                <a:ea typeface="Arial"/>
                <a:cs typeface="Arial"/>
                <a:sym typeface="Arial"/>
              </a:endParaRPr>
            </a:p>
            <a:p>
              <a:pPr indent="-285750" lvl="1" marL="285750" marR="0" rtl="0" algn="l">
                <a:lnSpc>
                  <a:spcPct val="90000"/>
                </a:lnSpc>
                <a:spcBef>
                  <a:spcPts val="420"/>
                </a:spcBef>
                <a:spcAft>
                  <a:spcPts val="0"/>
                </a:spcAft>
                <a:buClr>
                  <a:schemeClr val="dk1"/>
                </a:buClr>
                <a:buSzPts val="2800"/>
                <a:buFont typeface="Arial"/>
                <a:buChar char="•"/>
              </a:pPr>
              <a:r>
                <a:rPr lang="en-US" sz="2400">
                  <a:solidFill>
                    <a:schemeClr val="dk1"/>
                  </a:solidFill>
                  <a:latin typeface="Calibri"/>
                  <a:ea typeface="Calibri"/>
                  <a:cs typeface="Calibri"/>
                  <a:sym typeface="Calibri"/>
                </a:rPr>
                <a:t>ze een</a:t>
              </a:r>
              <a:r>
                <a:rPr b="0" i="0" lang="en-US" sz="2400" u="none" cap="none" strike="noStrike">
                  <a:solidFill>
                    <a:schemeClr val="dk1"/>
                  </a:solidFill>
                  <a:latin typeface="Calibri"/>
                  <a:ea typeface="Calibri"/>
                  <a:cs typeface="Calibri"/>
                  <a:sym typeface="Calibri"/>
                </a:rPr>
                <a:t> </a:t>
              </a:r>
              <a:r>
                <a:rPr b="1" i="0" lang="en-US" sz="2400" u="none" cap="none" strike="noStrike">
                  <a:solidFill>
                    <a:schemeClr val="dk1"/>
                  </a:solidFill>
                  <a:latin typeface="Calibri"/>
                  <a:ea typeface="Calibri"/>
                  <a:cs typeface="Calibri"/>
                  <a:sym typeface="Calibri"/>
                </a:rPr>
                <a:t>netw</a:t>
              </a:r>
              <a:r>
                <a:rPr b="1" lang="en-US" sz="2400">
                  <a:solidFill>
                    <a:schemeClr val="dk1"/>
                  </a:solidFill>
                  <a:latin typeface="Calibri"/>
                  <a:ea typeface="Calibri"/>
                  <a:cs typeface="Calibri"/>
                  <a:sym typeface="Calibri"/>
                </a:rPr>
                <a:t>er</a:t>
              </a:r>
              <a:r>
                <a:rPr b="1" i="0" lang="en-US" sz="2400" u="none" cap="none" strike="noStrike">
                  <a:solidFill>
                    <a:schemeClr val="dk1"/>
                  </a:solidFill>
                  <a:latin typeface="Calibri"/>
                  <a:ea typeface="Calibri"/>
                  <a:cs typeface="Calibri"/>
                  <a:sym typeface="Calibri"/>
                </a:rPr>
                <a:t>k van steun </a:t>
              </a:r>
              <a:r>
                <a:rPr i="0" lang="en-US" sz="2400" u="none" cap="none" strike="noStrike">
                  <a:solidFill>
                    <a:schemeClr val="dk1"/>
                  </a:solidFill>
                  <a:latin typeface="Calibri"/>
                  <a:ea typeface="Calibri"/>
                  <a:cs typeface="Calibri"/>
                  <a:sym typeface="Calibri"/>
                </a:rPr>
                <a:t>kunnen </a:t>
              </a:r>
              <a:r>
                <a:rPr lang="en-US" sz="2400">
                  <a:solidFill>
                    <a:schemeClr val="dk1"/>
                  </a:solidFill>
                  <a:latin typeface="Calibri"/>
                  <a:ea typeface="Calibri"/>
                  <a:cs typeface="Calibri"/>
                  <a:sym typeface="Calibri"/>
                </a:rPr>
                <a:t>activeren</a:t>
              </a:r>
              <a:endParaRPr i="0" sz="1400" u="none" cap="none" strike="noStrike">
                <a:solidFill>
                  <a:srgbClr val="000000"/>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8"/>
          <p:cNvSpPr txBox="1"/>
          <p:nvPr>
            <p:ph type="title"/>
          </p:nvPr>
        </p:nvSpPr>
        <p:spPr>
          <a:xfrm>
            <a:off x="838200" y="31069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Wat is</a:t>
            </a:r>
            <a:r>
              <a:rPr lang="en-US">
                <a:latin typeface="Calibri"/>
                <a:ea typeface="Calibri"/>
                <a:cs typeface="Calibri"/>
                <a:sym typeface="Calibri"/>
              </a:rPr>
              <a:t> </a:t>
            </a:r>
            <a:r>
              <a:rPr lang="en-US"/>
              <a:t>kindermisbruik?</a:t>
            </a:r>
            <a:r>
              <a:rPr lang="en-US">
                <a:latin typeface="Calibri"/>
                <a:ea typeface="Calibri"/>
                <a:cs typeface="Calibri"/>
                <a:sym typeface="Calibri"/>
              </a:rPr>
              <a:t>_1</a:t>
            </a:r>
            <a:endParaRPr>
              <a:latin typeface="Calibri"/>
              <a:ea typeface="Calibri"/>
              <a:cs typeface="Calibri"/>
              <a:sym typeface="Calibri"/>
            </a:endParaRPr>
          </a:p>
        </p:txBody>
      </p:sp>
      <p:sp>
        <p:nvSpPr>
          <p:cNvPr id="175" name="Google Shape;175;p8"/>
          <p:cNvSpPr txBox="1"/>
          <p:nvPr>
            <p:ph idx="1" type="body"/>
          </p:nvPr>
        </p:nvSpPr>
        <p:spPr>
          <a:xfrm>
            <a:off x="751703" y="2264372"/>
            <a:ext cx="10515600" cy="2371726"/>
          </a:xfrm>
          <a:prstGeom prst="rect">
            <a:avLst/>
          </a:prstGeom>
          <a:solidFill>
            <a:schemeClr val="accent4"/>
          </a:solid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chemeClr val="lt1"/>
              </a:buClr>
              <a:buSzPts val="3600"/>
              <a:buFont typeface="Calibri"/>
              <a:buNone/>
            </a:pPr>
            <a:r>
              <a:rPr lang="en-US" sz="2400"/>
              <a:t>Seksueel kindermisbruik</a:t>
            </a:r>
            <a:r>
              <a:rPr b="0" i="0" lang="en-US" sz="2400" u="none" cap="none" strike="noStrike">
                <a:solidFill>
                  <a:schemeClr val="dk1"/>
                </a:solidFill>
              </a:rPr>
              <a:t> is </a:t>
            </a:r>
            <a:r>
              <a:rPr lang="en-US" sz="2400"/>
              <a:t>de</a:t>
            </a:r>
            <a:r>
              <a:rPr b="0" i="0" lang="en-US" sz="2400" u="none" cap="none" strike="noStrike">
                <a:solidFill>
                  <a:schemeClr val="dk1"/>
                </a:solidFill>
              </a:rPr>
              <a:t> </a:t>
            </a:r>
            <a:r>
              <a:rPr lang="en-US" sz="2400"/>
              <a:t>betrekking van een kind in seksuele activiteiten, ongeacht de aanwezigheid van expliciet geweld</a:t>
            </a:r>
            <a:endParaRPr sz="2400"/>
          </a:p>
          <a:p>
            <a:pPr indent="0" lvl="0" marL="0" marR="0" rtl="0" algn="l">
              <a:lnSpc>
                <a:spcPct val="90000"/>
              </a:lnSpc>
              <a:spcBef>
                <a:spcPts val="0"/>
              </a:spcBef>
              <a:spcAft>
                <a:spcPts val="0"/>
              </a:spcAft>
              <a:buClr>
                <a:schemeClr val="lt1"/>
              </a:buClr>
              <a:buSzPts val="3600"/>
              <a:buFont typeface="Calibri"/>
              <a:buNone/>
            </a:pPr>
            <a:r>
              <a:t/>
            </a:r>
            <a:endParaRPr sz="2400"/>
          </a:p>
          <a:p>
            <a:pPr indent="0" lvl="0" marL="0" marR="0" rtl="0" algn="l">
              <a:lnSpc>
                <a:spcPct val="90000"/>
              </a:lnSpc>
              <a:spcBef>
                <a:spcPts val="0"/>
              </a:spcBef>
              <a:spcAft>
                <a:spcPts val="0"/>
              </a:spcAft>
              <a:buClr>
                <a:schemeClr val="lt1"/>
              </a:buClr>
              <a:buSzPts val="3600"/>
              <a:buFont typeface="Calibri"/>
              <a:buNone/>
            </a:pPr>
            <a:r>
              <a:rPr lang="en-US" sz="2400"/>
              <a:t>Het misbruik wordt gepleegd door een volwassene</a:t>
            </a:r>
            <a:r>
              <a:rPr b="0" i="0" lang="en-US" sz="2400" u="none" cap="none" strike="noStrike">
                <a:solidFill>
                  <a:schemeClr val="dk1"/>
                </a:solidFill>
              </a:rPr>
              <a:t> </a:t>
            </a:r>
            <a:r>
              <a:rPr lang="en-US" sz="2400"/>
              <a:t>die </a:t>
            </a:r>
            <a:r>
              <a:rPr b="1" lang="en-US" sz="2400"/>
              <a:t>bijna altijd een autoriteitsfiguur</a:t>
            </a:r>
            <a:r>
              <a:rPr lang="en-US" sz="2400"/>
              <a:t> is voor het kind</a:t>
            </a:r>
            <a:r>
              <a:rPr b="0" i="0" lang="en-US" sz="2400" u="none" cap="none" strike="noStrike">
                <a:solidFill>
                  <a:schemeClr val="dk1"/>
                </a:solidFill>
              </a:rPr>
              <a:t> is, </a:t>
            </a:r>
            <a:r>
              <a:rPr lang="en-US" sz="2400"/>
              <a:t>zowel binnen als buiten familie </a:t>
            </a:r>
            <a:r>
              <a:rPr b="0" i="0" lang="en-US" sz="2400" u="none" cap="none" strike="noStrike">
                <a:solidFill>
                  <a:schemeClr val="dk1"/>
                </a:solidFill>
              </a:rPr>
              <a:t>(</a:t>
            </a:r>
            <a:r>
              <a:rPr lang="en-US" sz="2400"/>
              <a:t>plaatsen van samenkomst, sportclub, school</a:t>
            </a:r>
            <a:r>
              <a:rPr b="0" i="0" lang="en-US" sz="2400" u="none" cap="none" strike="noStrike">
                <a:solidFill>
                  <a:schemeClr val="dk1"/>
                </a:solidFill>
              </a:rPr>
              <a:t>). </a:t>
            </a:r>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9"/>
          <p:cNvSpPr txBox="1"/>
          <p:nvPr>
            <p:ph type="title"/>
          </p:nvPr>
        </p:nvSpPr>
        <p:spPr>
          <a:xfrm>
            <a:off x="838200" y="359461"/>
            <a:ext cx="10515600" cy="104935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latin typeface="Calibri"/>
                <a:ea typeface="Calibri"/>
                <a:cs typeface="Calibri"/>
                <a:sym typeface="Calibri"/>
              </a:rPr>
              <a:t>W</a:t>
            </a:r>
            <a:r>
              <a:rPr lang="en-US"/>
              <a:t>at</a:t>
            </a:r>
            <a:r>
              <a:rPr lang="en-US">
                <a:latin typeface="Calibri"/>
                <a:ea typeface="Calibri"/>
                <a:cs typeface="Calibri"/>
                <a:sym typeface="Calibri"/>
              </a:rPr>
              <a:t> is </a:t>
            </a:r>
            <a:r>
              <a:rPr lang="en-US"/>
              <a:t>kindermisbruik?</a:t>
            </a:r>
            <a:r>
              <a:rPr lang="en-US">
                <a:latin typeface="Calibri"/>
                <a:ea typeface="Calibri"/>
                <a:cs typeface="Calibri"/>
                <a:sym typeface="Calibri"/>
              </a:rPr>
              <a:t>_2</a:t>
            </a:r>
            <a:endParaRPr>
              <a:latin typeface="Calibri"/>
              <a:ea typeface="Calibri"/>
              <a:cs typeface="Calibri"/>
              <a:sym typeface="Calibri"/>
            </a:endParaRPr>
          </a:p>
        </p:txBody>
      </p:sp>
      <p:grpSp>
        <p:nvGrpSpPr>
          <p:cNvPr id="181" name="Google Shape;181;p9"/>
          <p:cNvGrpSpPr/>
          <p:nvPr/>
        </p:nvGrpSpPr>
        <p:grpSpPr>
          <a:xfrm>
            <a:off x="1286325" y="1615560"/>
            <a:ext cx="9131643" cy="3851275"/>
            <a:chOff x="0" y="480320"/>
            <a:chExt cx="11063068" cy="4354732"/>
          </a:xfrm>
        </p:grpSpPr>
        <p:sp>
          <p:nvSpPr>
            <p:cNvPr id="182" name="Google Shape;182;p9"/>
            <p:cNvSpPr/>
            <p:nvPr/>
          </p:nvSpPr>
          <p:spPr>
            <a:xfrm>
              <a:off x="0" y="480320"/>
              <a:ext cx="11063068" cy="1998699"/>
            </a:xfrm>
            <a:prstGeom prst="roundRect">
              <a:avLst>
                <a:gd fmla="val 16667" name="adj"/>
              </a:avLst>
            </a:prstGeom>
            <a:solidFill>
              <a:schemeClr val="lt1"/>
            </a:solidFill>
            <a:ln cap="flat" cmpd="sng" w="12700">
              <a:solidFill>
                <a:srgbClr val="95959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183" name="Google Shape;183;p9"/>
            <p:cNvSpPr txBox="1"/>
            <p:nvPr/>
          </p:nvSpPr>
          <p:spPr>
            <a:xfrm>
              <a:off x="97568" y="577888"/>
              <a:ext cx="10867932" cy="1803563"/>
            </a:xfrm>
            <a:prstGeom prst="rect">
              <a:avLst/>
            </a:prstGeom>
            <a:noFill/>
            <a:ln>
              <a:noFill/>
            </a:ln>
          </p:spPr>
          <p:txBody>
            <a:bodyPr anchorCtr="0" anchor="ctr" bIns="137150" lIns="137150" spcFirstLastPara="1" rIns="137150" wrap="square" tIns="137150">
              <a:noAutofit/>
            </a:bodyPr>
            <a:lstStyle/>
            <a:p>
              <a:pPr indent="0" lvl="0" marL="0" marR="0" rtl="0" algn="ctr">
                <a:lnSpc>
                  <a:spcPct val="90000"/>
                </a:lnSpc>
                <a:spcBef>
                  <a:spcPts val="0"/>
                </a:spcBef>
                <a:spcAft>
                  <a:spcPts val="0"/>
                </a:spcAft>
                <a:buClr>
                  <a:schemeClr val="lt1"/>
                </a:buClr>
                <a:buSzPts val="3600"/>
                <a:buFont typeface="Calibri"/>
                <a:buNone/>
              </a:pPr>
              <a:r>
                <a:rPr lang="en-US" sz="2400">
                  <a:solidFill>
                    <a:schemeClr val="dk1"/>
                  </a:solidFill>
                  <a:latin typeface="Calibri"/>
                  <a:ea typeface="Calibri"/>
                  <a:cs typeface="Calibri"/>
                  <a:sym typeface="Calibri"/>
                </a:rPr>
                <a:t>Seksueel misbruik</a:t>
              </a:r>
              <a:r>
                <a:rPr b="0" i="0" lang="en-US" sz="2400" u="none" cap="none" strike="noStrike">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kan gemaskeerd worden als</a:t>
              </a:r>
              <a:r>
                <a:rPr b="0" i="0" lang="en-US" sz="24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lt1"/>
                </a:buClr>
                <a:buSzPts val="3600"/>
                <a:buFont typeface="Calibri"/>
                <a:buNone/>
              </a:pPr>
              <a:r>
                <a:rPr b="1" lang="en-US" sz="2400">
                  <a:solidFill>
                    <a:schemeClr val="dk1"/>
                  </a:solidFill>
                  <a:latin typeface="Calibri"/>
                  <a:ea typeface="Calibri"/>
                  <a:cs typeface="Calibri"/>
                  <a:sym typeface="Calibri"/>
                </a:rPr>
                <a:t>speels</a:t>
              </a:r>
              <a:r>
                <a:rPr b="1" i="0" lang="en-US" sz="2400" u="none" cap="none" strike="noStrike">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bijna altijd door een volwassene die een belangrijke rol speelt in het level van het kind</a:t>
              </a:r>
              <a:endParaRPr b="1" i="0" sz="2400" u="none" cap="none" strike="noStrike">
                <a:solidFill>
                  <a:schemeClr val="dk1"/>
                </a:solidFill>
                <a:latin typeface="Calibri"/>
                <a:ea typeface="Calibri"/>
                <a:cs typeface="Calibri"/>
                <a:sym typeface="Calibri"/>
              </a:endParaRPr>
            </a:p>
          </p:txBody>
        </p:sp>
        <p:sp>
          <p:nvSpPr>
            <p:cNvPr id="184" name="Google Shape;184;p9"/>
            <p:cNvSpPr/>
            <p:nvPr/>
          </p:nvSpPr>
          <p:spPr>
            <a:xfrm>
              <a:off x="0" y="2839797"/>
              <a:ext cx="11063068" cy="1995255"/>
            </a:xfrm>
            <a:prstGeom prst="roundRect">
              <a:avLst>
                <a:gd fmla="val 16667" name="adj"/>
              </a:avLst>
            </a:prstGeom>
            <a:solidFill>
              <a:srgbClr val="92D050"/>
            </a:solidFill>
            <a:ln cap="flat" cmpd="sng" w="12700">
              <a:solidFill>
                <a:srgbClr val="95959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185" name="Google Shape;185;p9"/>
            <p:cNvSpPr txBox="1"/>
            <p:nvPr/>
          </p:nvSpPr>
          <p:spPr>
            <a:xfrm>
              <a:off x="97400" y="2937197"/>
              <a:ext cx="10868268" cy="1800455"/>
            </a:xfrm>
            <a:prstGeom prst="rect">
              <a:avLst/>
            </a:prstGeom>
            <a:noFill/>
            <a:ln>
              <a:noFill/>
            </a:ln>
          </p:spPr>
          <p:txBody>
            <a:bodyPr anchorCtr="0" anchor="ctr" bIns="137150" lIns="137150" spcFirstLastPara="1" rIns="137150" wrap="square" tIns="137150">
              <a:noAutofit/>
            </a:bodyPr>
            <a:lstStyle/>
            <a:p>
              <a:pPr indent="0" lvl="0" marL="0" marR="0" rtl="0" algn="ctr">
                <a:lnSpc>
                  <a:spcPct val="90000"/>
                </a:lnSpc>
                <a:spcBef>
                  <a:spcPts val="0"/>
                </a:spcBef>
                <a:spcAft>
                  <a:spcPts val="0"/>
                </a:spcAft>
                <a:buClr>
                  <a:schemeClr val="lt1"/>
                </a:buClr>
                <a:buSzPts val="3600"/>
                <a:buFont typeface="Calibri"/>
                <a:buNone/>
              </a:pPr>
              <a:r>
                <a:rPr lang="en-US" sz="2400">
                  <a:solidFill>
                    <a:schemeClr val="dk1"/>
                  </a:solidFill>
                  <a:latin typeface="Calibri"/>
                  <a:ea typeface="Calibri"/>
                  <a:cs typeface="Calibri"/>
                  <a:sym typeface="Calibri"/>
                </a:rPr>
                <a:t>De</a:t>
              </a:r>
              <a:r>
                <a:rPr b="0" i="0" lang="en-US" sz="2400" u="none" cap="none" strike="noStrike">
                  <a:solidFill>
                    <a:schemeClr val="dk1"/>
                  </a:solidFill>
                  <a:latin typeface="Calibri"/>
                  <a:ea typeface="Calibri"/>
                  <a:cs typeface="Calibri"/>
                  <a:sym typeface="Calibri"/>
                </a:rPr>
                <a:t> </a:t>
              </a:r>
              <a:r>
                <a:rPr b="1" i="0" lang="en-US" sz="2400" u="none" cap="none" strike="noStrike">
                  <a:solidFill>
                    <a:schemeClr val="dk1"/>
                  </a:solidFill>
                  <a:latin typeface="Calibri"/>
                  <a:ea typeface="Calibri"/>
                  <a:cs typeface="Calibri"/>
                  <a:sym typeface="Calibri"/>
                </a:rPr>
                <a:t>affecti</a:t>
              </a:r>
              <a:r>
                <a:rPr b="1" lang="en-US" sz="2400">
                  <a:solidFill>
                    <a:schemeClr val="dk1"/>
                  </a:solidFill>
                  <a:latin typeface="Calibri"/>
                  <a:ea typeface="Calibri"/>
                  <a:cs typeface="Calibri"/>
                  <a:sym typeface="Calibri"/>
                </a:rPr>
                <a:t>eve</a:t>
              </a:r>
              <a:r>
                <a:rPr b="1" i="0" lang="en-US" sz="2400" u="none" cap="none" strike="noStrike">
                  <a:solidFill>
                    <a:schemeClr val="dk1"/>
                  </a:solidFill>
                  <a:latin typeface="Calibri"/>
                  <a:ea typeface="Calibri"/>
                  <a:cs typeface="Calibri"/>
                  <a:sym typeface="Calibri"/>
                </a:rPr>
                <a:t> </a:t>
              </a:r>
              <a:r>
                <a:rPr b="1" lang="en-US" sz="2400">
                  <a:solidFill>
                    <a:schemeClr val="dk1"/>
                  </a:solidFill>
                  <a:latin typeface="Calibri"/>
                  <a:ea typeface="Calibri"/>
                  <a:cs typeface="Calibri"/>
                  <a:sym typeface="Calibri"/>
                </a:rPr>
                <a:t>relatie</a:t>
              </a:r>
              <a:r>
                <a:rPr b="1" i="0" lang="en-US" sz="2400" u="none" cap="none" strike="noStrike">
                  <a:solidFill>
                    <a:schemeClr val="dk1"/>
                  </a:solidFill>
                  <a:latin typeface="Calibri"/>
                  <a:ea typeface="Calibri"/>
                  <a:cs typeface="Calibri"/>
                  <a:sym typeface="Calibri"/>
                </a:rPr>
                <a:t> </a:t>
              </a:r>
              <a:r>
                <a:rPr b="1" lang="en-US" sz="2400">
                  <a:solidFill>
                    <a:schemeClr val="dk1"/>
                  </a:solidFill>
                  <a:latin typeface="Calibri"/>
                  <a:ea typeface="Calibri"/>
                  <a:cs typeface="Calibri"/>
                  <a:sym typeface="Calibri"/>
                </a:rPr>
                <a:t>wordt uitgebuit</a:t>
              </a:r>
              <a:r>
                <a:rPr b="1" i="0" lang="en-US" sz="2400" u="none" cap="none" strike="noStrike">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door middel van ongepaste en schadelijke seksuele communicatie</a:t>
              </a:r>
              <a:r>
                <a:rPr b="0" i="0" lang="en-US" sz="2400" u="none" cap="none" strike="noStrike">
                  <a:solidFill>
                    <a:schemeClr val="dk1"/>
                  </a:solidFill>
                  <a:latin typeface="Calibri"/>
                  <a:ea typeface="Calibri"/>
                  <a:cs typeface="Calibri"/>
                  <a:sym typeface="Calibri"/>
                </a:rPr>
                <a:t>. </a:t>
              </a:r>
              <a:endParaRPr b="0" i="0" sz="2400" u="none" cap="none" strike="noStrike">
                <a:solidFill>
                  <a:schemeClr val="dk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2022-11-20T21:32:22Z</dcterms:created>
  <dc:creator>Federica De Cordova</dc:creator>
</cp:coreProperties>
</file>