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9" roundtripDataSignature="AMtx7mipA1mlE3/z9nT5OKAG6eNSx7FdK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26461BE-78B5-4A84-8B85-A1C1145B5816}">
  <a:tblStyle styleId="{C26461BE-78B5-4A84-8B85-A1C1145B5816}"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b="off" i="off"/>
      <a:tcStyle>
        <a:fill>
          <a:solidFill>
            <a:srgbClr val="CDD4EA"/>
          </a:solidFill>
        </a:fill>
      </a:tcStyle>
    </a:band1H>
    <a:band2H>
      <a:tcTxStyle b="off" i="off"/>
    </a:band2H>
    <a:band1V>
      <a:tcTxStyle b="off" i="off"/>
      <a:tcStyle>
        <a:fill>
          <a:solidFill>
            <a:srgbClr val="CDD4EA"/>
          </a:solidFill>
        </a:fill>
      </a:tcStyle>
    </a:band1V>
    <a:band2V>
      <a:tcTxStyle b="off" i="off"/>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customschemas.google.com/relationships/presentationmetadata" Target="meta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5" name="Google Shape;85;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4" name="Google Shape;164;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0" name="Google Shape;170;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171" name="Google Shape;171;p2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6" name="Google Shape;176;p2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177" name="Google Shape;177;p2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2" name="Google Shape;182;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183" name="Google Shape;183;p2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8" name="Google Shape;98;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Participants are asked to recall concrete situations when they felt exposed and disclosed in their private matters, starting by trivial everyday events with their colleagues and/or pupils. </a:t>
            </a:r>
            <a:endParaRPr/>
          </a:p>
          <a:p>
            <a:pPr indent="0" lvl="0" marL="0" rtl="0" algn="l">
              <a:lnSpc>
                <a:spcPct val="100000"/>
              </a:lnSpc>
              <a:spcBef>
                <a:spcPts val="0"/>
              </a:spcBef>
              <a:spcAft>
                <a:spcPts val="0"/>
              </a:spcAft>
              <a:buSzPts val="1400"/>
              <a:buNone/>
            </a:pPr>
            <a:r>
              <a:rPr lang="en-GB"/>
              <a:t>First in small groups participant debate about: </a:t>
            </a:r>
            <a:endParaRPr/>
          </a:p>
          <a:p>
            <a:pPr indent="0" lvl="0" marL="0" rtl="0" algn="l">
              <a:lnSpc>
                <a:spcPct val="100000"/>
              </a:lnSpc>
              <a:spcBef>
                <a:spcPts val="0"/>
              </a:spcBef>
              <a:spcAft>
                <a:spcPts val="0"/>
              </a:spcAft>
              <a:buSzPts val="1400"/>
              <a:buNone/>
            </a:pPr>
            <a:r>
              <a:rPr lang="en-GB"/>
              <a:t>What happened? How did I feel? What was my colleague’s intention? How did s/he feel? How did I react? What could have been done differently by the other and my side?</a:t>
            </a:r>
            <a:endParaRPr/>
          </a:p>
          <a:p>
            <a:pPr indent="0" lvl="0" marL="0" rtl="0" algn="l">
              <a:lnSpc>
                <a:spcPct val="100000"/>
              </a:lnSpc>
              <a:spcBef>
                <a:spcPts val="0"/>
              </a:spcBef>
              <a:spcAft>
                <a:spcPts val="0"/>
              </a:spcAft>
              <a:buSzPts val="1400"/>
              <a:buNone/>
            </a:pPr>
            <a:r>
              <a:rPr lang="en-GB"/>
              <a:t>Then a plenary discussion where the main contents are reported and gathered according to the main topics. The group is asked to order the different topics/situations according to a hierarchy. </a:t>
            </a:r>
            <a:endParaRPr/>
          </a:p>
          <a:p>
            <a:pPr indent="0" lvl="0" marL="0" rtl="0" algn="l">
              <a:lnSpc>
                <a:spcPct val="100000"/>
              </a:lnSpc>
              <a:spcBef>
                <a:spcPts val="0"/>
              </a:spcBef>
              <a:spcAft>
                <a:spcPts val="0"/>
              </a:spcAft>
              <a:buSzPts val="1400"/>
              <a:buNone/>
            </a:pPr>
            <a:r>
              <a:rPr lang="en-GB"/>
              <a:t>Debriefing: we all have a 'sense of privacy', the content can be as important as the context (not what I say, but how/where), this sense of privacy is not objective and absolute, but is subjective and variable. </a:t>
            </a:r>
            <a:endParaRPr/>
          </a:p>
          <a:p>
            <a:pPr indent="0" lvl="0" marL="0" rtl="0" algn="l">
              <a:lnSpc>
                <a:spcPct val="100000"/>
              </a:lnSpc>
              <a:spcBef>
                <a:spcPts val="0"/>
              </a:spcBef>
              <a:spcAft>
                <a:spcPts val="0"/>
              </a:spcAft>
              <a:buSzPts val="1400"/>
              <a:buNone/>
            </a:pPr>
            <a:r>
              <a:rPr lang="en-GB"/>
              <a:t>when we occupy a professional role (teacher, social worker, educator, etc.) the sense of privacy and its boundaries depend not only on individual sensibilities, but also on regulatory and professional constraints. </a:t>
            </a:r>
            <a:endParaRPr/>
          </a:p>
          <a:p>
            <a:pPr indent="0" lvl="0" marL="0" rtl="0" algn="l">
              <a:lnSpc>
                <a:spcPct val="100000"/>
              </a:lnSpc>
              <a:spcBef>
                <a:spcPts val="0"/>
              </a:spcBef>
              <a:spcAft>
                <a:spcPts val="0"/>
              </a:spcAft>
              <a:buSzPts val="1400"/>
              <a:buNone/>
            </a:pPr>
            <a:r>
              <a:t/>
            </a:r>
            <a:endParaRPr/>
          </a:p>
        </p:txBody>
      </p:sp>
      <p:sp>
        <p:nvSpPr>
          <p:cNvPr id="99" name="Google Shape;99;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latin typeface="Calibri"/>
                <a:ea typeface="Calibri"/>
                <a:cs typeface="Calibri"/>
                <a:sym typeface="Calibri"/>
              </a:rPr>
              <a:t>‹#›</a:t>
            </a:fld>
            <a:endParaRPr>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5" name="Google Shape;105;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Within the EU countries, the right to privacy of personal data, private and family life is protected by a number of laws, which may vary from country to country. Similarly, there is a right to professional secrecy regarding information about health history and judicial decisions that affect people's lives. </a:t>
            </a:r>
            <a:endParaRPr/>
          </a:p>
          <a:p>
            <a:pPr indent="0" lvl="0" marL="0" rtl="0" algn="l">
              <a:lnSpc>
                <a:spcPct val="100000"/>
              </a:lnSpc>
              <a:spcBef>
                <a:spcPts val="0"/>
              </a:spcBef>
              <a:spcAft>
                <a:spcPts val="0"/>
              </a:spcAft>
              <a:buSzPts val="1400"/>
              <a:buNone/>
            </a:pPr>
            <a:r>
              <a:rPr lang="en-GB"/>
              <a:t>It is important then for professionals to be aware of the general legal framework ruling privacy issues of the country in which they work. Laws often constrain the professional role and are the basis on which the single institution defines specific policies on the matter. </a:t>
            </a:r>
            <a:endParaRPr/>
          </a:p>
          <a:p>
            <a:pPr indent="0" lvl="0" marL="0" marR="0" rtl="0" algn="l">
              <a:lnSpc>
                <a:spcPct val="100000"/>
              </a:lnSpc>
              <a:spcBef>
                <a:spcPts val="0"/>
              </a:spcBef>
              <a:spcAft>
                <a:spcPts val="0"/>
              </a:spcAft>
              <a:buClr>
                <a:schemeClr val="dk1"/>
              </a:buClr>
              <a:buSzPts val="1200"/>
              <a:buFont typeface="Calibri"/>
              <a:buNone/>
            </a:pPr>
            <a:r>
              <a:rPr lang="en-GB"/>
              <a:t>It is also important to remember that the concept of privacy is culturally informed. For this reason, it is essential, especially with families or pupils with a migrant background, never to take for granted a shared understanding of its meaning, of the forms and boundaries that privacy should take, as well as of the practices to respect it. To this end, figures such as cultural mediators can be essential resources. </a:t>
            </a:r>
            <a:endParaRPr/>
          </a:p>
          <a:p>
            <a:pPr indent="0" lvl="0" marL="0" marR="0" rtl="0" algn="l">
              <a:lnSpc>
                <a:spcPct val="100000"/>
              </a:lnSpc>
              <a:spcBef>
                <a:spcPts val="0"/>
              </a:spcBef>
              <a:spcAft>
                <a:spcPts val="0"/>
              </a:spcAft>
              <a:buClr>
                <a:schemeClr val="dk1"/>
              </a:buClr>
              <a:buSzPts val="1200"/>
              <a:buFont typeface="Calibri"/>
              <a:buNone/>
            </a:pPr>
            <a:r>
              <a:rPr i="1" lang="en-GB"/>
              <a:t>Providing specific information about the normative situation of the country.</a:t>
            </a:r>
            <a:endParaRPr/>
          </a:p>
          <a:p>
            <a:pPr indent="0" lvl="0" marL="0" rtl="0" algn="l">
              <a:lnSpc>
                <a:spcPct val="100000"/>
              </a:lnSpc>
              <a:spcBef>
                <a:spcPts val="0"/>
              </a:spcBef>
              <a:spcAft>
                <a:spcPts val="0"/>
              </a:spcAft>
              <a:buSzPts val="1400"/>
              <a:buNone/>
            </a:pPr>
            <a:r>
              <a:rPr lang="en-GB"/>
              <a:t>The right to privacy, however, is not only a legal and ethical obligation but also a pivotal relational tool for building interpersonal relationships based on trust. For this reason, confidentiality and sensitivity in respecting private areas of personal stories are crucial skills to build an effective relationship with families and kids.</a:t>
            </a:r>
            <a:endParaRPr/>
          </a:p>
          <a:p>
            <a:pPr indent="0" lvl="0" marL="0" rtl="0" algn="l">
              <a:lnSpc>
                <a:spcPct val="100000"/>
              </a:lnSpc>
              <a:spcBef>
                <a:spcPts val="0"/>
              </a:spcBef>
              <a:spcAft>
                <a:spcPts val="0"/>
              </a:spcAft>
              <a:buSzPts val="1400"/>
              <a:buNone/>
            </a:pPr>
            <a:r>
              <a:t/>
            </a:r>
            <a:endParaRPr/>
          </a:p>
        </p:txBody>
      </p:sp>
      <p:sp>
        <p:nvSpPr>
          <p:cNvPr id="106" name="Google Shape;106;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latin typeface="Calibri"/>
                <a:ea typeface="Calibri"/>
                <a:cs typeface="Calibri"/>
                <a:sym typeface="Calibri"/>
              </a:rPr>
              <a:t>‹#›</a:t>
            </a:fld>
            <a:endParaRPr>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2" name="Google Shape;112;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Awareness of how early adverse experiences can affect human functioning is essential for teachers to frame children</a:t>
            </a:r>
            <a:r>
              <a:rPr lang="en-GB"/>
              <a:t>’s</a:t>
            </a:r>
            <a:r>
              <a:rPr lang="en-GB" sz="1200">
                <a:solidFill>
                  <a:schemeClr val="dk1"/>
                </a:solidFill>
                <a:latin typeface="Calibri"/>
                <a:ea typeface="Calibri"/>
                <a:cs typeface="Calibri"/>
                <a:sym typeface="Calibri"/>
              </a:rPr>
              <a:t> behaviours and for developing sensitivity to the variety of needs. However, developing awareness and sensitivity to the role that early adverse experiences can play in a child's life does not mean that it is necessary for every teacher or professional at school to know kids' personal history.</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The actors involved in the educational relationship may have different perceptions about the salience of information, the proper boundary of respect for confidentiality, the child's ability to decide for themselves.</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Family members or caregivers may, for example, feel that it is better to select or even not reveal specific information about the child's life at all. As a result, it may be that the school does not know that a pupil has a history of adoption or fostering, or that information about the pupil's relational difficulties is not shared. There may be several reasons for this: distrust of professionals due to previous negative experiences, fear of stigmatisation, expectation that in a new context the child can "start again", etc. </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The children themselves may show strong unease at the idea of strangers learning information that they themselves do not yet know how to deal with. Children may feel shame, anxiety, guilt, aggression because of this, or the need to protect their families from external judgement. This need for privacy and control on one’s own life can become critical in adolescence. In this phase of development, in fact, young people are engaged in the construction of an adult identity, breaking with their childhood identity, and the demand for independence from the adult world is central. In such circumstances, the way of presenting oneself to the world becomes a particularly sensitive element. </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Unlike children and caregivers, school staff may feel that knowing the details of personal stories is essential to protect the child and build a safe environment, feeling the need to share information with the educational team. </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It is therefore important to create a climate of collaboration and integration between school, caregiver and child, aimed at having a precise and constant monitoring of the child's functioning and well-being in the school context. The focus of the information exchange is therefore not the personal story, but a description of the child's current functioning, with their fragilities and strengths, where biographical elements provide a general interpretative framework of behavioural signals. </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Navigating the different perspectives can be challenging, taking in mind that collaboration with caregivers is crucial when the school encounters pupils who have experienced early adversity, and careful relational work is required by the school staff to build the trust necessary for open dialogue. Open and effective communication is essential to identify support strategies highly individualised,</a:t>
            </a:r>
            <a:r>
              <a:rPr lang="en-GB"/>
              <a:t> to</a:t>
            </a:r>
            <a:r>
              <a:rPr lang="en-GB" sz="1200">
                <a:solidFill>
                  <a:schemeClr val="dk1"/>
                </a:solidFill>
                <a:latin typeface="Calibri"/>
                <a:ea typeface="Calibri"/>
                <a:cs typeface="Calibri"/>
                <a:sym typeface="Calibri"/>
              </a:rPr>
              <a:t> shape realistic expectations and set shared goals within the child's reach.</a:t>
            </a:r>
            <a:endParaRPr/>
          </a:p>
          <a:p>
            <a:pPr indent="0" lvl="0" marL="0" marR="0" rtl="0" algn="l">
              <a:lnSpc>
                <a:spcPct val="100000"/>
              </a:lnSpc>
              <a:spcBef>
                <a:spcPts val="0"/>
              </a:spcBef>
              <a:spcAft>
                <a:spcPts val="0"/>
              </a:spcAft>
              <a:buClr>
                <a:schemeClr val="dk1"/>
              </a:buClr>
              <a:buSzPts val="1200"/>
              <a:buFont typeface="Calibri"/>
              <a:buNone/>
            </a:pPr>
            <a:r>
              <a:t/>
            </a:r>
            <a:endParaRPr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It is however important to keep in mind that, in itself, knowledge of a specific traumatic biography does not automatically lead to the development of an awareness of the problem and a capacity for case management, and can instead create a counterproductive effect, supporting prejudices and stereotypes. </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The choice to share parts of a traumatic biography, far from being a pure transfer of information, is an important and delicate moment </a:t>
            </a:r>
            <a:r>
              <a:rPr lang="en-GB"/>
              <a:t>in</a:t>
            </a:r>
            <a:r>
              <a:rPr lang="en-GB" sz="1200">
                <a:solidFill>
                  <a:schemeClr val="dk1"/>
                </a:solidFill>
                <a:latin typeface="Calibri"/>
                <a:ea typeface="Calibri"/>
                <a:cs typeface="Calibri"/>
                <a:sym typeface="Calibri"/>
              </a:rPr>
              <a:t> an educational relationship, in which the construction of a space of trust and recognition is at stake. </a:t>
            </a:r>
            <a:endParaRPr/>
          </a:p>
          <a:p>
            <a:pPr indent="0" lvl="0" marL="0" rtl="0" algn="l">
              <a:lnSpc>
                <a:spcPct val="100000"/>
              </a:lnSpc>
              <a:spcBef>
                <a:spcPts val="0"/>
              </a:spcBef>
              <a:spcAft>
                <a:spcPts val="0"/>
              </a:spcAft>
              <a:buSzPts val="1400"/>
              <a:buNone/>
            </a:pPr>
            <a:r>
              <a:t/>
            </a:r>
            <a:endParaRPr/>
          </a:p>
        </p:txBody>
      </p:sp>
      <p:sp>
        <p:nvSpPr>
          <p:cNvPr id="113" name="Google Shape;113;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latin typeface="Calibri"/>
                <a:ea typeface="Calibri"/>
                <a:cs typeface="Calibri"/>
                <a:sym typeface="Calibri"/>
              </a:rPr>
              <a:t>‹#›</a:t>
            </a:fld>
            <a:endParaRPr>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9" name="Google Shape;119;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Clr>
                <a:srgbClr val="000000"/>
              </a:buClr>
              <a:buSzPts val="1400"/>
              <a:buFont typeface="Arial"/>
              <a:buNone/>
            </a:pPr>
            <a:r>
              <a:rPr b="0" i="0" lang="en-GB" sz="1200" u="none" cap="none" strike="noStrike">
                <a:solidFill>
                  <a:schemeClr val="dk1"/>
                </a:solidFill>
                <a:latin typeface="Calibri"/>
                <a:ea typeface="Calibri"/>
                <a:cs typeface="Calibri"/>
                <a:sym typeface="Calibri"/>
              </a:rPr>
              <a:t>Life experiences outside the classroom shape the context of students’ school experience, filtering their perceptions of self, others, and the importance of fully engaging in school (Huebner et al., 2001). The potential potent impact of ACEs on student outcomes has been documented, ranging from academic achievement (Slade &amp; Wissow, 2007) to behavioural and emotional well-being (Hunt et al., 2017). The author suggests that framing this work as “healing-centered” offers a critical shift that orients toward system-level, culturally grounded, and asset-driven work. </a:t>
            </a:r>
            <a:endParaRPr/>
          </a:p>
          <a:p>
            <a:pPr indent="-228600" lvl="0" marL="457200" marR="0" rtl="0" algn="l">
              <a:lnSpc>
                <a:spcPct val="100000"/>
              </a:lnSpc>
              <a:spcBef>
                <a:spcPts val="0"/>
              </a:spcBef>
              <a:spcAft>
                <a:spcPts val="0"/>
              </a:spcAft>
              <a:buClr>
                <a:srgbClr val="000000"/>
              </a:buClr>
              <a:buSzPts val="1400"/>
              <a:buFont typeface="Arial"/>
              <a:buNone/>
            </a:pPr>
            <a:r>
              <a:rPr b="0" i="0" lang="en-GB" sz="1200" u="none" cap="none" strike="noStrike">
                <a:solidFill>
                  <a:schemeClr val="dk1"/>
                </a:solidFill>
                <a:latin typeface="Calibri"/>
                <a:ea typeface="Calibri"/>
                <a:cs typeface="Calibri"/>
                <a:sym typeface="Calibri"/>
              </a:rPr>
              <a:t>We propose an integrated whole child, culturally responsive, and healing-centered approach grounded in an ecological framework. Specifically, this integrated approach accounts for the adverse impact of ACEs, protective factors, and cultural factors influencing individuals and the environments in which they are situated to provide an opportunity for a more systemic approach to trauma-informed education. An ecological framework applied to a trauma- informed approach in schools interweaves whole school and whole community supports to enable a tiered system framework to supporting the whole child. </a:t>
            </a:r>
            <a:endParaRPr/>
          </a:p>
          <a:p>
            <a:pPr indent="-228600" lvl="0" marL="457200" marR="0" rtl="0" algn="l">
              <a:lnSpc>
                <a:spcPct val="100000"/>
              </a:lnSpc>
              <a:spcBef>
                <a:spcPts val="0"/>
              </a:spcBef>
              <a:spcAft>
                <a:spcPts val="0"/>
              </a:spcAft>
              <a:buClr>
                <a:srgbClr val="000000"/>
              </a:buClr>
              <a:buSzPts val="1400"/>
              <a:buFont typeface="Arial"/>
              <a:buNone/>
            </a:pPr>
            <a:r>
              <a:rPr lang="en-GB" sz="1800">
                <a:latin typeface="Calibri"/>
                <a:ea typeface="Calibri"/>
                <a:cs typeface="Calibri"/>
                <a:sym typeface="Calibri"/>
              </a:rPr>
              <a:t>Trauma-informed school systems attend to service delivery at both child and school levels, and are situated within community contexts that enhance service delivery to support whole child and school functioning. At the school level, all staff understand their role in enabling a positive and inclusive environment, and have the knowledge and skills to enact policies and practices that promote safety and connection, address issues of inequity, and avoid re-trau- matization. At the child level, students are actively engaged in developing their social identities and self-concept through social emotional learning, are provided opportunities to con- nect and strengthen protective factors, and have access to intensive interventions that heal and rebuild a sense of self. Together, related bodies of the literature (e.g., exclusionary discipline, racism, social determinants) are integrated with ACE research in informing a complete system approach to trauma-informed care in schools. Such integration demon- strates how trauma-informed care is critical to articulated goals in education around inclusion, equity, and social jus- tice (Ridgard et al., </a:t>
            </a:r>
            <a:r>
              <a:rPr lang="en-GB" sz="1800">
                <a:solidFill>
                  <a:srgbClr val="0000FF"/>
                </a:solidFill>
                <a:latin typeface="Calibri"/>
                <a:ea typeface="Calibri"/>
                <a:cs typeface="Calibri"/>
                <a:sym typeface="Calibri"/>
              </a:rPr>
              <a:t>2015</a:t>
            </a:r>
            <a:r>
              <a:rPr lang="en-GB" sz="1800">
                <a:latin typeface="Calibri"/>
                <a:ea typeface="Calibri"/>
                <a:cs typeface="Calibri"/>
                <a:sym typeface="Calibri"/>
              </a:rPr>
              <a:t>). To accomplish this vision for integration, the continuum of strategies informing a trauma- informed approach must reflect an understanding of the cul- tural context shaping student life experiences. An emerging body of the literature suggests whole child support includes school practices that reflect holistic engagement of students’ social identities and account for cultural factors shaping their academic experience (Blitz et al., </a:t>
            </a:r>
            <a:r>
              <a:rPr lang="en-GB" sz="1800">
                <a:solidFill>
                  <a:srgbClr val="0000FF"/>
                </a:solidFill>
                <a:latin typeface="Calibri"/>
                <a:ea typeface="Calibri"/>
                <a:cs typeface="Calibri"/>
                <a:sym typeface="Calibri"/>
              </a:rPr>
              <a:t>2020</a:t>
            </a:r>
            <a:r>
              <a:rPr lang="en-GB" sz="1800">
                <a:latin typeface="Calibri"/>
                <a:ea typeface="Calibri"/>
                <a:cs typeface="Calibri"/>
                <a:sym typeface="Calibri"/>
              </a:rPr>
              <a:t>; Jagers et al., </a:t>
            </a:r>
            <a:r>
              <a:rPr lang="en-GB" sz="1800">
                <a:solidFill>
                  <a:srgbClr val="0000FF"/>
                </a:solidFill>
                <a:latin typeface="Calibri"/>
                <a:ea typeface="Calibri"/>
                <a:cs typeface="Calibri"/>
                <a:sym typeface="Calibri"/>
              </a:rPr>
              <a:t>2019</a:t>
            </a:r>
            <a:r>
              <a:rPr lang="en-GB" sz="1800">
                <a:latin typeface="Calibri"/>
                <a:ea typeface="Calibri"/>
                <a:cs typeface="Calibri"/>
                <a:sym typeface="Calibri"/>
              </a:rPr>
              <a:t>, Lewallen et al., </a:t>
            </a:r>
            <a:r>
              <a:rPr lang="en-GB" sz="1800">
                <a:solidFill>
                  <a:srgbClr val="0000FF"/>
                </a:solidFill>
                <a:latin typeface="Calibri"/>
                <a:ea typeface="Calibri"/>
                <a:cs typeface="Calibri"/>
                <a:sym typeface="Calibri"/>
              </a:rPr>
              <a:t>2015</a:t>
            </a:r>
            <a:r>
              <a:rPr lang="en-GB" sz="1800">
                <a:latin typeface="Calibri"/>
                <a:ea typeface="Calibri"/>
                <a:cs typeface="Calibri"/>
                <a:sym typeface="Calibri"/>
              </a:rPr>
              <a:t>). </a:t>
            </a:r>
            <a:endParaRPr/>
          </a:p>
          <a:p>
            <a:pPr indent="-228600" lvl="0" marL="457200" marR="0" rtl="0" algn="l">
              <a:lnSpc>
                <a:spcPct val="100000"/>
              </a:lnSpc>
              <a:spcBef>
                <a:spcPts val="0"/>
              </a:spcBef>
              <a:spcAft>
                <a:spcPts val="0"/>
              </a:spcAft>
              <a:buSzPts val="1400"/>
              <a:buNone/>
            </a:pPr>
            <a:r>
              <a:t/>
            </a:r>
            <a:endParaRPr/>
          </a:p>
          <a:p>
            <a:pPr indent="-228600" lvl="0" marL="457200" marR="0" rtl="0" algn="l">
              <a:lnSpc>
                <a:spcPct val="100000"/>
              </a:lnSpc>
              <a:spcBef>
                <a:spcPts val="0"/>
              </a:spcBef>
              <a:spcAft>
                <a:spcPts val="0"/>
              </a:spcAft>
              <a:buSzPts val="1400"/>
              <a:buNone/>
            </a:pPr>
            <a:r>
              <a:rPr lang="en-GB"/>
              <a:t>https://link.springer.com/article/10.1007/s12310-021-09427-9 </a:t>
            </a:r>
            <a:endParaRPr/>
          </a:p>
        </p:txBody>
      </p:sp>
      <p:sp>
        <p:nvSpPr>
          <p:cNvPr id="120" name="Google Shape;120;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6" name="Google Shape;126;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GB" sz="1200" u="none" cap="none" strike="noStrike">
                <a:solidFill>
                  <a:schemeClr val="dk1"/>
                </a:solidFill>
                <a:latin typeface="Calibri"/>
                <a:ea typeface="Calibri"/>
                <a:cs typeface="Calibri"/>
                <a:sym typeface="Calibri"/>
              </a:rPr>
              <a:t>Current actions have been more heavily focused on effort to build awareness and empathy around traumatic experiences than on understanding contributions of school environments and enacting system change across policy and practice. </a:t>
            </a:r>
            <a:endParaRPr/>
          </a:p>
          <a:p>
            <a:pPr indent="0" lvl="0" marL="0" marR="0" rtl="0" algn="l">
              <a:lnSpc>
                <a:spcPct val="100000"/>
              </a:lnSpc>
              <a:spcBef>
                <a:spcPts val="0"/>
              </a:spcBef>
              <a:spcAft>
                <a:spcPts val="0"/>
              </a:spcAft>
              <a:buClr>
                <a:srgbClr val="000000"/>
              </a:buClr>
              <a:buSzPts val="1400"/>
              <a:buFont typeface="Arial"/>
              <a:buNone/>
            </a:pPr>
            <a:r>
              <a:rPr b="0" i="0" lang="en-GB" sz="1200" u="none" cap="none" strike="noStrike">
                <a:solidFill>
                  <a:schemeClr val="dk1"/>
                </a:solidFill>
                <a:latin typeface="Calibri"/>
                <a:ea typeface="Calibri"/>
                <a:cs typeface="Calibri"/>
                <a:sym typeface="Calibri"/>
              </a:rPr>
              <a:t>Organizational change requires alignment among the expected work of the organization, the people within the organization, the culture of the organization, and the structure of the organization (Nadler &amp; Tushman, 1980). Challenges arise when there is a lack of congruence across components, thus potentially limiting capacity to bring about desired change </a:t>
            </a:r>
            <a:endParaRPr/>
          </a:p>
          <a:p>
            <a:pPr indent="0" lvl="0" marL="0" marR="0" rtl="0" algn="l">
              <a:lnSpc>
                <a:spcPct val="100000"/>
              </a:lnSpc>
              <a:spcBef>
                <a:spcPts val="0"/>
              </a:spcBef>
              <a:spcAft>
                <a:spcPts val="0"/>
              </a:spcAft>
              <a:buClr>
                <a:srgbClr val="000000"/>
              </a:buClr>
              <a:buSzPts val="1400"/>
              <a:buFont typeface="Arial"/>
              <a:buNone/>
            </a:pPr>
            <a:r>
              <a:rPr b="0" i="0" lang="en-GB" sz="1200" u="none" cap="none" strike="noStrike">
                <a:solidFill>
                  <a:schemeClr val="dk1"/>
                </a:solidFill>
                <a:latin typeface="Calibri"/>
                <a:ea typeface="Calibri"/>
                <a:cs typeface="Calibri"/>
                <a:sym typeface="Calibri"/>
              </a:rPr>
              <a:t>Schools are embedded within community networks of supports, services, and interfacing systems (e.g., health care, juvenile justice), all of which exert influence on policy and practice within schools. As such, schools encounter the need for both horizontal and vertical congruence to be fully responsive as a trauma-informed system </a:t>
            </a:r>
            <a:endParaRPr/>
          </a:p>
          <a:p>
            <a:pPr indent="0" lvl="0" marL="0" marR="0" rtl="0" algn="l">
              <a:lnSpc>
                <a:spcPct val="100000"/>
              </a:lnSpc>
              <a:spcBef>
                <a:spcPts val="0"/>
              </a:spcBef>
              <a:spcAft>
                <a:spcPts val="0"/>
              </a:spcAft>
              <a:buClr>
                <a:srgbClr val="000000"/>
              </a:buClr>
              <a:buSzPts val="1400"/>
              <a:buFont typeface="Arial"/>
              <a:buNone/>
            </a:pPr>
            <a:r>
              <a:rPr b="0" i="0" lang="en-GB" sz="1200" u="none" cap="none" strike="noStrike">
                <a:solidFill>
                  <a:schemeClr val="dk1"/>
                </a:solidFill>
                <a:latin typeface="Calibri"/>
                <a:ea typeface="Calibri"/>
                <a:cs typeface="Calibri"/>
                <a:sym typeface="Calibri"/>
              </a:rPr>
              <a:t>We need an integrated whole child, culturally responsive, and healing-centered approach grounded in an ecological framework. Specifically, this integrated approach accounts for the adverse impact of ACEs, protective factors, and cultural factors influencing individuals and the environments in which they are situated to provide an opportunity for a more systemic approach to trauma-informed education. </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rtl="0" algn="l">
              <a:lnSpc>
                <a:spcPct val="100000"/>
              </a:lnSpc>
              <a:spcBef>
                <a:spcPts val="0"/>
              </a:spcBef>
              <a:spcAft>
                <a:spcPts val="0"/>
              </a:spcAft>
              <a:buSzPts val="1400"/>
              <a:buNone/>
            </a:pPr>
            <a:r>
              <a:t/>
            </a:r>
            <a:endParaRPr/>
          </a:p>
        </p:txBody>
      </p:sp>
      <p:sp>
        <p:nvSpPr>
          <p:cNvPr id="127" name="Google Shape;127;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latin typeface="Calibri"/>
                <a:ea typeface="Calibri"/>
                <a:cs typeface="Calibri"/>
                <a:sym typeface="Calibri"/>
              </a:rPr>
              <a:t>‹#›</a:t>
            </a:fld>
            <a:endParaRPr>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Communication with those with a history of early adverse experiences and their caregivers cannot take place spontaneously or randomly, but needs to be thought out and planned. It requires the construction of dedicated and structured time-spaces. It is thanks to this constant exchange of information that teachers can orient their work, receive feedback and jointly evaluate its effectiveness. </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The information that child and caregivers can provide is, for example, very important for assessing the individual's levels of functionality and autonomy, regardless of abstract age-based references, thus helping to create a reliable and safe environment at school. At the same time, feedback on behaviour at school, the timing and manner of learning contents as well as social skills, can support the activities the child undertakes at home or in the community and the adults who care for him or her. </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The alliance and collaborative climate created between the school and the family helps to create to “hold" the child, who thus perceives that the efforts of caregivers and teachers are moving towards common goals. </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In order to foster the development of a good alliance between the subjects involved in the relationship, it can be useful to have some points in mind:</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 Entering a new school can be highly challenging for children who experienced early adversity. In order to make them feel the school a safe place from the very beginning it is recommended to arrange encounters with a reference person, before starting regular lessons. Having the possibility to get acquainted with the space, the people and the routines it is a good way to lay the foundation for a good connection.</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 An essential element in building a relationship of trust with the child and their caregiver is the guarantee of confidentiality of details concerning their story. The child must be master and responsible for sharing their life path, at a time and in a way that suits them. </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 Maintain an evolutionary mentality. The difficulties and fragilities that children may show in learning tasks and social relationships do not complete their identity. Working on the development and consolidation of strengths and talents contributes to releasing the identity of these young people from trauma and pushing them towards a future of new developmental goals. </a:t>
            </a:r>
            <a:endParaRPr sz="1200">
              <a:solidFill>
                <a:schemeClr val="dk1"/>
              </a:solidFill>
              <a:latin typeface="Calibri"/>
              <a:ea typeface="Calibri"/>
              <a:cs typeface="Calibri"/>
              <a:sym typeface="Calibri"/>
            </a:endParaRPr>
          </a:p>
        </p:txBody>
      </p:sp>
      <p:sp>
        <p:nvSpPr>
          <p:cNvPr id="134" name="Google Shape;134;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latin typeface="Calibri"/>
                <a:ea typeface="Calibri"/>
                <a:cs typeface="Calibri"/>
                <a:sym typeface="Calibri"/>
              </a:rPr>
              <a:t>‹#›</a:t>
            </a:fld>
            <a:endParaRPr>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0" name="Google Shape;150;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In order to provide a respectful and safe environment at school, the vocabulary is crucial. </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For example, we talk about 'early adversity' or 'trauma' to describe difficult and painful experiences that pupils have undergone. These words are a kind of framework that allows teachers to recognise and make sense of otherwise incomprehensible and confusing behaviours, cognitions and emotions. The words trauma and adversity do not indicate a specific and unique experience, but name a wide range of possible ones. </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However, as the words circulate, they are loaded with other social meanings and so trauma often becomes an identity marker, encouraging an unnatural division between 'normal' and 'traumatised' people; that is, between those who need help and those who are able to offer it. A difficult past may help explain a specific way of functioning, but it does not define who a person is or who they will become. Focusing only on the past may obscure the enormous resources and skills that learners bring with them, and classify them as 'needy' individuals who are unable to make a positive contribution. </a:t>
            </a:r>
            <a:endParaRPr/>
          </a:p>
          <a:p>
            <a:pPr indent="0" lvl="0" marL="0" rtl="0" algn="l">
              <a:lnSpc>
                <a:spcPct val="100000"/>
              </a:lnSpc>
              <a:spcBef>
                <a:spcPts val="0"/>
              </a:spcBef>
              <a:spcAft>
                <a:spcPts val="0"/>
              </a:spcAft>
              <a:buSzPts val="1400"/>
              <a:buNone/>
            </a:pPr>
            <a:r>
              <a:rPr lang="en-GB"/>
              <a:t>In more general terms, often the lives of young people facing foster care, out-of-home care, forced migration are described in negative terms, as lacking something, so that expectations of them are minimal and perhaps it is no coincidence that their educational success is significantly lower than that of the young population not leaving home. </a:t>
            </a:r>
            <a:endParaRPr/>
          </a:p>
        </p:txBody>
      </p:sp>
      <p:sp>
        <p:nvSpPr>
          <p:cNvPr id="151" name="Google Shape;151;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latin typeface="Calibri"/>
                <a:ea typeface="Calibri"/>
                <a:cs typeface="Calibri"/>
                <a:sym typeface="Calibri"/>
              </a:rPr>
              <a:t>‹#›</a:t>
            </a:fld>
            <a:endParaRPr>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7" name="Google Shape;157;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Basic ideas for satisfying the curiosity of preschoolers and children in primary school about adoptive and foster families:</a:t>
            </a:r>
            <a:endParaRPr sz="1200">
              <a:solidFill>
                <a:schemeClr val="dk1"/>
              </a:solidFill>
              <a:latin typeface="Calibri"/>
              <a:ea typeface="Calibri"/>
              <a:cs typeface="Calibri"/>
              <a:sym typeface="Calibri"/>
            </a:endParaRPr>
          </a:p>
          <a:p>
            <a:pPr indent="0" lvl="0" marL="0" rtl="0" algn="l">
              <a:lnSpc>
                <a:spcPct val="100000"/>
              </a:lnSpc>
              <a:spcBef>
                <a:spcPts val="0"/>
              </a:spcBef>
              <a:spcAft>
                <a:spcPts val="0"/>
              </a:spcAft>
              <a:buSzPts val="1400"/>
              <a:buNone/>
            </a:pPr>
            <a:r>
              <a:rPr b="1" lang="en-GB" sz="1200">
                <a:solidFill>
                  <a:schemeClr val="dk1"/>
                </a:solidFill>
                <a:latin typeface="Calibri"/>
                <a:ea typeface="Calibri"/>
                <a:cs typeface="Calibri"/>
                <a:sym typeface="Calibri"/>
              </a:rPr>
              <a:t>Sometimes, some people have a child, but they are not prepared or they cannot take care of him or her. </a:t>
            </a:r>
            <a:r>
              <a:rPr lang="en-GB" sz="1200">
                <a:solidFill>
                  <a:schemeClr val="dk1"/>
                </a:solidFill>
                <a:latin typeface="Calibri"/>
                <a:ea typeface="Calibri"/>
                <a:cs typeface="Calibri"/>
                <a:sym typeface="Calibri"/>
              </a:rPr>
              <a:t>Around the first years of primary school, children begin to learn the basis of reproduction. They then may realize that there had to be other parents before a child was placed in adoption. By the same token, when they see a child with Asian traits who says “mom” to a woman who does not resemble them, they may need help to understand.  It is important to clarify that there is no such thing as "real" and "fake" parents. We can talk about birth parents in the case of adopted children, and their adoptive parents are of course “real” and will be their parents forever.</a:t>
            </a:r>
            <a:endParaRPr sz="1200">
              <a:solidFill>
                <a:schemeClr val="dk1"/>
              </a:solidFill>
              <a:latin typeface="Calibri"/>
              <a:ea typeface="Calibri"/>
              <a:cs typeface="Calibri"/>
              <a:sym typeface="Calibri"/>
            </a:endParaRPr>
          </a:p>
          <a:p>
            <a:pPr indent="0" lvl="0" marL="0" rtl="0" algn="l">
              <a:lnSpc>
                <a:spcPct val="100000"/>
              </a:lnSpc>
              <a:spcBef>
                <a:spcPts val="0"/>
              </a:spcBef>
              <a:spcAft>
                <a:spcPts val="0"/>
              </a:spcAft>
              <a:buSzPts val="1400"/>
              <a:buNone/>
            </a:pPr>
            <a:r>
              <a:rPr b="1" lang="en-GB" sz="1200">
                <a:solidFill>
                  <a:schemeClr val="dk1"/>
                </a:solidFill>
                <a:latin typeface="Calibri"/>
                <a:ea typeface="Calibri"/>
                <a:cs typeface="Calibri"/>
                <a:sym typeface="Calibri"/>
              </a:rPr>
              <a:t>The reasons why a child was placed in an adoptive or foster family do not have to do with how she or he is or was.</a:t>
            </a:r>
            <a:br>
              <a:rPr lang="en-GB" sz="1200">
                <a:solidFill>
                  <a:schemeClr val="dk1"/>
                </a:solidFill>
                <a:latin typeface="Calibri"/>
                <a:ea typeface="Calibri"/>
                <a:cs typeface="Calibri"/>
                <a:sym typeface="Calibri"/>
              </a:rPr>
            </a:br>
            <a:r>
              <a:rPr lang="en-GB" sz="1200">
                <a:solidFill>
                  <a:schemeClr val="dk1"/>
                </a:solidFill>
                <a:latin typeface="Calibri"/>
                <a:ea typeface="Calibri"/>
                <a:cs typeface="Calibri"/>
                <a:sym typeface="Calibri"/>
              </a:rPr>
              <a:t>Questions such as "Why did Kai's first mother not want to keep him?" are not uncommon in classes where there is an adopted child or a child living in a foster family. Peers need to know that sometimes a family has a child but they are not prepared or they cannot take care of him or her. This can happen for a number of different reasons. Birth parents may be too young or too ill to care for a child, or have another serious hindrance that prevents them from doing so. Regardless, it is crucial to stress that, whatever the reason, it has nothing to do with anything the child did. All children need to be cared for. For this reason, when their birth family cannot, another family is found to take over. When children are adopted, their new family becomes their family forever. Other times, they live with another family or in a residential facility until their parents can take care of them again.</a:t>
            </a:r>
            <a:endParaRPr sz="1200">
              <a:solidFill>
                <a:schemeClr val="dk1"/>
              </a:solidFill>
              <a:latin typeface="Calibri"/>
              <a:ea typeface="Calibri"/>
              <a:cs typeface="Calibri"/>
              <a:sym typeface="Calibri"/>
            </a:endParaRPr>
          </a:p>
          <a:p>
            <a:pPr indent="0" lvl="0" marL="0" rtl="0" algn="l">
              <a:lnSpc>
                <a:spcPct val="100000"/>
              </a:lnSpc>
              <a:spcBef>
                <a:spcPts val="0"/>
              </a:spcBef>
              <a:spcAft>
                <a:spcPts val="0"/>
              </a:spcAft>
              <a:buSzPts val="1400"/>
              <a:buNone/>
            </a:pPr>
            <a:r>
              <a:rPr b="1" lang="en-GB" sz="1200">
                <a:solidFill>
                  <a:schemeClr val="dk1"/>
                </a:solidFill>
                <a:latin typeface="Calibri"/>
                <a:ea typeface="Calibri"/>
                <a:cs typeface="Calibri"/>
                <a:sym typeface="Calibri"/>
              </a:rPr>
              <a:t>Support the concerned child‘s way of understanding and naming their family.</a:t>
            </a:r>
            <a:br>
              <a:rPr b="1" lang="en-GB" sz="1200">
                <a:solidFill>
                  <a:schemeClr val="dk1"/>
                </a:solidFill>
                <a:latin typeface="Calibri"/>
                <a:ea typeface="Calibri"/>
                <a:cs typeface="Calibri"/>
                <a:sym typeface="Calibri"/>
              </a:rPr>
            </a:br>
            <a:r>
              <a:rPr lang="en-GB" sz="1200">
                <a:solidFill>
                  <a:schemeClr val="dk1"/>
                </a:solidFill>
                <a:latin typeface="Calibri"/>
                <a:ea typeface="Calibri"/>
                <a:cs typeface="Calibri"/>
                <a:sym typeface="Calibri"/>
              </a:rPr>
              <a:t>Some children living in a foster family call the people who take care of them “mom” or “dad”. Others use words like “aunt” or “uncle” or call them by their first name. There are different ways they make sense of their situation and all of them are fine. Teachers should pay attention to the words children use, in order to avoid contradicting them. </a:t>
            </a:r>
            <a:endParaRPr sz="1200">
              <a:solidFill>
                <a:schemeClr val="dk1"/>
              </a:solidFill>
              <a:latin typeface="Calibri"/>
              <a:ea typeface="Calibri"/>
              <a:cs typeface="Calibri"/>
              <a:sym typeface="Calibri"/>
            </a:endParaRPr>
          </a:p>
          <a:p>
            <a:pPr indent="0" lvl="0" marL="0" rtl="0" algn="l">
              <a:lnSpc>
                <a:spcPct val="100000"/>
              </a:lnSpc>
              <a:spcBef>
                <a:spcPts val="0"/>
              </a:spcBef>
              <a:spcAft>
                <a:spcPts val="0"/>
              </a:spcAft>
              <a:buSzPts val="1400"/>
              <a:buNone/>
            </a:pPr>
            <a:r>
              <a:rPr b="1" lang="en-GB" sz="1200">
                <a:solidFill>
                  <a:schemeClr val="dk1"/>
                </a:solidFill>
                <a:latin typeface="Calibri"/>
                <a:ea typeface="Calibri"/>
                <a:cs typeface="Calibri"/>
                <a:sym typeface="Calibri"/>
              </a:rPr>
              <a:t>When raising their children, all families do similar things regardless of the way their family was built or its composition.</a:t>
            </a:r>
            <a:br>
              <a:rPr b="1" lang="en-GB" sz="1200">
                <a:solidFill>
                  <a:schemeClr val="dk1"/>
                </a:solidFill>
                <a:latin typeface="Calibri"/>
                <a:ea typeface="Calibri"/>
                <a:cs typeface="Calibri"/>
                <a:sym typeface="Calibri"/>
              </a:rPr>
            </a:br>
            <a:r>
              <a:rPr lang="en-GB" sz="1200">
                <a:solidFill>
                  <a:schemeClr val="dk1"/>
                </a:solidFill>
                <a:latin typeface="Calibri"/>
                <a:ea typeface="Calibri"/>
                <a:cs typeface="Calibri"/>
                <a:sym typeface="Calibri"/>
              </a:rPr>
              <a:t>Emphasizing that families do similar things for their children and that families are a place where they can share a feeling of being loved, protected, reassured and important can help young children better understand family diversity. Talking about what they do (such as caring, comforting when sad, taking them to school when they are too young to go on their own, etc.) allows them to understand that it is the role of the family that is important.</a:t>
            </a:r>
            <a:endParaRPr sz="1200">
              <a:solidFill>
                <a:schemeClr val="dk1"/>
              </a:solidFill>
              <a:latin typeface="Calibri"/>
              <a:ea typeface="Calibri"/>
              <a:cs typeface="Calibri"/>
              <a:sym typeface="Calibri"/>
            </a:endParaRPr>
          </a:p>
        </p:txBody>
      </p:sp>
      <p:sp>
        <p:nvSpPr>
          <p:cNvPr id="158" name="Google Shape;158;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latin typeface="Calibri"/>
                <a:ea typeface="Calibri"/>
                <a:cs typeface="Calibri"/>
                <a:sym typeface="Calibri"/>
              </a:rPr>
              <a:t>‹#›</a:t>
            </a:fld>
            <a:endParaRPr>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 name="Shape 18"/>
        <p:cNvGrpSpPr/>
        <p:nvPr/>
      </p:nvGrpSpPr>
      <p:grpSpPr>
        <a:xfrm>
          <a:off x="0" y="0"/>
          <a:ext cx="0" cy="0"/>
          <a:chOff x="0" y="0"/>
          <a:chExt cx="0" cy="0"/>
        </a:xfrm>
      </p:grpSpPr>
      <p:sp>
        <p:nvSpPr>
          <p:cNvPr id="19" name="Google Shape;19;p1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id="21" name="Google Shape;21;p10"/>
          <p:cNvPicPr preferRelativeResize="0"/>
          <p:nvPr/>
        </p:nvPicPr>
        <p:blipFill rotWithShape="1">
          <a:blip r:embed="rId2">
            <a:alphaModFix/>
          </a:blip>
          <a:srcRect b="0" l="0" r="0" t="0"/>
          <a:stretch/>
        </p:blipFill>
        <p:spPr>
          <a:xfrm>
            <a:off x="0" y="0"/>
            <a:ext cx="12192000" cy="3048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7" name="Shape 77"/>
        <p:cNvGrpSpPr/>
        <p:nvPr/>
      </p:nvGrpSpPr>
      <p:grpSpPr>
        <a:xfrm>
          <a:off x="0" y="0"/>
          <a:ext cx="0" cy="0"/>
          <a:chOff x="0" y="0"/>
          <a:chExt cx="0" cy="0"/>
        </a:xfrm>
      </p:grpSpPr>
      <p:sp>
        <p:nvSpPr>
          <p:cNvPr id="78" name="Google Shape;78;p2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0" name="Google Shape;80;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2" name="Shape 22"/>
        <p:cNvGrpSpPr/>
        <p:nvPr/>
      </p:nvGrpSpPr>
      <p:grpSpPr>
        <a:xfrm>
          <a:off x="0" y="0"/>
          <a:ext cx="0" cy="0"/>
          <a:chOff x="0" y="0"/>
          <a:chExt cx="0" cy="0"/>
        </a:xfrm>
      </p:grpSpPr>
      <p:sp>
        <p:nvSpPr>
          <p:cNvPr id="23" name="Google Shape;2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 name="Google Shape;2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pic>
        <p:nvPicPr>
          <p:cNvPr id="28" name="Google Shape;28;p11"/>
          <p:cNvPicPr preferRelativeResize="0"/>
          <p:nvPr/>
        </p:nvPicPr>
        <p:blipFill rotWithShape="1">
          <a:blip r:embed="rId2">
            <a:alphaModFix/>
          </a:blip>
          <a:srcRect b="0" l="0" r="0" t="0"/>
          <a:stretch/>
        </p:blipFill>
        <p:spPr>
          <a:xfrm>
            <a:off x="0" y="0"/>
            <a:ext cx="12192000" cy="3048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9" name="Shape 29"/>
        <p:cNvGrpSpPr/>
        <p:nvPr/>
      </p:nvGrpSpPr>
      <p:grpSpPr>
        <a:xfrm>
          <a:off x="0" y="0"/>
          <a:ext cx="0" cy="0"/>
          <a:chOff x="0" y="0"/>
          <a:chExt cx="0" cy="0"/>
        </a:xfrm>
      </p:grpSpPr>
      <p:sp>
        <p:nvSpPr>
          <p:cNvPr id="30" name="Google Shape;30;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32" name="Google Shape;32;p1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3" name="Google Shape;33;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6" name="Shape 36"/>
        <p:cNvGrpSpPr/>
        <p:nvPr/>
      </p:nvGrpSpPr>
      <p:grpSpPr>
        <a:xfrm>
          <a:off x="0" y="0"/>
          <a:ext cx="0" cy="0"/>
          <a:chOff x="0" y="0"/>
          <a:chExt cx="0" cy="0"/>
        </a:xfrm>
      </p:grpSpPr>
      <p:sp>
        <p:nvSpPr>
          <p:cNvPr id="37" name="Google Shape;37;p1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9" name="Google Shape;39;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pic>
        <p:nvPicPr>
          <p:cNvPr id="42" name="Google Shape;42;p12"/>
          <p:cNvPicPr preferRelativeResize="0"/>
          <p:nvPr/>
        </p:nvPicPr>
        <p:blipFill rotWithShape="1">
          <a:blip r:embed="rId2">
            <a:alphaModFix/>
          </a:blip>
          <a:srcRect b="0" l="0" r="0" t="0"/>
          <a:stretch/>
        </p:blipFill>
        <p:spPr>
          <a:xfrm>
            <a:off x="0" y="0"/>
            <a:ext cx="12192000" cy="3048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3" name="Shape 43"/>
        <p:cNvGrpSpPr/>
        <p:nvPr/>
      </p:nvGrpSpPr>
      <p:grpSpPr>
        <a:xfrm>
          <a:off x="0" y="0"/>
          <a:ext cx="0" cy="0"/>
          <a:chOff x="0" y="0"/>
          <a:chExt cx="0" cy="0"/>
        </a:xfrm>
      </p:grpSpPr>
      <p:sp>
        <p:nvSpPr>
          <p:cNvPr id="44" name="Google Shape;44;p1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1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6" name="Google Shape;46;p1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1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8" name="Google Shape;48;p1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pic>
        <p:nvPicPr>
          <p:cNvPr id="52" name="Google Shape;52;p14"/>
          <p:cNvPicPr preferRelativeResize="0"/>
          <p:nvPr/>
        </p:nvPicPr>
        <p:blipFill rotWithShape="1">
          <a:blip r:embed="rId2">
            <a:alphaModFix/>
          </a:blip>
          <a:srcRect b="0" l="0" r="0" t="0"/>
          <a:stretch/>
        </p:blipFill>
        <p:spPr>
          <a:xfrm>
            <a:off x="0" y="0"/>
            <a:ext cx="12192000" cy="3048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pic>
        <p:nvPicPr>
          <p:cNvPr id="58" name="Google Shape;58;p15"/>
          <p:cNvPicPr preferRelativeResize="0"/>
          <p:nvPr/>
        </p:nvPicPr>
        <p:blipFill rotWithShape="1">
          <a:blip r:embed="rId2">
            <a:alphaModFix/>
          </a:blip>
          <a:srcRect b="0" l="0" r="0" t="0"/>
          <a:stretch/>
        </p:blipFill>
        <p:spPr>
          <a:xfrm>
            <a:off x="0" y="0"/>
            <a:ext cx="12192000" cy="3048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9" name="Shape 59"/>
        <p:cNvGrpSpPr/>
        <p:nvPr/>
      </p:nvGrpSpPr>
      <p:grpSpPr>
        <a:xfrm>
          <a:off x="0" y="0"/>
          <a:ext cx="0" cy="0"/>
          <a:chOff x="0" y="0"/>
          <a:chExt cx="0" cy="0"/>
        </a:xfrm>
      </p:grpSpPr>
      <p:sp>
        <p:nvSpPr>
          <p:cNvPr id="60" name="Google Shape;60;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pic>
        <p:nvPicPr>
          <p:cNvPr id="63" name="Google Shape;63;p16"/>
          <p:cNvPicPr preferRelativeResize="0"/>
          <p:nvPr/>
        </p:nvPicPr>
        <p:blipFill rotWithShape="1">
          <a:blip r:embed="rId2">
            <a:alphaModFix/>
          </a:blip>
          <a:srcRect b="0" l="0" r="0" t="0"/>
          <a:stretch/>
        </p:blipFill>
        <p:spPr>
          <a:xfrm>
            <a:off x="0" y="0"/>
            <a:ext cx="12192000" cy="3048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4" name="Shape 64"/>
        <p:cNvGrpSpPr/>
        <p:nvPr/>
      </p:nvGrpSpPr>
      <p:grpSpPr>
        <a:xfrm>
          <a:off x="0" y="0"/>
          <a:ext cx="0" cy="0"/>
          <a:chOff x="0" y="0"/>
          <a:chExt cx="0" cy="0"/>
        </a:xfrm>
      </p:grpSpPr>
      <p:sp>
        <p:nvSpPr>
          <p:cNvPr id="65" name="Google Shape;65;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8"/>
          <p:cNvSpPr/>
          <p:nvPr>
            <p:ph idx="2" type="pic"/>
          </p:nvPr>
        </p:nvSpPr>
        <p:spPr>
          <a:xfrm>
            <a:off x="5183188" y="987425"/>
            <a:ext cx="6172200" cy="4873625"/>
          </a:xfrm>
          <a:prstGeom prst="rect">
            <a:avLst/>
          </a:prstGeom>
          <a:noFill/>
          <a:ln>
            <a:noFill/>
          </a:ln>
        </p:spPr>
      </p:sp>
      <p:sp>
        <p:nvSpPr>
          <p:cNvPr id="67" name="Google Shape;67;p1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8" name="Google Shape;68;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1" name="Shape 71"/>
        <p:cNvGrpSpPr/>
        <p:nvPr/>
      </p:nvGrpSpPr>
      <p:grpSpPr>
        <a:xfrm>
          <a:off x="0" y="0"/>
          <a:ext cx="0" cy="0"/>
          <a:chOff x="0" y="0"/>
          <a:chExt cx="0" cy="0"/>
        </a:xfrm>
      </p:grpSpPr>
      <p:sp>
        <p:nvSpPr>
          <p:cNvPr id="72" name="Google Shape;72;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2.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
        <p:nvSpPr>
          <p:cNvPr id="15" name="Google Shape;15;p9"/>
          <p:cNvSpPr/>
          <p:nvPr/>
        </p:nvSpPr>
        <p:spPr>
          <a:xfrm>
            <a:off x="0" y="6285186"/>
            <a:ext cx="12192000" cy="572815"/>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6" name="Google Shape;16;p9"/>
          <p:cNvSpPr txBox="1"/>
          <p:nvPr/>
        </p:nvSpPr>
        <p:spPr>
          <a:xfrm>
            <a:off x="381000" y="6363845"/>
            <a:ext cx="9148291" cy="41575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b="0" i="0" lang="en-GB" sz="1051" u="none" cap="none" strike="noStrike">
                <a:solidFill>
                  <a:schemeClr val="lt1"/>
                </a:solidFill>
                <a:latin typeface="Calibri"/>
                <a:ea typeface="Calibri"/>
                <a:cs typeface="Calibri"/>
                <a:sym typeface="Calibri"/>
              </a:rPr>
              <a:t>The BRIGHTER FUTURE project has been funded with support from the European Commission. This material reflects the views only of the authors, </a:t>
            </a:r>
            <a:br>
              <a:rPr b="0" i="0" lang="en-GB" sz="1051" u="none" cap="none" strike="noStrike">
                <a:solidFill>
                  <a:schemeClr val="lt1"/>
                </a:solidFill>
                <a:latin typeface="Calibri"/>
                <a:ea typeface="Calibri"/>
                <a:cs typeface="Calibri"/>
                <a:sym typeface="Calibri"/>
              </a:rPr>
            </a:br>
            <a:r>
              <a:rPr b="0" i="0" lang="en-GB" sz="1051" u="none" cap="none" strike="noStrike">
                <a:solidFill>
                  <a:schemeClr val="lt1"/>
                </a:solidFill>
                <a:latin typeface="Calibri"/>
                <a:ea typeface="Calibri"/>
                <a:cs typeface="Calibri"/>
                <a:sym typeface="Calibri"/>
              </a:rPr>
              <a:t>and the Commission 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pic>
        <p:nvPicPr>
          <p:cNvPr descr="Texto&#10;&#10;Descripción generada automáticamente con confianza media" id="17" name="Google Shape;17;p9"/>
          <p:cNvPicPr preferRelativeResize="0"/>
          <p:nvPr/>
        </p:nvPicPr>
        <p:blipFill rotWithShape="1">
          <a:blip r:embed="rId1">
            <a:alphaModFix/>
          </a:blip>
          <a:srcRect b="0" l="0" r="0" t="0"/>
          <a:stretch/>
        </p:blipFill>
        <p:spPr>
          <a:xfrm>
            <a:off x="10107577" y="6354247"/>
            <a:ext cx="1916785" cy="42492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5.jp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24"/>
          <p:cNvSpPr txBox="1"/>
          <p:nvPr>
            <p:ph idx="1" type="subTitle"/>
          </p:nvPr>
        </p:nvSpPr>
        <p:spPr>
          <a:xfrm>
            <a:off x="1563827" y="2592182"/>
            <a:ext cx="9144000" cy="1673639"/>
          </a:xfrm>
          <a:prstGeom prst="rect">
            <a:avLst/>
          </a:prstGeom>
          <a:noFill/>
          <a:ln>
            <a:noFill/>
          </a:ln>
        </p:spPr>
        <p:txBody>
          <a:bodyPr anchorCtr="0" anchor="t" bIns="45700" lIns="91425" spcFirstLastPara="1" rIns="91425" wrap="square" tIns="45700">
            <a:normAutofit lnSpcReduction="10000"/>
          </a:bodyPr>
          <a:lstStyle/>
          <a:p>
            <a:pPr indent="-406400" lvl="0" marL="457200" rtl="0" algn="ctr">
              <a:lnSpc>
                <a:spcPct val="100000"/>
              </a:lnSpc>
              <a:spcBef>
                <a:spcPts val="1000"/>
              </a:spcBef>
              <a:spcAft>
                <a:spcPts val="0"/>
              </a:spcAft>
              <a:buSzPts val="2400"/>
              <a:buNone/>
            </a:pPr>
            <a:r>
              <a:rPr lang="en-GB" sz="4800"/>
              <a:t>Het verhaal van het kind op school</a:t>
            </a:r>
            <a:r>
              <a:rPr lang="en-GB" sz="4800">
                <a:solidFill>
                  <a:schemeClr val="dk1"/>
                </a:solidFill>
                <a:latin typeface="Calibri"/>
                <a:ea typeface="Calibri"/>
                <a:cs typeface="Calibri"/>
                <a:sym typeface="Calibri"/>
              </a:rPr>
              <a:t>:</a:t>
            </a:r>
            <a:endParaRPr sz="4800"/>
          </a:p>
          <a:p>
            <a:pPr indent="-406400" lvl="0" marL="457200" rtl="0" algn="ctr">
              <a:lnSpc>
                <a:spcPct val="100000"/>
              </a:lnSpc>
              <a:spcBef>
                <a:spcPts val="1000"/>
              </a:spcBef>
              <a:spcAft>
                <a:spcPts val="0"/>
              </a:spcAft>
              <a:buSzPts val="2400"/>
              <a:buNone/>
            </a:pPr>
            <a:r>
              <a:rPr lang="en-GB" sz="4800"/>
              <a:t>Persoonlijke informatie delen</a:t>
            </a:r>
            <a:endParaRPr sz="4800"/>
          </a:p>
        </p:txBody>
      </p:sp>
      <p:pic>
        <p:nvPicPr>
          <p:cNvPr id="88" name="Google Shape;88;p24"/>
          <p:cNvPicPr preferRelativeResize="0"/>
          <p:nvPr/>
        </p:nvPicPr>
        <p:blipFill rotWithShape="1">
          <a:blip r:embed="rId3">
            <a:alphaModFix/>
          </a:blip>
          <a:srcRect b="0" l="0" r="0" t="0"/>
          <a:stretch/>
        </p:blipFill>
        <p:spPr>
          <a:xfrm>
            <a:off x="8556814" y="416128"/>
            <a:ext cx="2909887" cy="704365"/>
          </a:xfrm>
          <a:prstGeom prst="rect">
            <a:avLst/>
          </a:prstGeom>
          <a:solidFill>
            <a:schemeClr val="lt1"/>
          </a:solidFill>
          <a:ln>
            <a:noFill/>
          </a:ln>
        </p:spPr>
      </p:pic>
      <p:sp>
        <p:nvSpPr>
          <p:cNvPr id="89" name="Google Shape;89;p24"/>
          <p:cNvSpPr/>
          <p:nvPr/>
        </p:nvSpPr>
        <p:spPr>
          <a:xfrm>
            <a:off x="0" y="6285186"/>
            <a:ext cx="12192000" cy="572815"/>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descr="Imagen que contiene Interfaz de usuario gráfica&#10;&#10;Descripción generada automáticamente" id="90" name="Google Shape;90;p24"/>
          <p:cNvPicPr preferRelativeResize="0"/>
          <p:nvPr/>
        </p:nvPicPr>
        <p:blipFill rotWithShape="1">
          <a:blip r:embed="rId4">
            <a:alphaModFix/>
          </a:blip>
          <a:srcRect b="0" l="0" r="0" t="0"/>
          <a:stretch/>
        </p:blipFill>
        <p:spPr>
          <a:xfrm>
            <a:off x="886173" y="7713857"/>
            <a:ext cx="886483" cy="443241"/>
          </a:xfrm>
          <a:prstGeom prst="rect">
            <a:avLst/>
          </a:prstGeom>
          <a:noFill/>
          <a:ln>
            <a:noFill/>
          </a:ln>
        </p:spPr>
      </p:pic>
      <p:sp>
        <p:nvSpPr>
          <p:cNvPr id="91" name="Google Shape;91;p24"/>
          <p:cNvSpPr txBox="1"/>
          <p:nvPr/>
        </p:nvSpPr>
        <p:spPr>
          <a:xfrm>
            <a:off x="381000" y="6363845"/>
            <a:ext cx="9148291" cy="41575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b="0" i="0" lang="en-GB" sz="1051" u="none" cap="none" strike="noStrike">
                <a:solidFill>
                  <a:schemeClr val="lt1"/>
                </a:solidFill>
                <a:latin typeface="Calibri"/>
                <a:ea typeface="Calibri"/>
                <a:cs typeface="Calibri"/>
                <a:sym typeface="Calibri"/>
              </a:rPr>
              <a:t>The BRIGHTER FUTURE project has been funded with support from the European Commission. This material reflects the views only of the authors, </a:t>
            </a:r>
            <a:br>
              <a:rPr b="0" i="0" lang="en-GB" sz="1051" u="none" cap="none" strike="noStrike">
                <a:solidFill>
                  <a:schemeClr val="lt1"/>
                </a:solidFill>
                <a:latin typeface="Calibri"/>
                <a:ea typeface="Calibri"/>
                <a:cs typeface="Calibri"/>
                <a:sym typeface="Calibri"/>
              </a:rPr>
            </a:br>
            <a:r>
              <a:rPr b="0" i="0" lang="en-GB" sz="1051" u="none" cap="none" strike="noStrike">
                <a:solidFill>
                  <a:schemeClr val="lt1"/>
                </a:solidFill>
                <a:latin typeface="Calibri"/>
                <a:ea typeface="Calibri"/>
                <a:cs typeface="Calibri"/>
                <a:sym typeface="Calibri"/>
              </a:rPr>
              <a:t>and the Commission 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pic>
        <p:nvPicPr>
          <p:cNvPr descr="Texto&#10;&#10;Descripción generada automáticamente con confianza media" id="92" name="Google Shape;92;p24"/>
          <p:cNvPicPr preferRelativeResize="0"/>
          <p:nvPr/>
        </p:nvPicPr>
        <p:blipFill rotWithShape="1">
          <a:blip r:embed="rId5">
            <a:alphaModFix/>
          </a:blip>
          <a:srcRect b="0" l="0" r="0" t="0"/>
          <a:stretch/>
        </p:blipFill>
        <p:spPr>
          <a:xfrm>
            <a:off x="10107577" y="6354247"/>
            <a:ext cx="1916785" cy="424927"/>
          </a:xfrm>
          <a:prstGeom prst="rect">
            <a:avLst/>
          </a:prstGeom>
          <a:noFill/>
          <a:ln>
            <a:noFill/>
          </a:ln>
        </p:spPr>
      </p:pic>
      <p:sp>
        <p:nvSpPr>
          <p:cNvPr id="93" name="Google Shape;93;p24"/>
          <p:cNvSpPr/>
          <p:nvPr/>
        </p:nvSpPr>
        <p:spPr>
          <a:xfrm>
            <a:off x="1464600" y="2415025"/>
            <a:ext cx="9144000" cy="2155200"/>
          </a:xfrm>
          <a:prstGeom prst="rect">
            <a:avLst/>
          </a:prstGeom>
          <a:noFill/>
          <a:ln cap="flat" cmpd="sng" w="25400">
            <a:solidFill>
              <a:srgbClr val="742A7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94" name="Google Shape;94;p24"/>
          <p:cNvSpPr txBox="1"/>
          <p:nvPr/>
        </p:nvSpPr>
        <p:spPr>
          <a:xfrm>
            <a:off x="5198567" y="1688309"/>
            <a:ext cx="1874520" cy="584775"/>
          </a:xfrm>
          <a:prstGeom prst="rect">
            <a:avLst/>
          </a:prstGeom>
          <a:solidFill>
            <a:srgbClr val="742A7B"/>
          </a:solid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0" i="0" lang="en-GB" sz="3200" u="none" cap="none" strike="noStrike">
                <a:solidFill>
                  <a:schemeClr val="lt1"/>
                </a:solidFill>
                <a:latin typeface="Calibri"/>
                <a:ea typeface="Calibri"/>
                <a:cs typeface="Calibri"/>
                <a:sym typeface="Calibri"/>
              </a:rPr>
              <a:t>UNIT 6</a:t>
            </a:r>
            <a:endParaRPr b="0" i="0" sz="6000" u="none" cap="none" strike="noStrike">
              <a:solidFill>
                <a:schemeClr val="lt1"/>
              </a:solidFill>
              <a:latin typeface="Calibri"/>
              <a:ea typeface="Calibri"/>
              <a:cs typeface="Calibri"/>
              <a:sym typeface="Calibri"/>
            </a:endParaRPr>
          </a:p>
        </p:txBody>
      </p:sp>
      <p:sp>
        <p:nvSpPr>
          <p:cNvPr id="95" name="Google Shape;95;p24"/>
          <p:cNvSpPr/>
          <p:nvPr/>
        </p:nvSpPr>
        <p:spPr>
          <a:xfrm rot="10800000">
            <a:off x="5867400" y="4428229"/>
            <a:ext cx="396240" cy="341587"/>
          </a:xfrm>
          <a:prstGeom prst="triangle">
            <a:avLst>
              <a:gd fmla="val 50000" name="adj"/>
            </a:avLst>
          </a:prstGeom>
          <a:solidFill>
            <a:srgbClr val="742A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8"/>
          <p:cNvSpPr txBox="1"/>
          <p:nvPr>
            <p:ph type="title"/>
          </p:nvPr>
        </p:nvSpPr>
        <p:spPr>
          <a:xfrm>
            <a:off x="838200" y="30937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De juiste woorden kiezen</a:t>
            </a:r>
            <a:r>
              <a:rPr lang="en-GB">
                <a:latin typeface="Calibri"/>
                <a:ea typeface="Calibri"/>
                <a:cs typeface="Calibri"/>
                <a:sym typeface="Calibri"/>
              </a:rPr>
              <a:t>_2</a:t>
            </a:r>
            <a:endParaRPr>
              <a:latin typeface="Calibri"/>
              <a:ea typeface="Calibri"/>
              <a:cs typeface="Calibri"/>
              <a:sym typeface="Calibri"/>
            </a:endParaRPr>
          </a:p>
        </p:txBody>
      </p:sp>
      <p:graphicFrame>
        <p:nvGraphicFramePr>
          <p:cNvPr id="167" name="Google Shape;167;p8"/>
          <p:cNvGraphicFramePr/>
          <p:nvPr/>
        </p:nvGraphicFramePr>
        <p:xfrm>
          <a:off x="736692" y="1400586"/>
          <a:ext cx="3000000" cy="3000000"/>
        </p:xfrm>
        <a:graphic>
          <a:graphicData uri="http://schemas.openxmlformats.org/drawingml/2006/table">
            <a:tbl>
              <a:tblPr>
                <a:noFill/>
                <a:tableStyleId>{C26461BE-78B5-4A84-8B85-A1C1145B5816}</a:tableStyleId>
              </a:tblPr>
              <a:tblGrid>
                <a:gridCol w="4003125"/>
                <a:gridCol w="3470900"/>
                <a:gridCol w="3347875"/>
              </a:tblGrid>
              <a:tr h="329800">
                <a:tc>
                  <a:txBody>
                    <a:bodyPr/>
                    <a:lstStyle/>
                    <a:p>
                      <a:pPr indent="0" lvl="0" marL="0" rtl="0" algn="l">
                        <a:lnSpc>
                          <a:spcPct val="115000"/>
                        </a:lnSpc>
                        <a:spcBef>
                          <a:spcPts val="0"/>
                        </a:spcBef>
                        <a:spcAft>
                          <a:spcPts val="0"/>
                        </a:spcAft>
                        <a:buClr>
                          <a:schemeClr val="dk1"/>
                        </a:buClr>
                        <a:buSzPts val="1800"/>
                        <a:buFont typeface="Arial"/>
                        <a:buNone/>
                      </a:pPr>
                      <a:r>
                        <a:rPr b="1" lang="en-GB" sz="1800"/>
                        <a:t>In plaats van…</a:t>
                      </a:r>
                      <a:endParaRPr b="1" sz="1800"/>
                    </a:p>
                  </a:txBody>
                  <a:tcPr marT="0" marB="0" marR="34350" marL="34350"/>
                </a:tc>
                <a:tc>
                  <a:txBody>
                    <a:bodyPr/>
                    <a:lstStyle/>
                    <a:p>
                      <a:pPr indent="0" lvl="0" marL="0" rtl="0" algn="l">
                        <a:lnSpc>
                          <a:spcPct val="115000"/>
                        </a:lnSpc>
                        <a:spcBef>
                          <a:spcPts val="0"/>
                        </a:spcBef>
                        <a:spcAft>
                          <a:spcPts val="0"/>
                        </a:spcAft>
                        <a:buClr>
                          <a:schemeClr val="dk1"/>
                        </a:buClr>
                        <a:buSzPts val="1800"/>
                        <a:buFont typeface="Arial"/>
                        <a:buNone/>
                      </a:pPr>
                      <a:r>
                        <a:rPr b="1" lang="en-GB" sz="1800"/>
                        <a:t>Gebruik liever…</a:t>
                      </a:r>
                      <a:endParaRPr b="1" sz="1800"/>
                    </a:p>
                  </a:txBody>
                  <a:tcPr marT="0" marB="0" marR="34350" marL="34350"/>
                </a:tc>
                <a:tc>
                  <a:txBody>
                    <a:bodyPr/>
                    <a:lstStyle/>
                    <a:p>
                      <a:pPr indent="0" lvl="0" marL="0" rtl="0" algn="l">
                        <a:lnSpc>
                          <a:spcPct val="115000"/>
                        </a:lnSpc>
                        <a:spcBef>
                          <a:spcPts val="0"/>
                        </a:spcBef>
                        <a:spcAft>
                          <a:spcPts val="0"/>
                        </a:spcAft>
                        <a:buClr>
                          <a:schemeClr val="dk1"/>
                        </a:buClr>
                        <a:buSzPts val="1800"/>
                        <a:buFont typeface="Arial"/>
                        <a:buNone/>
                      </a:pPr>
                      <a:r>
                        <a:rPr b="1" lang="en-GB" sz="1800"/>
                        <a:t>Omdat…</a:t>
                      </a:r>
                      <a:endParaRPr b="1" sz="1800"/>
                    </a:p>
                  </a:txBody>
                  <a:tcPr marT="0" marB="0" marR="34350" marL="34350"/>
                </a:tc>
              </a:tr>
              <a:tr h="1065075">
                <a:tc>
                  <a:txBody>
                    <a:bodyPr/>
                    <a:lstStyle/>
                    <a:p>
                      <a:pPr indent="0" lvl="0" marL="0" marR="0" rtl="0" algn="l">
                        <a:lnSpc>
                          <a:spcPct val="115000"/>
                        </a:lnSpc>
                        <a:spcBef>
                          <a:spcPts val="0"/>
                        </a:spcBef>
                        <a:spcAft>
                          <a:spcPts val="0"/>
                        </a:spcAft>
                        <a:buClr>
                          <a:srgbClr val="000000"/>
                        </a:buClr>
                        <a:buSzPts val="1800"/>
                        <a:buFont typeface="Arial"/>
                        <a:buNone/>
                      </a:pPr>
                      <a:r>
                        <a:rPr lang="en-GB" sz="1800"/>
                        <a:t>Is geadopteerd</a:t>
                      </a:r>
                      <a:endParaRPr sz="1800" u="none" cap="none" strike="noStrike">
                        <a:latin typeface="Calibri"/>
                        <a:ea typeface="Calibri"/>
                        <a:cs typeface="Calibri"/>
                        <a:sym typeface="Calibri"/>
                      </a:endParaRPr>
                    </a:p>
                  </a:txBody>
                  <a:tcPr marT="0" marB="0" marR="34350" marL="34350"/>
                </a:tc>
                <a:tc>
                  <a:txBody>
                    <a:bodyPr/>
                    <a:lstStyle/>
                    <a:p>
                      <a:pPr indent="0" lvl="0" marL="0" marR="0" rtl="0" algn="l">
                        <a:lnSpc>
                          <a:spcPct val="115000"/>
                        </a:lnSpc>
                        <a:spcBef>
                          <a:spcPts val="0"/>
                        </a:spcBef>
                        <a:spcAft>
                          <a:spcPts val="0"/>
                        </a:spcAft>
                        <a:buClr>
                          <a:srgbClr val="000000"/>
                        </a:buClr>
                        <a:buSzPts val="1800"/>
                        <a:buFont typeface="Arial"/>
                        <a:buNone/>
                      </a:pPr>
                      <a:r>
                        <a:rPr lang="en-GB" sz="1800" u="none" cap="none" strike="noStrike"/>
                        <a:t>Was </a:t>
                      </a:r>
                      <a:r>
                        <a:rPr lang="en-GB" sz="1800"/>
                        <a:t>geadopteerd</a:t>
                      </a:r>
                      <a:endParaRPr sz="1800" u="none" cap="none" strike="noStrike">
                        <a:latin typeface="Calibri"/>
                        <a:ea typeface="Calibri"/>
                        <a:cs typeface="Calibri"/>
                        <a:sym typeface="Calibri"/>
                      </a:endParaRPr>
                    </a:p>
                  </a:txBody>
                  <a:tcPr marT="0" marB="0" marR="34350" marL="34350"/>
                </a:tc>
                <a:tc>
                  <a:txBody>
                    <a:bodyPr/>
                    <a:lstStyle/>
                    <a:p>
                      <a:pPr indent="0" lvl="0" marL="0" marR="0" rtl="0" algn="l">
                        <a:lnSpc>
                          <a:spcPct val="115000"/>
                        </a:lnSpc>
                        <a:spcBef>
                          <a:spcPts val="0"/>
                        </a:spcBef>
                        <a:spcAft>
                          <a:spcPts val="0"/>
                        </a:spcAft>
                        <a:buClr>
                          <a:srgbClr val="000000"/>
                        </a:buClr>
                        <a:buSzPts val="1400"/>
                        <a:buFont typeface="Arial"/>
                        <a:buNone/>
                      </a:pPr>
                      <a:r>
                        <a:rPr lang="en-GB"/>
                        <a:t>Adoptie is een deel van het leven van een geadopteerde, niet zijn bepalende kenmerk. Het is iets dat hen is overkomen en maakt deel uit van hun geschiedenis, maar de gebeurtenis is nu voorbij.</a:t>
                      </a:r>
                      <a:endParaRPr sz="1400" u="none" cap="none" strike="noStrike">
                        <a:latin typeface="Calibri"/>
                        <a:ea typeface="Calibri"/>
                        <a:cs typeface="Calibri"/>
                        <a:sym typeface="Calibri"/>
                      </a:endParaRPr>
                    </a:p>
                  </a:txBody>
                  <a:tcPr marT="0" marB="0" marR="34350" marL="34350"/>
                </a:tc>
              </a:tr>
              <a:tr h="542325">
                <a:tc>
                  <a:txBody>
                    <a:bodyPr/>
                    <a:lstStyle/>
                    <a:p>
                      <a:pPr indent="0" lvl="0" marL="0" marR="0" rtl="0" algn="l">
                        <a:lnSpc>
                          <a:spcPct val="115000"/>
                        </a:lnSpc>
                        <a:spcBef>
                          <a:spcPts val="0"/>
                        </a:spcBef>
                        <a:spcAft>
                          <a:spcPts val="0"/>
                        </a:spcAft>
                        <a:buClr>
                          <a:srgbClr val="000000"/>
                        </a:buClr>
                        <a:buSzPts val="1800"/>
                        <a:buFont typeface="Arial"/>
                        <a:buNone/>
                      </a:pPr>
                      <a:r>
                        <a:rPr lang="en-GB" sz="1800"/>
                        <a:t>Weeshuis</a:t>
                      </a:r>
                      <a:endParaRPr sz="1800" u="none" cap="none" strike="noStrike">
                        <a:latin typeface="Calibri"/>
                        <a:ea typeface="Calibri"/>
                        <a:cs typeface="Calibri"/>
                        <a:sym typeface="Calibri"/>
                      </a:endParaRPr>
                    </a:p>
                  </a:txBody>
                  <a:tcPr marT="0" marB="0" marR="34350" marL="34350"/>
                </a:tc>
                <a:tc>
                  <a:txBody>
                    <a:bodyPr/>
                    <a:lstStyle/>
                    <a:p>
                      <a:pPr indent="0" lvl="0" marL="0" marR="0" rtl="0" algn="l">
                        <a:lnSpc>
                          <a:spcPct val="115000"/>
                        </a:lnSpc>
                        <a:spcBef>
                          <a:spcPts val="0"/>
                        </a:spcBef>
                        <a:spcAft>
                          <a:spcPts val="0"/>
                        </a:spcAft>
                        <a:buClr>
                          <a:srgbClr val="000000"/>
                        </a:buClr>
                        <a:buSzPts val="1800"/>
                        <a:buFont typeface="Arial"/>
                        <a:buNone/>
                      </a:pPr>
                      <a:r>
                        <a:rPr lang="en-GB" sz="1800"/>
                        <a:t>Huis, woongroep</a:t>
                      </a:r>
                      <a:endParaRPr sz="1800" u="none" cap="none" strike="noStrike">
                        <a:latin typeface="Calibri"/>
                        <a:ea typeface="Calibri"/>
                        <a:cs typeface="Calibri"/>
                        <a:sym typeface="Calibri"/>
                      </a:endParaRPr>
                    </a:p>
                  </a:txBody>
                  <a:tcPr marT="0" marB="0" marR="34350" marL="34350"/>
                </a:tc>
                <a:tc>
                  <a:txBody>
                    <a:bodyPr/>
                    <a:lstStyle/>
                    <a:p>
                      <a:pPr indent="0" lvl="0" marL="0" marR="0" rtl="0" algn="l">
                        <a:lnSpc>
                          <a:spcPct val="115000"/>
                        </a:lnSpc>
                        <a:spcBef>
                          <a:spcPts val="0"/>
                        </a:spcBef>
                        <a:spcAft>
                          <a:spcPts val="0"/>
                        </a:spcAft>
                        <a:buClr>
                          <a:srgbClr val="000000"/>
                        </a:buClr>
                        <a:buSzPts val="1400"/>
                        <a:buFont typeface="Arial"/>
                        <a:buNone/>
                      </a:pPr>
                      <a:r>
                        <a:rPr lang="en-GB"/>
                        <a:t>De meeste kinderen in instellingen zijn geen wezen.</a:t>
                      </a:r>
                      <a:endParaRPr sz="1400" u="none" cap="none" strike="noStrike">
                        <a:latin typeface="Calibri"/>
                        <a:ea typeface="Calibri"/>
                        <a:cs typeface="Calibri"/>
                        <a:sym typeface="Calibri"/>
                      </a:endParaRPr>
                    </a:p>
                  </a:txBody>
                  <a:tcPr marT="0" marB="0" marR="34350" marL="34350"/>
                </a:tc>
              </a:tr>
              <a:tr h="1065075">
                <a:tc>
                  <a:txBody>
                    <a:bodyPr/>
                    <a:lstStyle/>
                    <a:p>
                      <a:pPr indent="0" lvl="0" marL="0" marR="0" rtl="0" algn="l">
                        <a:lnSpc>
                          <a:spcPct val="115000"/>
                        </a:lnSpc>
                        <a:spcBef>
                          <a:spcPts val="0"/>
                        </a:spcBef>
                        <a:spcAft>
                          <a:spcPts val="0"/>
                        </a:spcAft>
                        <a:buClr>
                          <a:srgbClr val="000000"/>
                        </a:buClr>
                        <a:buSzPts val="1800"/>
                        <a:buFont typeface="Arial"/>
                        <a:buNone/>
                      </a:pPr>
                      <a:r>
                        <a:rPr lang="en-GB" sz="1800"/>
                        <a:t>Het woord "adoptie" gebruiken om te verwijzen naar het sponsoren van dieren, enz. Bijvoorbeeld - adopteer een tijger, dolfijn, boom enz.</a:t>
                      </a:r>
                      <a:endParaRPr sz="1800" u="none" cap="none" strike="noStrike">
                        <a:latin typeface="Calibri"/>
                        <a:ea typeface="Calibri"/>
                        <a:cs typeface="Calibri"/>
                        <a:sym typeface="Calibri"/>
                      </a:endParaRPr>
                    </a:p>
                  </a:txBody>
                  <a:tcPr marT="0" marB="0" marR="34350" marL="34350"/>
                </a:tc>
                <a:tc>
                  <a:txBody>
                    <a:bodyPr/>
                    <a:lstStyle/>
                    <a:p>
                      <a:pPr indent="0" lvl="0" marL="0" marR="0" rtl="0" algn="l">
                        <a:lnSpc>
                          <a:spcPct val="115000"/>
                        </a:lnSpc>
                        <a:spcBef>
                          <a:spcPts val="0"/>
                        </a:spcBef>
                        <a:spcAft>
                          <a:spcPts val="0"/>
                        </a:spcAft>
                        <a:buClr>
                          <a:srgbClr val="000000"/>
                        </a:buClr>
                        <a:buSzPts val="1800"/>
                        <a:buFont typeface="Arial"/>
                        <a:buNone/>
                      </a:pPr>
                      <a:r>
                        <a:rPr lang="en-GB" sz="1800" u="none" cap="none" strike="noStrike"/>
                        <a:t>Sponsor</a:t>
                      </a:r>
                      <a:endParaRPr sz="1800" u="none" cap="none" strike="noStrike">
                        <a:latin typeface="Calibri"/>
                        <a:ea typeface="Calibri"/>
                        <a:cs typeface="Calibri"/>
                        <a:sym typeface="Calibri"/>
                      </a:endParaRPr>
                    </a:p>
                  </a:txBody>
                  <a:tcPr marT="0" marB="0" marR="34350" marL="34350"/>
                </a:tc>
                <a:tc>
                  <a:txBody>
                    <a:bodyPr/>
                    <a:lstStyle/>
                    <a:p>
                      <a:pPr indent="0" lvl="0" marL="0" marR="0" rtl="0" algn="l">
                        <a:lnSpc>
                          <a:spcPct val="115000"/>
                        </a:lnSpc>
                        <a:spcBef>
                          <a:spcPts val="0"/>
                        </a:spcBef>
                        <a:spcAft>
                          <a:spcPts val="0"/>
                        </a:spcAft>
                        <a:buClr>
                          <a:srgbClr val="000000"/>
                        </a:buClr>
                        <a:buSzPts val="1400"/>
                        <a:buFont typeface="Arial"/>
                        <a:buNone/>
                      </a:pPr>
                      <a:r>
                        <a:rPr lang="en-GB"/>
                        <a:t>Het kan verwarrend zijn om dit woord in twee verschillende contexten te horen gebruiken en impliceert dat adoptiekinderen - sponsoring van dieren hetzelfde zijn?</a:t>
                      </a:r>
                      <a:endParaRPr sz="1400" u="none" cap="none" strike="noStrike">
                        <a:latin typeface="Calibri"/>
                        <a:ea typeface="Calibri"/>
                        <a:cs typeface="Calibri"/>
                        <a:sym typeface="Calibri"/>
                      </a:endParaRPr>
                    </a:p>
                  </a:txBody>
                  <a:tcPr marT="0" marB="0" marR="34350" marL="34350"/>
                </a:tc>
              </a:tr>
              <a:tr h="1326450">
                <a:tc>
                  <a:txBody>
                    <a:bodyPr/>
                    <a:lstStyle/>
                    <a:p>
                      <a:pPr indent="0" lvl="0" marL="0" marR="0" rtl="0" algn="l">
                        <a:lnSpc>
                          <a:spcPct val="115000"/>
                        </a:lnSpc>
                        <a:spcBef>
                          <a:spcPts val="0"/>
                        </a:spcBef>
                        <a:spcAft>
                          <a:spcPts val="0"/>
                        </a:spcAft>
                        <a:buClr>
                          <a:srgbClr val="000000"/>
                        </a:buClr>
                        <a:buSzPts val="1800"/>
                        <a:buFont typeface="Arial"/>
                        <a:buNone/>
                      </a:pPr>
                      <a:r>
                        <a:rPr lang="en-GB" sz="1800" u="none" cap="none" strike="noStrike"/>
                        <a:t>MENAS (Spain), LAC (UK), MSNA (Italy), AMV (Netherlands)</a:t>
                      </a:r>
                      <a:endParaRPr sz="1800" u="none" cap="none" strike="noStrike">
                        <a:latin typeface="Calibri"/>
                        <a:ea typeface="Calibri"/>
                        <a:cs typeface="Calibri"/>
                        <a:sym typeface="Calibri"/>
                      </a:endParaRPr>
                    </a:p>
                  </a:txBody>
                  <a:tcPr marT="0" marB="0" marR="34350" marL="34350"/>
                </a:tc>
                <a:tc>
                  <a:txBody>
                    <a:bodyPr/>
                    <a:lstStyle/>
                    <a:p>
                      <a:pPr indent="0" lvl="0" marL="0" marR="0" rtl="0" algn="l">
                        <a:lnSpc>
                          <a:spcPct val="115000"/>
                        </a:lnSpc>
                        <a:spcBef>
                          <a:spcPts val="0"/>
                        </a:spcBef>
                        <a:spcAft>
                          <a:spcPts val="0"/>
                        </a:spcAft>
                        <a:buClr>
                          <a:srgbClr val="000000"/>
                        </a:buClr>
                        <a:buSzPts val="1800"/>
                        <a:buFont typeface="Arial"/>
                        <a:buNone/>
                      </a:pPr>
                      <a:r>
                        <a:rPr lang="en-GB" sz="1800"/>
                        <a:t>Woorden die de eigenheid en het unieke karakter van de persoon erkennen in plaats van een gebeurtenis in hun levensloop tot identiteitskenmerk te maken.</a:t>
                      </a:r>
                      <a:endParaRPr sz="1800" u="none" cap="none" strike="noStrike">
                        <a:latin typeface="Calibri"/>
                        <a:ea typeface="Calibri"/>
                        <a:cs typeface="Calibri"/>
                        <a:sym typeface="Calibri"/>
                      </a:endParaRPr>
                    </a:p>
                  </a:txBody>
                  <a:tcPr marT="0" marB="0" marR="34350" marL="34350"/>
                </a:tc>
                <a:tc>
                  <a:txBody>
                    <a:bodyPr/>
                    <a:lstStyle/>
                    <a:p>
                      <a:pPr indent="0" lvl="0" marL="0" marR="0" rtl="0" algn="l">
                        <a:lnSpc>
                          <a:spcPct val="115000"/>
                        </a:lnSpc>
                        <a:spcBef>
                          <a:spcPts val="0"/>
                        </a:spcBef>
                        <a:spcAft>
                          <a:spcPts val="0"/>
                        </a:spcAft>
                        <a:buClr>
                          <a:srgbClr val="000000"/>
                        </a:buClr>
                        <a:buSzPts val="1400"/>
                        <a:buFont typeface="Arial"/>
                        <a:buNone/>
                      </a:pPr>
                      <a:r>
                        <a:rPr lang="en-GB"/>
                        <a:t>Hoewel het onbedoeld is, is het benoemen van een persoon door middel van een etiket of categorie een daad van ontmenselijking. Dit geldt met name wanneer de categorie in ontkrachtende termen wordt aangeduid.</a:t>
                      </a:r>
                      <a:endParaRPr sz="1400" u="none" cap="none" strike="noStrike">
                        <a:latin typeface="Calibri"/>
                        <a:ea typeface="Calibri"/>
                        <a:cs typeface="Calibri"/>
                        <a:sym typeface="Calibri"/>
                      </a:endParaRPr>
                    </a:p>
                  </a:txBody>
                  <a:tcPr marT="0" marB="0" marR="34350" marL="3435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6"/>
          <p:cNvSpPr txBox="1"/>
          <p:nvPr>
            <p:ph idx="2" type="body"/>
          </p:nvPr>
        </p:nvSpPr>
        <p:spPr>
          <a:xfrm>
            <a:off x="180475" y="48125"/>
            <a:ext cx="11851104" cy="6577264"/>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00000"/>
              </a:lnSpc>
              <a:spcBef>
                <a:spcPts val="500"/>
              </a:spcBef>
              <a:spcAft>
                <a:spcPts val="0"/>
              </a:spcAft>
              <a:buSzPts val="1600"/>
              <a:buNone/>
            </a:pPr>
            <a:r>
              <a:rPr lang="en-GB" sz="1400">
                <a:latin typeface="Calibri"/>
                <a:ea typeface="Calibri"/>
                <a:cs typeface="Calibri"/>
                <a:sym typeface="Calibri"/>
              </a:rPr>
              <a:t>NOTES</a:t>
            </a:r>
            <a:endParaRPr sz="1400">
              <a:latin typeface="Calibri"/>
              <a:ea typeface="Calibri"/>
              <a:cs typeface="Calibri"/>
              <a:sym typeface="Calibri"/>
            </a:endParaRPr>
          </a:p>
          <a:p>
            <a:pPr indent="0" lvl="0" marL="0" rtl="0" algn="l">
              <a:lnSpc>
                <a:spcPct val="100000"/>
              </a:lnSpc>
              <a:spcBef>
                <a:spcPts val="500"/>
              </a:spcBef>
              <a:spcAft>
                <a:spcPts val="0"/>
              </a:spcAft>
              <a:buSzPts val="1600"/>
              <a:buNone/>
            </a:pPr>
            <a:r>
              <a:rPr b="1" lang="en-GB" sz="1400">
                <a:latin typeface="Calibri"/>
                <a:ea typeface="Calibri"/>
                <a:cs typeface="Calibri"/>
                <a:sym typeface="Calibri"/>
              </a:rPr>
              <a:t>My personal life/privacy_1</a:t>
            </a:r>
            <a:endParaRPr sz="1400">
              <a:latin typeface="Calibri"/>
              <a:ea typeface="Calibri"/>
              <a:cs typeface="Calibri"/>
              <a:sym typeface="Calibri"/>
            </a:endParaRPr>
          </a:p>
          <a:p>
            <a:pPr indent="0" lvl="0" marL="0" rtl="0" algn="l">
              <a:lnSpc>
                <a:spcPct val="100000"/>
              </a:lnSpc>
              <a:spcBef>
                <a:spcPts val="0"/>
              </a:spcBef>
              <a:spcAft>
                <a:spcPts val="0"/>
              </a:spcAft>
              <a:buSzPts val="1600"/>
              <a:buNone/>
            </a:pPr>
            <a:r>
              <a:rPr lang="en-GB" sz="1100">
                <a:latin typeface="Calibri"/>
                <a:ea typeface="Calibri"/>
                <a:cs typeface="Calibri"/>
                <a:sym typeface="Calibri"/>
              </a:rPr>
              <a:t>Participants are asked to recall concrete situations when they felt exposed and disclosed in their private matters, starting with trivial everyday events with their colleagues and/or pupils. </a:t>
            </a:r>
            <a:endParaRPr sz="1100">
              <a:latin typeface="Calibri"/>
              <a:ea typeface="Calibri"/>
              <a:cs typeface="Calibri"/>
              <a:sym typeface="Calibri"/>
            </a:endParaRPr>
          </a:p>
          <a:p>
            <a:pPr indent="0" lvl="0" marL="0" rtl="0" algn="l">
              <a:lnSpc>
                <a:spcPct val="100000"/>
              </a:lnSpc>
              <a:spcBef>
                <a:spcPts val="0"/>
              </a:spcBef>
              <a:spcAft>
                <a:spcPts val="0"/>
              </a:spcAft>
              <a:buSzPts val="1600"/>
              <a:buNone/>
            </a:pPr>
            <a:r>
              <a:rPr lang="en-GB" sz="1100" u="sng">
                <a:latin typeface="Calibri"/>
                <a:ea typeface="Calibri"/>
                <a:cs typeface="Calibri"/>
                <a:sym typeface="Calibri"/>
              </a:rPr>
              <a:t>First in small groups</a:t>
            </a:r>
            <a:r>
              <a:rPr lang="en-GB" sz="1100">
                <a:latin typeface="Calibri"/>
                <a:ea typeface="Calibri"/>
                <a:cs typeface="Calibri"/>
                <a:sym typeface="Calibri"/>
              </a:rPr>
              <a:t> participant debate about: </a:t>
            </a:r>
            <a:br>
              <a:rPr lang="en-GB" sz="1100">
                <a:latin typeface="Calibri"/>
                <a:ea typeface="Calibri"/>
                <a:cs typeface="Calibri"/>
                <a:sym typeface="Calibri"/>
              </a:rPr>
            </a:br>
            <a:r>
              <a:rPr lang="en-GB" sz="1100">
                <a:latin typeface="Calibri"/>
                <a:ea typeface="Calibri"/>
                <a:cs typeface="Calibri"/>
                <a:sym typeface="Calibri"/>
              </a:rPr>
              <a:t>What happened? How did I feel? What was my colleague’s intention? How did s/he feel? How did I react? What could have been done differently by the other and my side?</a:t>
            </a:r>
            <a:endParaRPr sz="1100">
              <a:latin typeface="Calibri"/>
              <a:ea typeface="Calibri"/>
              <a:cs typeface="Calibri"/>
              <a:sym typeface="Calibri"/>
            </a:endParaRPr>
          </a:p>
          <a:p>
            <a:pPr indent="0" lvl="0" marL="0" rtl="0" algn="l">
              <a:lnSpc>
                <a:spcPct val="100000"/>
              </a:lnSpc>
              <a:spcBef>
                <a:spcPts val="0"/>
              </a:spcBef>
              <a:spcAft>
                <a:spcPts val="0"/>
              </a:spcAft>
              <a:buSzPts val="1600"/>
              <a:buNone/>
            </a:pPr>
            <a:r>
              <a:rPr lang="en-GB" sz="1100" u="sng">
                <a:latin typeface="Calibri"/>
                <a:ea typeface="Calibri"/>
                <a:cs typeface="Calibri"/>
                <a:sym typeface="Calibri"/>
              </a:rPr>
              <a:t>Then a plenary discussion </a:t>
            </a:r>
            <a:r>
              <a:rPr lang="en-GB" sz="1100">
                <a:latin typeface="Calibri"/>
                <a:ea typeface="Calibri"/>
                <a:cs typeface="Calibri"/>
                <a:sym typeface="Calibri"/>
              </a:rPr>
              <a:t>where the main contents are reported and gathered according to the main topics. The group is asked to order the different topics/situations according to a hierarchy. </a:t>
            </a:r>
            <a:endParaRPr sz="1100">
              <a:latin typeface="Calibri"/>
              <a:ea typeface="Calibri"/>
              <a:cs typeface="Calibri"/>
              <a:sym typeface="Calibri"/>
            </a:endParaRPr>
          </a:p>
          <a:p>
            <a:pPr indent="0" lvl="0" marL="0" rtl="0" algn="l">
              <a:lnSpc>
                <a:spcPct val="100000"/>
              </a:lnSpc>
              <a:spcBef>
                <a:spcPts val="0"/>
              </a:spcBef>
              <a:spcAft>
                <a:spcPts val="0"/>
              </a:spcAft>
              <a:buSzPts val="1600"/>
              <a:buNone/>
            </a:pPr>
            <a:r>
              <a:rPr lang="en-GB" sz="1100">
                <a:latin typeface="Calibri"/>
                <a:ea typeface="Calibri"/>
                <a:cs typeface="Calibri"/>
                <a:sym typeface="Calibri"/>
              </a:rPr>
              <a:t>Debriefing:</a:t>
            </a:r>
            <a:endParaRPr/>
          </a:p>
          <a:p>
            <a:pPr indent="-171450" lvl="0" marL="171450" rtl="0" algn="l">
              <a:lnSpc>
                <a:spcPct val="100000"/>
              </a:lnSpc>
              <a:spcBef>
                <a:spcPts val="0"/>
              </a:spcBef>
              <a:spcAft>
                <a:spcPts val="0"/>
              </a:spcAft>
              <a:buSzPts val="1600"/>
              <a:buFont typeface="Arial"/>
              <a:buChar char="•"/>
            </a:pPr>
            <a:r>
              <a:rPr lang="en-GB" sz="1100">
                <a:latin typeface="Calibri"/>
                <a:ea typeface="Calibri"/>
                <a:cs typeface="Calibri"/>
                <a:sym typeface="Calibri"/>
              </a:rPr>
              <a:t> We all have a 'sense of privacy', the content can be as important as the context (not what I say, but how/where), this sense of privacy is not objective and absolute, but is subjective and variable. </a:t>
            </a:r>
            <a:endParaRPr sz="1100">
              <a:latin typeface="Calibri"/>
              <a:ea typeface="Calibri"/>
              <a:cs typeface="Calibri"/>
              <a:sym typeface="Calibri"/>
            </a:endParaRPr>
          </a:p>
          <a:p>
            <a:pPr indent="-171450" lvl="0" marL="171450" rtl="0" algn="l">
              <a:lnSpc>
                <a:spcPct val="100000"/>
              </a:lnSpc>
              <a:spcBef>
                <a:spcPts val="0"/>
              </a:spcBef>
              <a:spcAft>
                <a:spcPts val="0"/>
              </a:spcAft>
              <a:buSzPts val="1600"/>
              <a:buFont typeface="Arial"/>
              <a:buChar char="•"/>
            </a:pPr>
            <a:r>
              <a:rPr lang="en-GB" sz="1100">
                <a:latin typeface="Calibri"/>
                <a:ea typeface="Calibri"/>
                <a:cs typeface="Calibri"/>
                <a:sym typeface="Calibri"/>
              </a:rPr>
              <a:t>When we occupy a professional role (teacher, social worker, educator, etc.), the sense of privacy and its boundaries depend not only on individual sensibilities but also on regulatory and professional constraints. </a:t>
            </a:r>
            <a:endParaRPr sz="1100">
              <a:latin typeface="Calibri"/>
              <a:ea typeface="Calibri"/>
              <a:cs typeface="Calibri"/>
              <a:sym typeface="Calibri"/>
            </a:endParaRPr>
          </a:p>
          <a:p>
            <a:pPr indent="0" lvl="0" marL="0" rtl="0" algn="l">
              <a:lnSpc>
                <a:spcPct val="100000"/>
              </a:lnSpc>
              <a:spcBef>
                <a:spcPts val="600"/>
              </a:spcBef>
              <a:spcAft>
                <a:spcPts val="0"/>
              </a:spcAft>
              <a:buSzPts val="1600"/>
              <a:buNone/>
            </a:pPr>
            <a:r>
              <a:rPr b="1" lang="en-GB" sz="1400">
                <a:latin typeface="Calibri"/>
                <a:ea typeface="Calibri"/>
                <a:cs typeface="Calibri"/>
                <a:sym typeface="Calibri"/>
              </a:rPr>
              <a:t>My personal life/privacy_2</a:t>
            </a:r>
            <a:endParaRPr sz="1400">
              <a:latin typeface="Calibri"/>
              <a:ea typeface="Calibri"/>
              <a:cs typeface="Calibri"/>
              <a:sym typeface="Calibri"/>
            </a:endParaRPr>
          </a:p>
          <a:p>
            <a:pPr indent="0" lvl="0" marL="0" rtl="0" algn="l">
              <a:lnSpc>
                <a:spcPct val="100000"/>
              </a:lnSpc>
              <a:spcBef>
                <a:spcPts val="0"/>
              </a:spcBef>
              <a:spcAft>
                <a:spcPts val="0"/>
              </a:spcAft>
              <a:buSzPts val="1600"/>
              <a:buNone/>
            </a:pPr>
            <a:r>
              <a:rPr lang="en-GB" sz="1100">
                <a:latin typeface="Calibri"/>
                <a:ea typeface="Calibri"/>
                <a:cs typeface="Calibri"/>
                <a:sym typeface="Calibri"/>
              </a:rPr>
              <a:t>Within the EU countries, the right to privacy of personal data, private and family life is protected by a number of laws, which may vary from country to country. Similarly, there is a right to professional secrecy regarding information about health history and judicial decisions that affect people's lives. </a:t>
            </a:r>
            <a:endParaRPr sz="1100">
              <a:latin typeface="Calibri"/>
              <a:ea typeface="Calibri"/>
              <a:cs typeface="Calibri"/>
              <a:sym typeface="Calibri"/>
            </a:endParaRPr>
          </a:p>
          <a:p>
            <a:pPr indent="252000" lvl="0" marL="0" rtl="0" algn="l">
              <a:lnSpc>
                <a:spcPct val="100000"/>
              </a:lnSpc>
              <a:spcBef>
                <a:spcPts val="0"/>
              </a:spcBef>
              <a:spcAft>
                <a:spcPts val="0"/>
              </a:spcAft>
              <a:buSzPts val="1600"/>
              <a:buNone/>
            </a:pPr>
            <a:r>
              <a:rPr lang="en-GB" sz="1100">
                <a:latin typeface="Calibri"/>
                <a:ea typeface="Calibri"/>
                <a:cs typeface="Calibri"/>
                <a:sym typeface="Calibri"/>
              </a:rPr>
              <a:t>It is important then for professionals to be aware of the general legal framework ruling privacy issues of the country in which they work. Laws often constrain the professional role and are the basis on which the single institution defines specific policies on the matter. </a:t>
            </a:r>
            <a:endParaRPr sz="1100">
              <a:latin typeface="Calibri"/>
              <a:ea typeface="Calibri"/>
              <a:cs typeface="Calibri"/>
              <a:sym typeface="Calibri"/>
            </a:endParaRPr>
          </a:p>
          <a:p>
            <a:pPr indent="252000" lvl="0" marL="0" rtl="0" algn="l">
              <a:lnSpc>
                <a:spcPct val="100000"/>
              </a:lnSpc>
              <a:spcBef>
                <a:spcPts val="0"/>
              </a:spcBef>
              <a:spcAft>
                <a:spcPts val="0"/>
              </a:spcAft>
              <a:buSzPts val="1600"/>
              <a:buNone/>
            </a:pPr>
            <a:r>
              <a:rPr lang="en-GB" sz="1100">
                <a:latin typeface="Calibri"/>
                <a:ea typeface="Calibri"/>
                <a:cs typeface="Calibri"/>
                <a:sym typeface="Calibri"/>
              </a:rPr>
              <a:t>It is also important to remember that the concept of privacy is culturally informed. For this reason, it is essential, especially with families or pupils with a migrant background, never to take for granted a shared understanding of its meaning, of the forms and boundaries that privacy should take, as well as of the practices to respect it. To this end, figures such as cultural mediators can be essential resources. </a:t>
            </a:r>
            <a:br>
              <a:rPr lang="en-GB" sz="1100">
                <a:latin typeface="Calibri"/>
                <a:ea typeface="Calibri"/>
                <a:cs typeface="Calibri"/>
                <a:sym typeface="Calibri"/>
              </a:rPr>
            </a:br>
            <a:r>
              <a:rPr i="1" lang="en-GB" sz="1100">
                <a:latin typeface="Calibri"/>
                <a:ea typeface="Calibri"/>
                <a:cs typeface="Calibri"/>
                <a:sym typeface="Calibri"/>
              </a:rPr>
              <a:t>Provide specific information about the normative situation of the country.</a:t>
            </a:r>
            <a:endParaRPr i="1" sz="1100">
              <a:latin typeface="Calibri"/>
              <a:ea typeface="Calibri"/>
              <a:cs typeface="Calibri"/>
              <a:sym typeface="Calibri"/>
            </a:endParaRPr>
          </a:p>
          <a:p>
            <a:pPr indent="252000" lvl="0" marL="0" rtl="0" algn="l">
              <a:lnSpc>
                <a:spcPct val="100000"/>
              </a:lnSpc>
              <a:spcBef>
                <a:spcPts val="0"/>
              </a:spcBef>
              <a:spcAft>
                <a:spcPts val="0"/>
              </a:spcAft>
              <a:buSzPts val="1600"/>
              <a:buNone/>
            </a:pPr>
            <a:r>
              <a:rPr lang="en-GB" sz="1100">
                <a:latin typeface="Calibri"/>
                <a:ea typeface="Calibri"/>
                <a:cs typeface="Calibri"/>
                <a:sym typeface="Calibri"/>
              </a:rPr>
              <a:t>The right to privacy, however, is not only a legal and ethical obligation but also a pivotal relational tool for building interpersonal relationships based on trust. For this reason, confidentiality and sensitivity in respecting private areas of personal stories are crucial skills to build an effective relationship with families and kids.</a:t>
            </a:r>
            <a:endParaRPr/>
          </a:p>
          <a:p>
            <a:pPr indent="0" lvl="0" marL="0" rtl="0" algn="l">
              <a:lnSpc>
                <a:spcPct val="100000"/>
              </a:lnSpc>
              <a:spcBef>
                <a:spcPts val="600"/>
              </a:spcBef>
              <a:spcAft>
                <a:spcPts val="0"/>
              </a:spcAft>
              <a:buSzPts val="1600"/>
              <a:buNone/>
            </a:pPr>
            <a:r>
              <a:rPr b="1" lang="en-GB" sz="1400">
                <a:latin typeface="Calibri"/>
                <a:ea typeface="Calibri"/>
                <a:cs typeface="Calibri"/>
                <a:sym typeface="Calibri"/>
              </a:rPr>
              <a:t>Overall sensitivity, private stories</a:t>
            </a:r>
            <a:br>
              <a:rPr lang="en-GB" sz="1100">
                <a:latin typeface="Calibri"/>
                <a:ea typeface="Calibri"/>
                <a:cs typeface="Calibri"/>
                <a:sym typeface="Calibri"/>
              </a:rPr>
            </a:br>
            <a:r>
              <a:rPr lang="en-GB" sz="1100">
                <a:latin typeface="Calibri"/>
                <a:ea typeface="Calibri"/>
                <a:cs typeface="Calibri"/>
                <a:sym typeface="Calibri"/>
              </a:rPr>
              <a:t>Awareness of how early adverse experiences can affect human functioning is essential for teachers to frame children’s behaviours and for developing sensitivity to the variety of needs. However, developing awareness and sensitivity to the role that early adverse experiences can play in a child's life does not mean that it is necessary for every teacher or professional at school to know kids' personal history.</a:t>
            </a:r>
            <a:endParaRPr/>
          </a:p>
          <a:p>
            <a:pPr indent="252000" lvl="0" marL="0" rtl="0" algn="l">
              <a:lnSpc>
                <a:spcPct val="100000"/>
              </a:lnSpc>
              <a:spcBef>
                <a:spcPts val="0"/>
              </a:spcBef>
              <a:spcAft>
                <a:spcPts val="0"/>
              </a:spcAft>
              <a:buSzPts val="1600"/>
              <a:buNone/>
            </a:pPr>
            <a:r>
              <a:t/>
            </a:r>
            <a:endParaRPr sz="1100">
              <a:latin typeface="Calibri"/>
              <a:ea typeface="Calibri"/>
              <a:cs typeface="Calibri"/>
              <a:sym typeface="Calibri"/>
            </a:endParaRPr>
          </a:p>
          <a:p>
            <a:pPr indent="252000" lvl="0" marL="0" rtl="0" algn="l">
              <a:lnSpc>
                <a:spcPct val="100000"/>
              </a:lnSpc>
              <a:spcBef>
                <a:spcPts val="0"/>
              </a:spcBef>
              <a:spcAft>
                <a:spcPts val="0"/>
              </a:spcAft>
              <a:buSzPts val="1600"/>
              <a:buNone/>
            </a:pPr>
            <a:r>
              <a:t/>
            </a:r>
            <a:endParaRPr sz="1100">
              <a:latin typeface="Calibri"/>
              <a:ea typeface="Calibri"/>
              <a:cs typeface="Calibri"/>
              <a:sym typeface="Calibri"/>
            </a:endParaRPr>
          </a:p>
          <a:p>
            <a:pPr indent="252000" lvl="0" marL="0" rtl="0" algn="l">
              <a:lnSpc>
                <a:spcPct val="100000"/>
              </a:lnSpc>
              <a:spcBef>
                <a:spcPts val="0"/>
              </a:spcBef>
              <a:spcAft>
                <a:spcPts val="0"/>
              </a:spcAft>
              <a:buSzPts val="1600"/>
              <a:buNone/>
            </a:pPr>
            <a:r>
              <a:t/>
            </a:r>
            <a:endParaRPr sz="1100">
              <a:latin typeface="Calibri"/>
              <a:ea typeface="Calibri"/>
              <a:cs typeface="Calibri"/>
              <a:sym typeface="Calibri"/>
            </a:endParaRPr>
          </a:p>
          <a:p>
            <a:pPr indent="252000" lvl="0" marL="0" rtl="0" algn="l">
              <a:lnSpc>
                <a:spcPct val="100000"/>
              </a:lnSpc>
              <a:spcBef>
                <a:spcPts val="0"/>
              </a:spcBef>
              <a:spcAft>
                <a:spcPts val="0"/>
              </a:spcAft>
              <a:buSzPts val="1600"/>
              <a:buNone/>
            </a:pPr>
            <a:r>
              <a:rPr lang="en-GB" sz="1100">
                <a:latin typeface="Calibri"/>
                <a:ea typeface="Calibri"/>
                <a:cs typeface="Calibri"/>
                <a:sym typeface="Calibri"/>
              </a:rPr>
              <a:t>The actors involved in the educational relationship may have different perceptions about the salience of information, the proper boundary of respect for confidentiality, the child's ability to decide for themselves.</a:t>
            </a:r>
            <a:endParaRPr/>
          </a:p>
          <a:p>
            <a:pPr indent="252000" lvl="0" marL="0" rtl="0" algn="l">
              <a:lnSpc>
                <a:spcPct val="100000"/>
              </a:lnSpc>
              <a:spcBef>
                <a:spcPts val="0"/>
              </a:spcBef>
              <a:spcAft>
                <a:spcPts val="0"/>
              </a:spcAft>
              <a:buSzPts val="1600"/>
              <a:buNone/>
            </a:pPr>
            <a:r>
              <a:rPr lang="en-GB" sz="1100">
                <a:latin typeface="Calibri"/>
                <a:ea typeface="Calibri"/>
                <a:cs typeface="Calibri"/>
                <a:sym typeface="Calibri"/>
              </a:rPr>
              <a:t>Family members or caregivers may, for example, feel that it is better to select or even not reveal specific information about the child's life at all. As a result, it may be that the school does not know that a pupil has a history of adoption or fostering, or that information about the pupil's </a:t>
            </a:r>
            <a:r>
              <a:rPr b="1" lang="en-GB" sz="1400">
                <a:latin typeface="Calibri"/>
                <a:ea typeface="Calibri"/>
                <a:cs typeface="Calibri"/>
                <a:sym typeface="Calibri"/>
              </a:rPr>
              <a:t>relational</a:t>
            </a:r>
            <a:r>
              <a:rPr lang="en-GB" sz="1100">
                <a:latin typeface="Calibri"/>
                <a:ea typeface="Calibri"/>
                <a:cs typeface="Calibri"/>
                <a:sym typeface="Calibri"/>
              </a:rPr>
              <a:t> difficulties is not shared. There may be several reasons for this: distrust of professionals due to previous negative experiences, fear of stigmatisation, expectation that in a new context the child can "start again", etc. </a:t>
            </a:r>
            <a:endParaRPr/>
          </a:p>
          <a:p>
            <a:pPr indent="252000" lvl="0" marL="0" rtl="0" algn="l">
              <a:lnSpc>
                <a:spcPct val="100000"/>
              </a:lnSpc>
              <a:spcBef>
                <a:spcPts val="0"/>
              </a:spcBef>
              <a:spcAft>
                <a:spcPts val="0"/>
              </a:spcAft>
              <a:buSzPts val="1600"/>
              <a:buNone/>
            </a:pPr>
            <a:r>
              <a:rPr lang="en-GB" sz="1100">
                <a:latin typeface="Calibri"/>
                <a:ea typeface="Calibri"/>
                <a:cs typeface="Calibri"/>
                <a:sym typeface="Calibri"/>
              </a:rPr>
              <a:t>The children themselves may show strong unease at the idea of strangers learning information that they themselves do not yet know how to deal with. Children may feel shame, anxiety, guilt, and aggression because of this, or the need to protect their families from external judgement. This need for privacy and control of one’s own life can become critical in adolescence. In this phase of development, in fact, young people are engaged in the construction of an adult identity, breaking with their childhood identity, and the demand for independence from the adult world is central. In such circumstances, the way of presenting oneself to the world becomes a particularly sensitive element. </a:t>
            </a:r>
            <a:endParaRPr/>
          </a:p>
          <a:p>
            <a:pPr indent="252000" lvl="0" marL="0" rtl="0" algn="l">
              <a:lnSpc>
                <a:spcPct val="100000"/>
              </a:lnSpc>
              <a:spcBef>
                <a:spcPts val="0"/>
              </a:spcBef>
              <a:spcAft>
                <a:spcPts val="0"/>
              </a:spcAft>
              <a:buSzPts val="1600"/>
              <a:buNone/>
            </a:pPr>
            <a:r>
              <a:rPr lang="en-GB" sz="1100">
                <a:latin typeface="Calibri"/>
                <a:ea typeface="Calibri"/>
                <a:cs typeface="Calibri"/>
                <a:sym typeface="Calibri"/>
              </a:rPr>
              <a:t>Unlike children and caregivers, school staff may feel that knowing the details of personal stories is essential to protect the child and build a safe environment, feeling the need to share information with the educational team. </a:t>
            </a:r>
            <a:endParaRPr/>
          </a:p>
          <a:p>
            <a:pPr indent="252000" lvl="0" marL="0" rtl="0" algn="l">
              <a:lnSpc>
                <a:spcPct val="100000"/>
              </a:lnSpc>
              <a:spcBef>
                <a:spcPts val="0"/>
              </a:spcBef>
              <a:spcAft>
                <a:spcPts val="0"/>
              </a:spcAft>
              <a:buSzPts val="1600"/>
              <a:buNone/>
            </a:pPr>
            <a:r>
              <a:rPr lang="en-GB" sz="1100">
                <a:latin typeface="Calibri"/>
                <a:ea typeface="Calibri"/>
                <a:cs typeface="Calibri"/>
                <a:sym typeface="Calibri"/>
              </a:rPr>
              <a:t>It is therefore important to create a climate of collaboration and integration between the school, caregiver and child, aimed at having precise and constant monitoring of the child's functioning and well-being in the school context. The focus of the information exchange is therefore not the personal story, but a description of the child's current functioning, with their fragilities and strengths, where biographical elements provide a general interpretative framework of behavioural signals. </a:t>
            </a:r>
            <a:endParaRPr/>
          </a:p>
          <a:p>
            <a:pPr indent="252000" lvl="0" marL="0" rtl="0" algn="l">
              <a:lnSpc>
                <a:spcPct val="100000"/>
              </a:lnSpc>
              <a:spcBef>
                <a:spcPts val="0"/>
              </a:spcBef>
              <a:spcAft>
                <a:spcPts val="0"/>
              </a:spcAft>
              <a:buSzPts val="1600"/>
              <a:buNone/>
            </a:pPr>
            <a:r>
              <a:rPr lang="en-GB" sz="1100">
                <a:latin typeface="Calibri"/>
                <a:ea typeface="Calibri"/>
                <a:cs typeface="Calibri"/>
                <a:sym typeface="Calibri"/>
              </a:rPr>
              <a:t>Navigating the different perspectives can be challenging, taking in mind that collaboration with caregivers is crucial when the school encounters pupils who have experienced early adversity, and careful relational work is required by the school staff to build the trust necessary for open dialogue. Open and effective communication is essential to identify support strategies highly individualised, shape realistic expectations and set shared goals within the child's reach.</a:t>
            </a:r>
            <a:endParaRPr/>
          </a:p>
          <a:p>
            <a:pPr indent="252000" lvl="0" marL="0" rtl="0" algn="l">
              <a:lnSpc>
                <a:spcPct val="100000"/>
              </a:lnSpc>
              <a:spcBef>
                <a:spcPts val="0"/>
              </a:spcBef>
              <a:spcAft>
                <a:spcPts val="0"/>
              </a:spcAft>
              <a:buSzPts val="1600"/>
              <a:buNone/>
            </a:pPr>
            <a:r>
              <a:rPr lang="en-GB" sz="1100">
                <a:latin typeface="Calibri"/>
                <a:ea typeface="Calibri"/>
                <a:cs typeface="Calibri"/>
                <a:sym typeface="Calibri"/>
              </a:rPr>
              <a:t>It is however important to keep in mind that, in itself, knowledge of a specific traumatic biography does not automatically lead to the development of an awareness of the problem and a capacity for case management, and can instead create a counterproductive effect, supporting prejudices and stereotypes. </a:t>
            </a:r>
            <a:endParaRPr/>
          </a:p>
          <a:p>
            <a:pPr indent="252000" lvl="0" marL="0" rtl="0" algn="l">
              <a:lnSpc>
                <a:spcPct val="100000"/>
              </a:lnSpc>
              <a:spcBef>
                <a:spcPts val="0"/>
              </a:spcBef>
              <a:spcAft>
                <a:spcPts val="0"/>
              </a:spcAft>
              <a:buSzPts val="1600"/>
              <a:buNone/>
            </a:pPr>
            <a:r>
              <a:rPr lang="en-GB" sz="1100">
                <a:latin typeface="Calibri"/>
                <a:ea typeface="Calibri"/>
                <a:cs typeface="Calibri"/>
                <a:sym typeface="Calibri"/>
              </a:rPr>
              <a:t>The choice to share parts of a traumatic biography, far from being a pure transfer of information, is an important and delicate moment in an educational relationship, in which the construction of a space of trust and recognition is at stake.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7"/>
          <p:cNvSpPr txBox="1"/>
          <p:nvPr>
            <p:ph idx="2" type="body"/>
          </p:nvPr>
        </p:nvSpPr>
        <p:spPr>
          <a:xfrm>
            <a:off x="180475" y="156411"/>
            <a:ext cx="11851104" cy="6196263"/>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600"/>
              </a:spcBef>
              <a:spcAft>
                <a:spcPts val="0"/>
              </a:spcAft>
              <a:buSzPts val="1600"/>
              <a:buNone/>
            </a:pPr>
            <a:r>
              <a:rPr b="1" lang="en-GB" sz="1100">
                <a:latin typeface="Calibri"/>
                <a:ea typeface="Calibri"/>
                <a:cs typeface="Calibri"/>
                <a:sym typeface="Calibri"/>
              </a:rPr>
              <a:t>The whole community approach</a:t>
            </a:r>
            <a:endParaRPr b="1" sz="1100">
              <a:latin typeface="Calibri"/>
              <a:ea typeface="Calibri"/>
              <a:cs typeface="Calibri"/>
              <a:sym typeface="Calibri"/>
            </a:endParaRPr>
          </a:p>
          <a:p>
            <a:pPr indent="252000" lvl="0" marL="0" rtl="0" algn="just">
              <a:lnSpc>
                <a:spcPct val="100000"/>
              </a:lnSpc>
              <a:spcBef>
                <a:spcPts val="200"/>
              </a:spcBef>
              <a:spcAft>
                <a:spcPts val="0"/>
              </a:spcAft>
              <a:buSzPts val="1600"/>
              <a:buNone/>
            </a:pPr>
            <a:r>
              <a:rPr lang="en-GB" sz="1100">
                <a:latin typeface="Calibri"/>
                <a:ea typeface="Calibri"/>
                <a:cs typeface="Calibri"/>
                <a:sym typeface="Calibri"/>
              </a:rPr>
              <a:t>Life experiences outside the classroom shape the context of students’ school experience, filtering their perceptions of self, others, and the importance of fully engaging in school (Huebner et al., 2001). The potential potent impact of ACEs on student outcomes has been documented, ranging from academic achievement (Slade &amp; Wissow, 2007) to behavioural and emotional well-being (Hunt et al., 2017). The author suggests that framing this work as “healing-centred” offers a critical shift that orients toward system-level, culturally grounded, and asset-driven work. </a:t>
            </a:r>
            <a:endParaRPr/>
          </a:p>
          <a:p>
            <a:pPr indent="252000" lvl="0" marL="0" rtl="0" algn="just">
              <a:lnSpc>
                <a:spcPct val="100000"/>
              </a:lnSpc>
              <a:spcBef>
                <a:spcPts val="200"/>
              </a:spcBef>
              <a:spcAft>
                <a:spcPts val="0"/>
              </a:spcAft>
              <a:buSzPts val="1600"/>
              <a:buNone/>
            </a:pPr>
            <a:r>
              <a:rPr lang="en-GB" sz="1100">
                <a:latin typeface="Calibri"/>
                <a:ea typeface="Calibri"/>
                <a:cs typeface="Calibri"/>
                <a:sym typeface="Calibri"/>
              </a:rPr>
              <a:t>We propose an integrated whole child, culturally responsive, and healing-centered approach grounded in an ecological framework. Specifically, this integrated approach accounts for the adverse impact of ACEs, protective factors, and cultural factors influencing individuals and the environments in which they are situated to provide an opportunity for a more systemic approach to trauma-informed education. An ecological framework applied to a trauma-informed approach in schools interweaves whole school and whole community supports to enable a tiered system framework to supporting the whole child. </a:t>
            </a:r>
            <a:endParaRPr/>
          </a:p>
          <a:p>
            <a:pPr indent="252000" lvl="0" marL="0" rtl="0" algn="just">
              <a:lnSpc>
                <a:spcPct val="100000"/>
              </a:lnSpc>
              <a:spcBef>
                <a:spcPts val="200"/>
              </a:spcBef>
              <a:spcAft>
                <a:spcPts val="0"/>
              </a:spcAft>
              <a:buSzPts val="1600"/>
              <a:buNone/>
            </a:pPr>
            <a:r>
              <a:rPr lang="en-GB" sz="1100">
                <a:latin typeface="Calibri"/>
                <a:ea typeface="Calibri"/>
                <a:cs typeface="Calibri"/>
                <a:sym typeface="Calibri"/>
              </a:rPr>
              <a:t>Trauma-informed school systems attend to service delivery at both child and school levels, and are situated within community contexts that enhance service delivery to support whole child and school functioning. At the school level, all staff understand their role in enabling a positive and inclusive environment, and have the knowledge and skills to enact policies and practices that promote safety and connection, address issues of inequity, and avoid re-traumatization. At the child level, students are actively engaged in developing their social identities and self-concept through social emotional learning, are provided opportunities to connect and strengthen protective factors, and have access to intensive interventions that heal and rebuild a sense of self. Together, related bodies of the literature (e.g., exclusionary discipline, racism, social determinants) are integrated with ACE research in informing a complete system approach to trauma-informed care in schools. Such integration demonstrates how trauma-informed care is critical to articulated goals in education around inclusion, equity, and social justice (Ridgard et al., 2015). To accomplish this vision for integration, the continuum of strategies informing a trauma-informed approach must reflect an understanding of the cultural context shaping student life experiences. An emerging body of the literature suggests whole child support includes school practices that reflect holistic engagement of students’ social identities and account for cultural factors shaping their academic experience (Blitz et al., 2020; Jagers et al., 2019, Lewallen et al., 2015). </a:t>
            </a:r>
            <a:endParaRPr b="1" sz="1100">
              <a:latin typeface="Calibri"/>
              <a:ea typeface="Calibri"/>
              <a:cs typeface="Calibri"/>
              <a:sym typeface="Calibri"/>
            </a:endParaRPr>
          </a:p>
          <a:p>
            <a:pPr indent="0" lvl="0" marL="0" rtl="0" algn="just">
              <a:lnSpc>
                <a:spcPct val="100000"/>
              </a:lnSpc>
              <a:spcBef>
                <a:spcPts val="800"/>
              </a:spcBef>
              <a:spcAft>
                <a:spcPts val="0"/>
              </a:spcAft>
              <a:buSzPts val="1600"/>
              <a:buNone/>
            </a:pPr>
            <a:r>
              <a:rPr b="1" lang="en-GB" sz="1100">
                <a:latin typeface="Calibri"/>
                <a:ea typeface="Calibri"/>
                <a:cs typeface="Calibri"/>
                <a:sym typeface="Calibri"/>
              </a:rPr>
              <a:t>Deficit-oriented vs affirmative/assets oriented approach</a:t>
            </a:r>
            <a:endParaRPr b="1" sz="1100">
              <a:latin typeface="Calibri"/>
              <a:ea typeface="Calibri"/>
              <a:cs typeface="Calibri"/>
              <a:sym typeface="Calibri"/>
            </a:endParaRPr>
          </a:p>
          <a:p>
            <a:pPr indent="0" lvl="0" marL="0" rtl="0" algn="just">
              <a:lnSpc>
                <a:spcPct val="100000"/>
              </a:lnSpc>
              <a:spcBef>
                <a:spcPts val="200"/>
              </a:spcBef>
              <a:spcAft>
                <a:spcPts val="0"/>
              </a:spcAft>
              <a:buSzPts val="1600"/>
              <a:buNone/>
            </a:pPr>
            <a:r>
              <a:rPr lang="en-GB" sz="1100">
                <a:latin typeface="Calibri"/>
                <a:ea typeface="Calibri"/>
                <a:cs typeface="Calibri"/>
                <a:sym typeface="Calibri"/>
              </a:rPr>
              <a:t>Current actions have been more heavily focused on the effort to build awareness and empathy around traumatic experiences than on understanding the contributions of school environments and enacting system change across policy and practice. </a:t>
            </a:r>
            <a:endParaRPr/>
          </a:p>
          <a:p>
            <a:pPr indent="0" lvl="0" marL="0" rtl="0" algn="just">
              <a:lnSpc>
                <a:spcPct val="100000"/>
              </a:lnSpc>
              <a:spcBef>
                <a:spcPts val="200"/>
              </a:spcBef>
              <a:spcAft>
                <a:spcPts val="0"/>
              </a:spcAft>
              <a:buSzPts val="1600"/>
              <a:buNone/>
            </a:pPr>
            <a:r>
              <a:rPr lang="en-GB" sz="1100">
                <a:latin typeface="Calibri"/>
                <a:ea typeface="Calibri"/>
                <a:cs typeface="Calibri"/>
                <a:sym typeface="Calibri"/>
              </a:rPr>
              <a:t>Organizational change requires alignment among the expected work of the organization, the people within the organization, the culture of the organization, and the structure of the organization (Nadler &amp; Tushman, 1980). Challenges arise when there is a lack of congruence across components, thus potentially limiting the capacity to bring about desired change </a:t>
            </a:r>
            <a:endParaRPr/>
          </a:p>
          <a:p>
            <a:pPr indent="0" lvl="0" marL="0" rtl="0" algn="just">
              <a:lnSpc>
                <a:spcPct val="100000"/>
              </a:lnSpc>
              <a:spcBef>
                <a:spcPts val="200"/>
              </a:spcBef>
              <a:spcAft>
                <a:spcPts val="0"/>
              </a:spcAft>
              <a:buSzPts val="1600"/>
              <a:buNone/>
            </a:pPr>
            <a:r>
              <a:rPr lang="en-GB" sz="1100">
                <a:latin typeface="Calibri"/>
                <a:ea typeface="Calibri"/>
                <a:cs typeface="Calibri"/>
                <a:sym typeface="Calibri"/>
              </a:rPr>
              <a:t>Schools are embedded within community networks of support, services, and interfacing systems (e.g., health care, juvenile justice), all of which exert influence on policy and practice within schools. As such, schools encounter the need for both horizontal and vertical congruence to be fully responsive as a trauma-informed system </a:t>
            </a:r>
            <a:endParaRPr/>
          </a:p>
          <a:p>
            <a:pPr indent="252000" lvl="0" marL="0" rtl="0" algn="just">
              <a:lnSpc>
                <a:spcPct val="100000"/>
              </a:lnSpc>
              <a:spcBef>
                <a:spcPts val="200"/>
              </a:spcBef>
              <a:spcAft>
                <a:spcPts val="0"/>
              </a:spcAft>
              <a:buSzPts val="1600"/>
              <a:buNone/>
            </a:pPr>
            <a:r>
              <a:rPr lang="en-GB" sz="1100">
                <a:latin typeface="Calibri"/>
                <a:ea typeface="Calibri"/>
                <a:cs typeface="Calibri"/>
                <a:sym typeface="Calibri"/>
              </a:rPr>
              <a:t>We need an integrated whole child, culturally responsive, and healing-centered approach grounded in an ecological framework. Specifically, this integrated approach accounts for the adverse impact of ACEs, protective factors, and cultural factors influencing individuals and the environments in which they are situated to provide an opportunity for a more systemic approach to a trauma-informed education. </a:t>
            </a:r>
            <a:endParaRPr/>
          </a:p>
          <a:p>
            <a:pPr indent="0" lvl="0" marL="0" rtl="0" algn="l">
              <a:lnSpc>
                <a:spcPct val="110000"/>
              </a:lnSpc>
              <a:spcBef>
                <a:spcPts val="200"/>
              </a:spcBef>
              <a:spcAft>
                <a:spcPts val="0"/>
              </a:spcAft>
              <a:buSzPts val="1600"/>
              <a:buNone/>
            </a:pPr>
            <a:r>
              <a:rPr b="1" lang="en-GB" sz="1100">
                <a:latin typeface="Calibri"/>
                <a:ea typeface="Calibri"/>
                <a:cs typeface="Calibri"/>
                <a:sym typeface="Calibri"/>
              </a:rPr>
              <a:t>Making room for communication</a:t>
            </a:r>
            <a:endParaRPr b="1" sz="1100">
              <a:latin typeface="Calibri"/>
              <a:ea typeface="Calibri"/>
              <a:cs typeface="Calibri"/>
              <a:sym typeface="Calibri"/>
            </a:endParaRPr>
          </a:p>
          <a:p>
            <a:pPr indent="0" lvl="0" marL="0" rtl="0" algn="l">
              <a:lnSpc>
                <a:spcPct val="110000"/>
              </a:lnSpc>
              <a:spcBef>
                <a:spcPts val="300"/>
              </a:spcBef>
              <a:spcAft>
                <a:spcPts val="0"/>
              </a:spcAft>
              <a:buSzPts val="1600"/>
              <a:buNone/>
            </a:pPr>
            <a:r>
              <a:rPr lang="en-GB" sz="1100">
                <a:latin typeface="Calibri"/>
                <a:ea typeface="Calibri"/>
                <a:cs typeface="Calibri"/>
                <a:sym typeface="Calibri"/>
              </a:rPr>
              <a:t>Communication with those with a history of early adverse experiences and their caregivers cannot take place spontaneously or randomly, but needs to be thought out and planned. It requires the construction of dedicated and structured time-spaces. It is thanks to this constant exchange of information that teachers can orient their work, receive feedback and jointly evaluate its effectiveness. </a:t>
            </a:r>
            <a:endParaRPr/>
          </a:p>
          <a:p>
            <a:pPr indent="0" lvl="0" marL="0" rtl="0" algn="l">
              <a:lnSpc>
                <a:spcPct val="110000"/>
              </a:lnSpc>
              <a:spcBef>
                <a:spcPts val="300"/>
              </a:spcBef>
              <a:spcAft>
                <a:spcPts val="0"/>
              </a:spcAft>
              <a:buSzPts val="1600"/>
              <a:buNone/>
            </a:pPr>
            <a:r>
              <a:rPr lang="en-GB" sz="1100">
                <a:latin typeface="Calibri"/>
                <a:ea typeface="Calibri"/>
                <a:cs typeface="Calibri"/>
                <a:sym typeface="Calibri"/>
              </a:rPr>
              <a:t>The information that children and caregivers can provide is, for example, very important for assessing the individual's levels of functionality and autonomy, regardless of abstract age-based references, thus helping to create a reliable and safe environment at school. At the same time, feedback on behaviour at school, the timing and manner of learning contents as well as social skills, can support the activities the child undertakes at home or in the community and the adults who care for him or her. </a:t>
            </a:r>
            <a:endParaRPr/>
          </a:p>
          <a:p>
            <a:pPr indent="0" lvl="0" marL="0" rtl="0" algn="l">
              <a:lnSpc>
                <a:spcPct val="110000"/>
              </a:lnSpc>
              <a:spcBef>
                <a:spcPts val="300"/>
              </a:spcBef>
              <a:spcAft>
                <a:spcPts val="0"/>
              </a:spcAft>
              <a:buSzPts val="1600"/>
              <a:buNone/>
            </a:pPr>
            <a:r>
              <a:rPr lang="en-GB" sz="1100">
                <a:latin typeface="Calibri"/>
                <a:ea typeface="Calibri"/>
                <a:cs typeface="Calibri"/>
                <a:sym typeface="Calibri"/>
              </a:rPr>
              <a:t>The alliance and collaborative climate created between the school and the family helps to create to “hold" the child, who thus perceives that the efforts of caregivers and teachers are moving towards common goals. </a:t>
            </a:r>
            <a:endParaRPr/>
          </a:p>
          <a:p>
            <a:pPr indent="0" lvl="0" marL="0" rtl="0" algn="l">
              <a:lnSpc>
                <a:spcPct val="110000"/>
              </a:lnSpc>
              <a:spcBef>
                <a:spcPts val="300"/>
              </a:spcBef>
              <a:spcAft>
                <a:spcPts val="0"/>
              </a:spcAft>
              <a:buSzPts val="1600"/>
              <a:buNone/>
            </a:pPr>
            <a:r>
              <a:rPr lang="en-GB" sz="1100">
                <a:latin typeface="Calibri"/>
                <a:ea typeface="Calibri"/>
                <a:cs typeface="Calibri"/>
                <a:sym typeface="Calibri"/>
              </a:rPr>
              <a:t>In order to foster the development of a good alliance between the subjects involved in the relationship, it can be useful to have some points in mind:</a:t>
            </a:r>
            <a:endParaRPr/>
          </a:p>
          <a:p>
            <a:pPr indent="252000" lvl="0" marL="0" rtl="0" algn="just">
              <a:lnSpc>
                <a:spcPct val="100000"/>
              </a:lnSpc>
              <a:spcBef>
                <a:spcPts val="300"/>
              </a:spcBef>
              <a:spcAft>
                <a:spcPts val="200"/>
              </a:spcAft>
              <a:buSzPts val="1600"/>
              <a:buNone/>
            </a:pPr>
            <a:r>
              <a:t/>
            </a:r>
            <a:endParaRPr sz="1100">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8"/>
          <p:cNvSpPr txBox="1"/>
          <p:nvPr>
            <p:ph idx="2" type="body"/>
          </p:nvPr>
        </p:nvSpPr>
        <p:spPr>
          <a:xfrm>
            <a:off x="180475" y="156411"/>
            <a:ext cx="11851104" cy="6196263"/>
          </a:xfrm>
          <a:prstGeom prst="rect">
            <a:avLst/>
          </a:prstGeom>
          <a:noFill/>
          <a:ln>
            <a:noFill/>
          </a:ln>
        </p:spPr>
        <p:txBody>
          <a:bodyPr anchorCtr="0" anchor="t" bIns="45700" lIns="91425" spcFirstLastPara="1" rIns="91425" wrap="square" tIns="45700">
            <a:normAutofit/>
          </a:bodyPr>
          <a:lstStyle/>
          <a:p>
            <a:pPr indent="-228600" lvl="0" marL="277200" rtl="0" algn="just">
              <a:lnSpc>
                <a:spcPct val="90000"/>
              </a:lnSpc>
              <a:spcBef>
                <a:spcPts val="0"/>
              </a:spcBef>
              <a:spcAft>
                <a:spcPts val="0"/>
              </a:spcAft>
              <a:buSzPts val="1600"/>
              <a:buFont typeface="Arial"/>
              <a:buChar char="•"/>
            </a:pPr>
            <a:r>
              <a:rPr lang="en-GB" sz="1100">
                <a:latin typeface="Calibri"/>
                <a:ea typeface="Calibri"/>
                <a:cs typeface="Calibri"/>
                <a:sym typeface="Calibri"/>
              </a:rPr>
              <a:t>Entering a new school can be highly challenging for children who experienced early adversity. In order to make them feel the school is a safe place from the very beginning it is recommended to arrange encounters with a reference person, before starting regular lessons. Having the possibility to get acquainted with the space, the people and the routines are a good way to lay the foundation for a good connection.</a:t>
            </a:r>
            <a:endParaRPr/>
          </a:p>
          <a:p>
            <a:pPr indent="-228600" lvl="0" marL="277200" rtl="0" algn="just">
              <a:lnSpc>
                <a:spcPct val="90000"/>
              </a:lnSpc>
              <a:spcBef>
                <a:spcPts val="200"/>
              </a:spcBef>
              <a:spcAft>
                <a:spcPts val="0"/>
              </a:spcAft>
              <a:buSzPts val="1600"/>
              <a:buFont typeface="Arial"/>
              <a:buChar char="•"/>
            </a:pPr>
            <a:r>
              <a:rPr lang="en-GB" sz="1100">
                <a:latin typeface="Calibri"/>
                <a:ea typeface="Calibri"/>
                <a:cs typeface="Calibri"/>
                <a:sym typeface="Calibri"/>
              </a:rPr>
              <a:t>An essential element in building a relationship of trust with the child and their caregiver is the guarantee of confidentiality of details concerning their story. The child must be master and responsible for sharing their life path, at a time and in a way that suits them. </a:t>
            </a:r>
            <a:endParaRPr/>
          </a:p>
          <a:p>
            <a:pPr indent="-228600" lvl="0" marL="277200" rtl="0" algn="just">
              <a:lnSpc>
                <a:spcPct val="90000"/>
              </a:lnSpc>
              <a:spcBef>
                <a:spcPts val="200"/>
              </a:spcBef>
              <a:spcAft>
                <a:spcPts val="0"/>
              </a:spcAft>
              <a:buSzPts val="1600"/>
              <a:buFont typeface="Arial"/>
              <a:buChar char="•"/>
            </a:pPr>
            <a:r>
              <a:rPr lang="en-GB" sz="1100">
                <a:latin typeface="Calibri"/>
                <a:ea typeface="Calibri"/>
                <a:cs typeface="Calibri"/>
                <a:sym typeface="Calibri"/>
              </a:rPr>
              <a:t>Maintain an evolutionary mentality. The difficulties and fragilities that children may show in learning tasks and social relationships do not complete their identity. Working on the development and consolidation of strengths and talents contributes to releasing the identity of these young people from trauma and pushing them towards a future of new developmental goals. </a:t>
            </a:r>
            <a:endParaRPr/>
          </a:p>
          <a:p>
            <a:pPr indent="-126998" lvl="0" marL="277200" rtl="0" algn="just">
              <a:lnSpc>
                <a:spcPct val="90000"/>
              </a:lnSpc>
              <a:spcBef>
                <a:spcPts val="200"/>
              </a:spcBef>
              <a:spcAft>
                <a:spcPts val="0"/>
              </a:spcAft>
              <a:buSzPts val="1600"/>
              <a:buFont typeface="Arial"/>
              <a:buNone/>
            </a:pPr>
            <a:r>
              <a:t/>
            </a:r>
            <a:endParaRPr sz="1100">
              <a:latin typeface="Calibri"/>
              <a:ea typeface="Calibri"/>
              <a:cs typeface="Calibri"/>
              <a:sym typeface="Calibri"/>
            </a:endParaRPr>
          </a:p>
          <a:p>
            <a:pPr indent="0" lvl="0" marL="48600" rtl="0" algn="just">
              <a:lnSpc>
                <a:spcPct val="90000"/>
              </a:lnSpc>
              <a:spcBef>
                <a:spcPts val="200"/>
              </a:spcBef>
              <a:spcAft>
                <a:spcPts val="0"/>
              </a:spcAft>
              <a:buSzPts val="1600"/>
              <a:buNone/>
            </a:pPr>
            <a:r>
              <a:rPr b="1" lang="en-GB" sz="1400">
                <a:latin typeface="Calibri"/>
                <a:ea typeface="Calibri"/>
                <a:cs typeface="Calibri"/>
                <a:sym typeface="Calibri"/>
              </a:rPr>
              <a:t>Stigma and self-fulfilling prophecy</a:t>
            </a:r>
            <a:endParaRPr/>
          </a:p>
          <a:p>
            <a:pPr indent="0" lvl="0" marL="48600" rtl="0" algn="just">
              <a:lnSpc>
                <a:spcPct val="90000"/>
              </a:lnSpc>
              <a:spcBef>
                <a:spcPts val="200"/>
              </a:spcBef>
              <a:spcAft>
                <a:spcPts val="0"/>
              </a:spcAft>
              <a:buSzPts val="1600"/>
              <a:buNone/>
            </a:pPr>
            <a:r>
              <a:rPr lang="en-GB" sz="1100">
                <a:latin typeface="Calibri"/>
                <a:ea typeface="Calibri"/>
                <a:cs typeface="Calibri"/>
                <a:sym typeface="Calibri"/>
              </a:rPr>
              <a:t>In order to provide a respectful and safe environment at school, vocabulary is crucial. </a:t>
            </a:r>
            <a:endParaRPr/>
          </a:p>
          <a:p>
            <a:pPr indent="0" lvl="0" marL="48600" rtl="0" algn="just">
              <a:lnSpc>
                <a:spcPct val="90000"/>
              </a:lnSpc>
              <a:spcBef>
                <a:spcPts val="200"/>
              </a:spcBef>
              <a:spcAft>
                <a:spcPts val="0"/>
              </a:spcAft>
              <a:buSzPts val="1600"/>
              <a:buNone/>
            </a:pPr>
            <a:r>
              <a:rPr lang="en-GB" sz="1100">
                <a:latin typeface="Calibri"/>
                <a:ea typeface="Calibri"/>
                <a:cs typeface="Calibri"/>
                <a:sym typeface="Calibri"/>
              </a:rPr>
              <a:t>For example, we talk about 'early adversity' or 'trauma' to describe difficult and painful experiences that pupils have undergone. These words are a kind of framework that allows teachers to recognise and make sense of otherwise incomprehensible and confusing behaviours, cognitions and emotions. The words trauma and adversity do not indicate a specific and unique experience but name a wide range of possible ones. </a:t>
            </a:r>
            <a:endParaRPr/>
          </a:p>
          <a:p>
            <a:pPr indent="0" lvl="0" marL="48600" rtl="0" algn="just">
              <a:lnSpc>
                <a:spcPct val="90000"/>
              </a:lnSpc>
              <a:spcBef>
                <a:spcPts val="200"/>
              </a:spcBef>
              <a:spcAft>
                <a:spcPts val="0"/>
              </a:spcAft>
              <a:buSzPts val="1600"/>
              <a:buNone/>
            </a:pPr>
            <a:r>
              <a:rPr lang="en-GB" sz="1100">
                <a:latin typeface="Calibri"/>
                <a:ea typeface="Calibri"/>
                <a:cs typeface="Calibri"/>
                <a:sym typeface="Calibri"/>
              </a:rPr>
              <a:t>However, as the words circulate, they are loaded with other social meanings and so trauma often becomes an identity marker, encouraging an unnatural division between 'normal' and 'traumatised' people; that is, between those who need help and those who are able to offer it. A difficult past may help explain a specific way of functioning, but it does not define who a person is or who they will become. Focusing only on the past may obscure the enormous resources and skills that learners bring with them, and classify them as 'needy' individuals who are unable to make a positive contribution. </a:t>
            </a:r>
            <a:endParaRPr/>
          </a:p>
          <a:p>
            <a:pPr indent="0" lvl="0" marL="48600" rtl="0" algn="just">
              <a:lnSpc>
                <a:spcPct val="90000"/>
              </a:lnSpc>
              <a:spcBef>
                <a:spcPts val="200"/>
              </a:spcBef>
              <a:spcAft>
                <a:spcPts val="0"/>
              </a:spcAft>
              <a:buSzPts val="1600"/>
              <a:buNone/>
            </a:pPr>
            <a:r>
              <a:rPr lang="en-GB" sz="1100">
                <a:latin typeface="Calibri"/>
                <a:ea typeface="Calibri"/>
                <a:cs typeface="Calibri"/>
                <a:sym typeface="Calibri"/>
              </a:rPr>
              <a:t>In more general terms, often the lives of young people facing foster care, out-of-home care, and forced migration are described in negative terms, as lacking something, so that expectations of them are minimal and perhaps it is no coincidence that their educational success is significantly lower than that of the young population not leaving home. </a:t>
            </a:r>
            <a:endParaRPr/>
          </a:p>
          <a:p>
            <a:pPr indent="0" lvl="0" marL="48600" rtl="0" algn="just">
              <a:lnSpc>
                <a:spcPct val="90000"/>
              </a:lnSpc>
              <a:spcBef>
                <a:spcPts val="200"/>
              </a:spcBef>
              <a:spcAft>
                <a:spcPts val="0"/>
              </a:spcAft>
              <a:buSzPts val="1600"/>
              <a:buNone/>
            </a:pPr>
            <a:r>
              <a:rPr lang="en-GB" sz="1100">
                <a:latin typeface="Calibri"/>
                <a:ea typeface="Calibri"/>
                <a:cs typeface="Calibri"/>
                <a:sym typeface="Calibri"/>
              </a:rPr>
              <a:t> </a:t>
            </a:r>
            <a:endParaRPr/>
          </a:p>
          <a:p>
            <a:pPr indent="0" lvl="0" marL="48600" rtl="0" algn="just">
              <a:lnSpc>
                <a:spcPct val="90000"/>
              </a:lnSpc>
              <a:spcBef>
                <a:spcPts val="200"/>
              </a:spcBef>
              <a:spcAft>
                <a:spcPts val="0"/>
              </a:spcAft>
              <a:buSzPts val="1600"/>
              <a:buNone/>
            </a:pPr>
            <a:r>
              <a:t/>
            </a:r>
            <a:endParaRPr b="1" sz="1400">
              <a:latin typeface="Calibri"/>
              <a:ea typeface="Calibri"/>
              <a:cs typeface="Calibri"/>
              <a:sym typeface="Calibri"/>
            </a:endParaRPr>
          </a:p>
          <a:p>
            <a:pPr indent="0" lvl="0" marL="48600" rtl="0" algn="just">
              <a:lnSpc>
                <a:spcPct val="90000"/>
              </a:lnSpc>
              <a:spcBef>
                <a:spcPts val="200"/>
              </a:spcBef>
              <a:spcAft>
                <a:spcPts val="0"/>
              </a:spcAft>
              <a:buSzPts val="1600"/>
              <a:buNone/>
            </a:pPr>
            <a:r>
              <a:t/>
            </a:r>
            <a:endParaRPr b="1" sz="1400">
              <a:latin typeface="Calibri"/>
              <a:ea typeface="Calibri"/>
              <a:cs typeface="Calibri"/>
              <a:sym typeface="Calibri"/>
            </a:endParaRPr>
          </a:p>
          <a:p>
            <a:pPr indent="0" lvl="0" marL="48600" rtl="0" algn="just">
              <a:lnSpc>
                <a:spcPct val="90000"/>
              </a:lnSpc>
              <a:spcBef>
                <a:spcPts val="200"/>
              </a:spcBef>
              <a:spcAft>
                <a:spcPts val="0"/>
              </a:spcAft>
              <a:buSzPts val="1600"/>
              <a:buNone/>
            </a:pPr>
            <a:r>
              <a:t/>
            </a:r>
            <a:endParaRPr b="1" sz="1400">
              <a:latin typeface="Calibri"/>
              <a:ea typeface="Calibri"/>
              <a:cs typeface="Calibri"/>
              <a:sym typeface="Calibri"/>
            </a:endParaRPr>
          </a:p>
          <a:p>
            <a:pPr indent="0" lvl="0" marL="48600" rtl="0" algn="just">
              <a:lnSpc>
                <a:spcPct val="90000"/>
              </a:lnSpc>
              <a:spcBef>
                <a:spcPts val="200"/>
              </a:spcBef>
              <a:spcAft>
                <a:spcPts val="0"/>
              </a:spcAft>
              <a:buSzPts val="1600"/>
              <a:buNone/>
            </a:pPr>
            <a:r>
              <a:rPr b="1" lang="en-GB" sz="1400">
                <a:latin typeface="Calibri"/>
                <a:ea typeface="Calibri"/>
                <a:cs typeface="Calibri"/>
                <a:sym typeface="Calibri"/>
              </a:rPr>
              <a:t>Choosing the right words_1&amp;2</a:t>
            </a:r>
            <a:endParaRPr/>
          </a:p>
          <a:p>
            <a:pPr indent="0" lvl="0" marL="48600" rtl="0" algn="just">
              <a:lnSpc>
                <a:spcPct val="90000"/>
              </a:lnSpc>
              <a:spcBef>
                <a:spcPts val="200"/>
              </a:spcBef>
              <a:spcAft>
                <a:spcPts val="0"/>
              </a:spcAft>
              <a:buSzPts val="1600"/>
              <a:buNone/>
            </a:pPr>
            <a:r>
              <a:rPr lang="en-GB" sz="1100">
                <a:latin typeface="Calibri"/>
                <a:ea typeface="Calibri"/>
                <a:cs typeface="Calibri"/>
                <a:sym typeface="Calibri"/>
              </a:rPr>
              <a:t>Basic ideas for satisfying the curiosity of preschoolers and children in primary school about adoptive and foster families:</a:t>
            </a:r>
            <a:endParaRPr/>
          </a:p>
          <a:p>
            <a:pPr indent="0" lvl="0" marL="48600" rtl="0" algn="just">
              <a:lnSpc>
                <a:spcPct val="90000"/>
              </a:lnSpc>
              <a:spcBef>
                <a:spcPts val="200"/>
              </a:spcBef>
              <a:spcAft>
                <a:spcPts val="0"/>
              </a:spcAft>
              <a:buSzPts val="1600"/>
              <a:buNone/>
            </a:pPr>
            <a:r>
              <a:rPr b="1" lang="en-GB" sz="1100">
                <a:latin typeface="Calibri"/>
                <a:ea typeface="Calibri"/>
                <a:cs typeface="Calibri"/>
                <a:sym typeface="Calibri"/>
              </a:rPr>
              <a:t>Sometimes, some people have a child, but they are not prepared or they cannot take care of him or her. </a:t>
            </a:r>
            <a:r>
              <a:rPr lang="en-GB" sz="1100">
                <a:latin typeface="Calibri"/>
                <a:ea typeface="Calibri"/>
                <a:cs typeface="Calibri"/>
                <a:sym typeface="Calibri"/>
              </a:rPr>
              <a:t>Around the first years of primary school, children begin to learn the basis of reproduction. They then may realize that there had to be other parents before a child was placed for adoption. By the same token, when they see a child with Asian traits who says “mom” to a woman who does not resemble them, they may need help to understand.  It is important to clarify that there is no such thing as "real" and "fake" parents. We can talk about birth parents in the case of adopted children, and their adoptive parents are of course “real” and will be their parents forever.</a:t>
            </a:r>
            <a:endParaRPr/>
          </a:p>
          <a:p>
            <a:pPr indent="0" lvl="0" marL="48600" rtl="0" algn="just">
              <a:lnSpc>
                <a:spcPct val="90000"/>
              </a:lnSpc>
              <a:spcBef>
                <a:spcPts val="200"/>
              </a:spcBef>
              <a:spcAft>
                <a:spcPts val="0"/>
              </a:spcAft>
              <a:buSzPts val="1600"/>
              <a:buNone/>
            </a:pPr>
            <a:r>
              <a:rPr b="1" lang="en-GB" sz="1100">
                <a:latin typeface="Calibri"/>
                <a:ea typeface="Calibri"/>
                <a:cs typeface="Calibri"/>
                <a:sym typeface="Calibri"/>
              </a:rPr>
              <a:t>The reasons why a child was placed in an adoptive or foster family do not have to do with how she or he is or was.</a:t>
            </a:r>
            <a:endParaRPr/>
          </a:p>
          <a:p>
            <a:pPr indent="0" lvl="0" marL="48600" rtl="0" algn="just">
              <a:lnSpc>
                <a:spcPct val="90000"/>
              </a:lnSpc>
              <a:spcBef>
                <a:spcPts val="0"/>
              </a:spcBef>
              <a:spcAft>
                <a:spcPts val="0"/>
              </a:spcAft>
              <a:buSzPts val="1600"/>
              <a:buNone/>
            </a:pPr>
            <a:r>
              <a:rPr lang="en-GB" sz="1100">
                <a:latin typeface="Calibri"/>
                <a:ea typeface="Calibri"/>
                <a:cs typeface="Calibri"/>
                <a:sym typeface="Calibri"/>
              </a:rPr>
              <a:t>Questions such as "Why did Kai's first mother not want to keep him?" are not uncommon in classes where there is an adopted child or a child living in a foster family. Peers need to know that sometimes a family has a child but they are not prepared or they cannot take care of him or her. This can happen for a number of different reasons. Birth parents may be too young or too ill to care for a child, or have another serious hindrance that prevents them from doing so. Regardless, it is crucial to stress that, whatever the reason, it has nothing to do with anything the child did. All children need to be cared for. For this reason, when their birth family cannot, another family is found to take over. When children are adopted, their new family becomes their family forever. Other times, they live with another family or in a residential facility until their parents can take care of them again.</a:t>
            </a:r>
            <a:endParaRPr/>
          </a:p>
          <a:p>
            <a:pPr indent="0" lvl="0" marL="48600" rtl="0" algn="just">
              <a:lnSpc>
                <a:spcPct val="90000"/>
              </a:lnSpc>
              <a:spcBef>
                <a:spcPts val="200"/>
              </a:spcBef>
              <a:spcAft>
                <a:spcPts val="0"/>
              </a:spcAft>
              <a:buSzPts val="1600"/>
              <a:buNone/>
            </a:pPr>
            <a:r>
              <a:rPr b="1" lang="en-GB" sz="1100">
                <a:latin typeface="Calibri"/>
                <a:ea typeface="Calibri"/>
                <a:cs typeface="Calibri"/>
                <a:sym typeface="Calibri"/>
              </a:rPr>
              <a:t>Support the concerned child‘s way of understanding and naming their family.</a:t>
            </a:r>
            <a:br>
              <a:rPr b="1" lang="en-GB" sz="1100">
                <a:latin typeface="Calibri"/>
                <a:ea typeface="Calibri"/>
                <a:cs typeface="Calibri"/>
                <a:sym typeface="Calibri"/>
              </a:rPr>
            </a:br>
            <a:r>
              <a:rPr lang="en-GB" sz="1100">
                <a:latin typeface="Calibri"/>
                <a:ea typeface="Calibri"/>
                <a:cs typeface="Calibri"/>
                <a:sym typeface="Calibri"/>
              </a:rPr>
              <a:t>Some children living in foster families call the people who take care of them “mom” or “dad”. Others use words like “aunt” or “uncle” or call them by their first name. There are different ways they make sense of their situation and all of them are fine. Teachers should pay attention to the words children use, in order to avoid contradicting them. </a:t>
            </a:r>
            <a:endParaRPr/>
          </a:p>
          <a:p>
            <a:pPr indent="0" lvl="0" marL="48600" rtl="0" algn="just">
              <a:lnSpc>
                <a:spcPct val="90000"/>
              </a:lnSpc>
              <a:spcBef>
                <a:spcPts val="200"/>
              </a:spcBef>
              <a:spcAft>
                <a:spcPts val="0"/>
              </a:spcAft>
              <a:buSzPts val="1600"/>
              <a:buNone/>
            </a:pPr>
            <a:r>
              <a:rPr b="1" lang="en-GB" sz="1100">
                <a:latin typeface="Calibri"/>
                <a:ea typeface="Calibri"/>
                <a:cs typeface="Calibri"/>
                <a:sym typeface="Calibri"/>
              </a:rPr>
              <a:t>When raising their children, all families do similar things regardless of the way their family was built or its composition.</a:t>
            </a:r>
            <a:endParaRPr/>
          </a:p>
          <a:p>
            <a:pPr indent="0" lvl="0" marL="48600" rtl="0" algn="just">
              <a:lnSpc>
                <a:spcPct val="90000"/>
              </a:lnSpc>
              <a:spcBef>
                <a:spcPts val="200"/>
              </a:spcBef>
              <a:spcAft>
                <a:spcPts val="0"/>
              </a:spcAft>
              <a:buSzPts val="1600"/>
              <a:buNone/>
            </a:pPr>
            <a:r>
              <a:rPr lang="en-GB" sz="1100">
                <a:latin typeface="Calibri"/>
                <a:ea typeface="Calibri"/>
                <a:cs typeface="Calibri"/>
                <a:sym typeface="Calibri"/>
              </a:rPr>
              <a:t>Emphasizing that families do similar things for their children and that families are a place where they can share a feeling of being loved, protected, reassured and important can help young children better understand family diversity. Talking about what they do (such as caring, comforting when sad, taking them to school when they are too young to go on their own, etc.) allows them to understand that it is the role of the family that is important.</a:t>
            </a:r>
            <a:endParaRPr/>
          </a:p>
          <a:p>
            <a:pPr indent="0" lvl="0" marL="48600" rtl="0" algn="just">
              <a:lnSpc>
                <a:spcPct val="90000"/>
              </a:lnSpc>
              <a:spcBef>
                <a:spcPts val="200"/>
              </a:spcBef>
              <a:spcAft>
                <a:spcPts val="0"/>
              </a:spcAft>
              <a:buSzPts val="1600"/>
              <a:buNone/>
            </a:pPr>
            <a:r>
              <a:rPr lang="en-GB" sz="1100">
                <a:latin typeface="Calibri"/>
                <a:ea typeface="Calibri"/>
                <a:cs typeface="Calibri"/>
                <a:sym typeface="Calibri"/>
              </a:rPr>
              <a:t> </a:t>
            </a:r>
            <a:endParaRPr/>
          </a:p>
          <a:p>
            <a:pPr indent="0" lvl="0" marL="48600" rtl="0" algn="just">
              <a:lnSpc>
                <a:spcPct val="90000"/>
              </a:lnSpc>
              <a:spcBef>
                <a:spcPts val="200"/>
              </a:spcBef>
              <a:spcAft>
                <a:spcPts val="0"/>
              </a:spcAft>
              <a:buSzPts val="1600"/>
              <a:buNone/>
            </a:pPr>
            <a:r>
              <a:t/>
            </a:r>
            <a:endParaRPr sz="1100">
              <a:latin typeface="Calibri"/>
              <a:ea typeface="Calibri"/>
              <a:cs typeface="Calibri"/>
              <a:sym typeface="Calibri"/>
            </a:endParaRPr>
          </a:p>
          <a:p>
            <a:pPr indent="-69850" lvl="0" marL="171450" rtl="0" algn="l">
              <a:lnSpc>
                <a:spcPct val="110000"/>
              </a:lnSpc>
              <a:spcBef>
                <a:spcPts val="200"/>
              </a:spcBef>
              <a:spcAft>
                <a:spcPts val="0"/>
              </a:spcAft>
              <a:buSzPts val="1600"/>
              <a:buFont typeface="Arial"/>
              <a:buNone/>
            </a:pPr>
            <a:r>
              <a:t/>
            </a:r>
            <a:endParaRPr b="1" sz="11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Mijn persoonlijke leven</a:t>
            </a:r>
            <a:r>
              <a:rPr lang="en-GB">
                <a:latin typeface="Calibri"/>
                <a:ea typeface="Calibri"/>
                <a:cs typeface="Calibri"/>
                <a:sym typeface="Calibri"/>
              </a:rPr>
              <a:t>/privacy_1</a:t>
            </a:r>
            <a:endParaRPr>
              <a:latin typeface="Calibri"/>
              <a:ea typeface="Calibri"/>
              <a:cs typeface="Calibri"/>
              <a:sym typeface="Calibri"/>
            </a:endParaRPr>
          </a:p>
        </p:txBody>
      </p:sp>
      <p:sp>
        <p:nvSpPr>
          <p:cNvPr id="102" name="Google Shape;102;p25"/>
          <p:cNvSpPr txBox="1"/>
          <p:nvPr>
            <p:ph idx="1" type="body"/>
          </p:nvPr>
        </p:nvSpPr>
        <p:spPr>
          <a:xfrm>
            <a:off x="838200" y="2821259"/>
            <a:ext cx="10515600" cy="225770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1000"/>
              </a:spcBef>
              <a:spcAft>
                <a:spcPts val="0"/>
              </a:spcAft>
              <a:buClr>
                <a:schemeClr val="dk1"/>
              </a:buClr>
              <a:buSzPts val="2800"/>
              <a:buNone/>
            </a:pPr>
            <a:r>
              <a:rPr i="1" lang="en-GB" sz="3600"/>
              <a:t>Wanneer krijg ik het gevoel dat mijn privacy wordt aangetast?</a:t>
            </a:r>
            <a:endParaRPr i="1" sz="3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400"/>
              <a:buFont typeface="Calibri"/>
              <a:buNone/>
            </a:pPr>
            <a:r>
              <a:rPr lang="en-GB"/>
              <a:t>Mijn persoonlijke leven/privacy_2</a:t>
            </a:r>
            <a:endParaRPr/>
          </a:p>
        </p:txBody>
      </p:sp>
      <p:sp>
        <p:nvSpPr>
          <p:cNvPr id="109" name="Google Shape;109;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Font typeface="Calibri"/>
              <a:buChar char="-"/>
            </a:pPr>
            <a:r>
              <a:rPr lang="en-GB"/>
              <a:t>Landelijke wetten</a:t>
            </a:r>
            <a:endParaRPr/>
          </a:p>
          <a:p>
            <a:pPr indent="-228600" lvl="0" marL="228600" rtl="0" algn="l">
              <a:lnSpc>
                <a:spcPct val="90000"/>
              </a:lnSpc>
              <a:spcBef>
                <a:spcPts val="1000"/>
              </a:spcBef>
              <a:spcAft>
                <a:spcPts val="0"/>
              </a:spcAft>
              <a:buSzPts val="2800"/>
              <a:buFont typeface="Calibri"/>
              <a:buChar char="-"/>
            </a:pPr>
            <a:r>
              <a:rPr lang="en-GB"/>
              <a:t>Beperkingen met betrekking tot de professionele rol (d.w.z. leraren, opvoeders)</a:t>
            </a:r>
            <a:endParaRPr/>
          </a:p>
          <a:p>
            <a:pPr indent="-228600" lvl="0" marL="228600" rtl="0" algn="l">
              <a:lnSpc>
                <a:spcPct val="90000"/>
              </a:lnSpc>
              <a:spcBef>
                <a:spcPts val="1000"/>
              </a:spcBef>
              <a:spcAft>
                <a:spcPts val="0"/>
              </a:spcAft>
              <a:buSzPts val="2800"/>
              <a:buFont typeface="Calibri"/>
              <a:buChar char="-"/>
            </a:pPr>
            <a:r>
              <a:rPr lang="en-GB"/>
              <a:t>Institutioneel beleid </a:t>
            </a:r>
            <a:endParaRPr/>
          </a:p>
          <a:p>
            <a:pPr indent="-228600" lvl="0" marL="228600" rtl="0" algn="l">
              <a:lnSpc>
                <a:spcPct val="90000"/>
              </a:lnSpc>
              <a:spcBef>
                <a:spcPts val="1000"/>
              </a:spcBef>
              <a:spcAft>
                <a:spcPts val="0"/>
              </a:spcAft>
              <a:buSzPts val="2800"/>
              <a:buFont typeface="Calibri"/>
              <a:buChar char="-"/>
            </a:pPr>
            <a:r>
              <a:rPr lang="en-GB"/>
              <a:t>Professionele praktijken</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Algemene gevoeligheid, privé-verhalen</a:t>
            </a:r>
            <a:endParaRPr>
              <a:latin typeface="Calibri"/>
              <a:ea typeface="Calibri"/>
              <a:cs typeface="Calibri"/>
              <a:sym typeface="Calibri"/>
            </a:endParaRPr>
          </a:p>
        </p:txBody>
      </p:sp>
      <p:pic>
        <p:nvPicPr>
          <p:cNvPr descr="A picture containing mosaic&#10;&#10;Description automatically generated" id="116" name="Google Shape;116;p3"/>
          <p:cNvPicPr preferRelativeResize="0"/>
          <p:nvPr>
            <p:ph idx="1" type="body"/>
          </p:nvPr>
        </p:nvPicPr>
        <p:blipFill rotWithShape="1">
          <a:blip r:embed="rId3">
            <a:alphaModFix/>
          </a:blip>
          <a:srcRect b="0" l="0" r="0" t="0"/>
          <a:stretch/>
        </p:blipFill>
        <p:spPr>
          <a:xfrm>
            <a:off x="2826110" y="1489025"/>
            <a:ext cx="6539700" cy="4351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pic>
        <p:nvPicPr>
          <p:cNvPr id="122" name="Google Shape;122;p22"/>
          <p:cNvPicPr preferRelativeResize="0"/>
          <p:nvPr/>
        </p:nvPicPr>
        <p:blipFill rotWithShape="1">
          <a:blip r:embed="rId3">
            <a:alphaModFix/>
          </a:blip>
          <a:srcRect b="0" l="0" r="0" t="0"/>
          <a:stretch/>
        </p:blipFill>
        <p:spPr>
          <a:xfrm rot="5400000">
            <a:off x="3265416" y="113557"/>
            <a:ext cx="4877017" cy="7504615"/>
          </a:xfrm>
          <a:prstGeom prst="rect">
            <a:avLst/>
          </a:prstGeom>
          <a:noFill/>
          <a:ln>
            <a:noFill/>
          </a:ln>
        </p:spPr>
      </p:pic>
      <p:sp>
        <p:nvSpPr>
          <p:cNvPr id="123" name="Google Shape;123;p22"/>
          <p:cNvSpPr txBox="1"/>
          <p:nvPr>
            <p:ph type="title"/>
          </p:nvPr>
        </p:nvSpPr>
        <p:spPr>
          <a:xfrm>
            <a:off x="838200" y="341753"/>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GB"/>
              <a:t>De Gemeenschapsbrede aanpak</a:t>
            </a:r>
            <a:r>
              <a:rPr lang="en-GB">
                <a:latin typeface="Calibri"/>
                <a:ea typeface="Calibri"/>
                <a:cs typeface="Calibri"/>
                <a:sym typeface="Calibri"/>
              </a:rPr>
              <a:t> </a:t>
            </a:r>
            <a:r>
              <a:rPr lang="en-GB" sz="1600">
                <a:latin typeface="Calibri"/>
                <a:ea typeface="Calibri"/>
                <a:cs typeface="Calibri"/>
                <a:sym typeface="Calibri"/>
              </a:rPr>
              <a:t>(Chafouleas et al., 2021)</a:t>
            </a:r>
            <a:endParaRPr>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3"/>
          <p:cNvSpPr txBox="1"/>
          <p:nvPr>
            <p:ph type="title"/>
          </p:nvPr>
        </p:nvSpPr>
        <p:spPr>
          <a:xfrm>
            <a:off x="838200" y="621603"/>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sz="4000"/>
              <a:t>Tekortengerichte vs. positieve/vermogensgerichte benadering</a:t>
            </a:r>
            <a:endParaRPr sz="4000">
              <a:latin typeface="Calibri"/>
              <a:ea typeface="Calibri"/>
              <a:cs typeface="Calibri"/>
              <a:sym typeface="Calibri"/>
            </a:endParaRPr>
          </a:p>
        </p:txBody>
      </p:sp>
      <p:sp>
        <p:nvSpPr>
          <p:cNvPr id="130" name="Google Shape;130;p23"/>
          <p:cNvSpPr txBox="1"/>
          <p:nvPr>
            <p:ph idx="1" type="body"/>
          </p:nvPr>
        </p:nvSpPr>
        <p:spPr>
          <a:xfrm>
            <a:off x="838200" y="2405849"/>
            <a:ext cx="10515600" cy="2418600"/>
          </a:xfrm>
          <a:prstGeom prst="rect">
            <a:avLst/>
          </a:prstGeom>
          <a:noFill/>
          <a:ln>
            <a:noFill/>
          </a:ln>
        </p:spPr>
        <p:txBody>
          <a:bodyPr anchorCtr="0" anchor="t" bIns="45700" lIns="91425" spcFirstLastPara="1" rIns="91425" wrap="square" tIns="45700">
            <a:normAutofit lnSpcReduction="20000"/>
          </a:bodyPr>
          <a:lstStyle/>
          <a:p>
            <a:pPr indent="-342900" lvl="0" marL="457200" rtl="0" algn="l">
              <a:lnSpc>
                <a:spcPct val="90000"/>
              </a:lnSpc>
              <a:spcBef>
                <a:spcPts val="1000"/>
              </a:spcBef>
              <a:spcAft>
                <a:spcPts val="0"/>
              </a:spcAft>
              <a:buSzPts val="1800"/>
              <a:buChar char="-"/>
            </a:pPr>
            <a:r>
              <a:rPr lang="en-GB"/>
              <a:t>Vertaling van ACE onderzoek naar onderwijs: risico van individualistische en op tekorten gebaseerde focus die een gedecontextualiseerde aanpak van trauma-geïnformeerde zorg in scholen weerspiegelt.</a:t>
            </a:r>
            <a:endParaRPr/>
          </a:p>
          <a:p>
            <a:pPr indent="-342900" lvl="0" marL="457200" rtl="0" algn="l">
              <a:lnSpc>
                <a:spcPct val="90000"/>
              </a:lnSpc>
              <a:spcBef>
                <a:spcPts val="0"/>
              </a:spcBef>
              <a:spcAft>
                <a:spcPts val="0"/>
              </a:spcAft>
              <a:buSzPts val="1800"/>
              <a:buChar char="-"/>
            </a:pPr>
            <a:r>
              <a:rPr lang="en-GB"/>
              <a:t>Nadruk op erkenning van de impact van trauma: wederzijdse benadrukking van natuurlijke bronnen van kracht en veerkracht of het potentieel voor posttraumatische groei.</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5" name="Shape 135"/>
        <p:cNvGrpSpPr/>
        <p:nvPr/>
      </p:nvGrpSpPr>
      <p:grpSpPr>
        <a:xfrm>
          <a:off x="0" y="0"/>
          <a:ext cx="0" cy="0"/>
          <a:chOff x="0" y="0"/>
          <a:chExt cx="0" cy="0"/>
        </a:xfrm>
      </p:grpSpPr>
      <p:sp>
        <p:nvSpPr>
          <p:cNvPr id="136" name="Google Shape;136;p4"/>
          <p:cNvSpPr txBox="1"/>
          <p:nvPr>
            <p:ph type="title"/>
          </p:nvPr>
        </p:nvSpPr>
        <p:spPr>
          <a:xfrm>
            <a:off x="838200" y="557200"/>
            <a:ext cx="3594000" cy="4586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GB" sz="4000"/>
              <a:t>Ruimte maken voor communicatie</a:t>
            </a:r>
            <a:endParaRPr>
              <a:latin typeface="Calibri"/>
              <a:ea typeface="Calibri"/>
              <a:cs typeface="Calibri"/>
              <a:sym typeface="Calibri"/>
            </a:endParaRPr>
          </a:p>
        </p:txBody>
      </p:sp>
      <p:grpSp>
        <p:nvGrpSpPr>
          <p:cNvPr id="137" name="Google Shape;137;p4"/>
          <p:cNvGrpSpPr/>
          <p:nvPr/>
        </p:nvGrpSpPr>
        <p:grpSpPr>
          <a:xfrm>
            <a:off x="5338034" y="623218"/>
            <a:ext cx="5773986" cy="5499035"/>
            <a:chOff x="244826" y="2826"/>
            <a:chExt cx="5773986" cy="5499035"/>
          </a:xfrm>
        </p:grpSpPr>
        <p:sp>
          <p:nvSpPr>
            <p:cNvPr id="138" name="Google Shape;138;p4"/>
            <p:cNvSpPr/>
            <p:nvPr/>
          </p:nvSpPr>
          <p:spPr>
            <a:xfrm>
              <a:off x="244826" y="2826"/>
              <a:ext cx="2749517" cy="1649710"/>
            </a:xfrm>
            <a:prstGeom prst="rect">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39" name="Google Shape;139;p4"/>
            <p:cNvSpPr txBox="1"/>
            <p:nvPr/>
          </p:nvSpPr>
          <p:spPr>
            <a:xfrm>
              <a:off x="244826" y="2826"/>
              <a:ext cx="2749517" cy="1649710"/>
            </a:xfrm>
            <a:prstGeom prst="rect">
              <a:avLst/>
            </a:prstGeom>
            <a:noFill/>
            <a:ln>
              <a:noFill/>
            </a:ln>
          </p:spPr>
          <p:txBody>
            <a:bodyPr anchorCtr="0" anchor="ctr" bIns="118100" lIns="118100" spcFirstLastPara="1" rIns="118100" wrap="square" tIns="118100">
              <a:noAutofit/>
            </a:bodyPr>
            <a:lstStyle/>
            <a:p>
              <a:pPr indent="0" lvl="0" marL="0" marR="0" rtl="0" algn="ctr">
                <a:lnSpc>
                  <a:spcPct val="90000"/>
                </a:lnSpc>
                <a:spcBef>
                  <a:spcPts val="0"/>
                </a:spcBef>
                <a:spcAft>
                  <a:spcPts val="0"/>
                </a:spcAft>
                <a:buClr>
                  <a:schemeClr val="lt1"/>
                </a:buClr>
                <a:buSzPts val="3100"/>
                <a:buFont typeface="Calibri"/>
                <a:buNone/>
              </a:pPr>
              <a:r>
                <a:rPr lang="en-GB" sz="3100">
                  <a:solidFill>
                    <a:schemeClr val="lt1"/>
                  </a:solidFill>
                  <a:latin typeface="Calibri"/>
                  <a:ea typeface="Calibri"/>
                  <a:cs typeface="Calibri"/>
                  <a:sym typeface="Calibri"/>
                </a:rPr>
                <a:t>Elkaar voorstellen</a:t>
              </a:r>
              <a:endParaRPr b="0" i="0" sz="1400" u="none" cap="none" strike="noStrike">
                <a:solidFill>
                  <a:srgbClr val="000000"/>
                </a:solidFill>
                <a:latin typeface="Calibri"/>
                <a:ea typeface="Calibri"/>
                <a:cs typeface="Calibri"/>
                <a:sym typeface="Calibri"/>
              </a:endParaRPr>
            </a:p>
          </p:txBody>
        </p:sp>
        <p:sp>
          <p:nvSpPr>
            <p:cNvPr id="140" name="Google Shape;140;p4"/>
            <p:cNvSpPr/>
            <p:nvPr/>
          </p:nvSpPr>
          <p:spPr>
            <a:xfrm>
              <a:off x="3269295" y="2826"/>
              <a:ext cx="2749517" cy="1649710"/>
            </a:xfrm>
            <a:prstGeom prst="rect">
              <a:avLst/>
            </a:prstGeom>
            <a:solidFill>
              <a:schemeClr val="accent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41" name="Google Shape;141;p4"/>
            <p:cNvSpPr txBox="1"/>
            <p:nvPr/>
          </p:nvSpPr>
          <p:spPr>
            <a:xfrm>
              <a:off x="3269295" y="2826"/>
              <a:ext cx="2749517" cy="1649710"/>
            </a:xfrm>
            <a:prstGeom prst="rect">
              <a:avLst/>
            </a:prstGeom>
            <a:noFill/>
            <a:ln>
              <a:noFill/>
            </a:ln>
          </p:spPr>
          <p:txBody>
            <a:bodyPr anchorCtr="0" anchor="ctr" bIns="118100" lIns="118100" spcFirstLastPara="1" rIns="118100" wrap="square" tIns="118100">
              <a:noAutofit/>
            </a:bodyPr>
            <a:lstStyle/>
            <a:p>
              <a:pPr indent="0" lvl="0" marL="0" marR="0" rtl="0" algn="ctr">
                <a:lnSpc>
                  <a:spcPct val="90000"/>
                </a:lnSpc>
                <a:spcBef>
                  <a:spcPts val="0"/>
                </a:spcBef>
                <a:spcAft>
                  <a:spcPts val="0"/>
                </a:spcAft>
                <a:buClr>
                  <a:schemeClr val="lt1"/>
                </a:buClr>
                <a:buSzPts val="3100"/>
                <a:buFont typeface="Calibri"/>
                <a:buNone/>
              </a:pPr>
              <a:r>
                <a:rPr lang="en-GB" sz="2900">
                  <a:solidFill>
                    <a:schemeClr val="lt1"/>
                  </a:solidFill>
                  <a:latin typeface="Calibri"/>
                  <a:ea typeface="Calibri"/>
                  <a:cs typeface="Calibri"/>
                  <a:sym typeface="Calibri"/>
                </a:rPr>
                <a:t>Gestructureerde specifieke tijd-ruimte</a:t>
              </a:r>
              <a:endParaRPr b="0" i="0" sz="1200" u="none" cap="none" strike="noStrike">
                <a:solidFill>
                  <a:srgbClr val="000000"/>
                </a:solidFill>
                <a:latin typeface="Calibri"/>
                <a:ea typeface="Calibri"/>
                <a:cs typeface="Calibri"/>
                <a:sym typeface="Calibri"/>
              </a:endParaRPr>
            </a:p>
          </p:txBody>
        </p:sp>
        <p:sp>
          <p:nvSpPr>
            <p:cNvPr id="142" name="Google Shape;142;p4"/>
            <p:cNvSpPr/>
            <p:nvPr/>
          </p:nvSpPr>
          <p:spPr>
            <a:xfrm>
              <a:off x="244826" y="1927488"/>
              <a:ext cx="2749517" cy="1649710"/>
            </a:xfrm>
            <a:prstGeom prst="rect">
              <a:avLst/>
            </a:prstGeom>
            <a:solidFill>
              <a:schemeClr val="accent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43" name="Google Shape;143;p4"/>
            <p:cNvSpPr txBox="1"/>
            <p:nvPr/>
          </p:nvSpPr>
          <p:spPr>
            <a:xfrm>
              <a:off x="244826" y="1927488"/>
              <a:ext cx="2749517" cy="1649710"/>
            </a:xfrm>
            <a:prstGeom prst="rect">
              <a:avLst/>
            </a:prstGeom>
            <a:noFill/>
            <a:ln>
              <a:noFill/>
            </a:ln>
          </p:spPr>
          <p:txBody>
            <a:bodyPr anchorCtr="0" anchor="ctr" bIns="118100" lIns="118100" spcFirstLastPara="1" rIns="118100" wrap="square" tIns="118100">
              <a:noAutofit/>
            </a:bodyPr>
            <a:lstStyle/>
            <a:p>
              <a:pPr indent="0" lvl="0" marL="0" marR="0" rtl="0" algn="ctr">
                <a:lnSpc>
                  <a:spcPct val="90000"/>
                </a:lnSpc>
                <a:spcBef>
                  <a:spcPts val="0"/>
                </a:spcBef>
                <a:spcAft>
                  <a:spcPts val="0"/>
                </a:spcAft>
                <a:buClr>
                  <a:schemeClr val="lt1"/>
                </a:buClr>
                <a:buSzPts val="3100"/>
                <a:buFont typeface="Calibri"/>
                <a:buNone/>
              </a:pPr>
              <a:r>
                <a:rPr lang="en-GB" sz="2700">
                  <a:solidFill>
                    <a:schemeClr val="lt1"/>
                  </a:solidFill>
                  <a:latin typeface="Calibri"/>
                  <a:ea typeface="Calibri"/>
                  <a:cs typeface="Calibri"/>
                  <a:sym typeface="Calibri"/>
                </a:rPr>
                <a:t>Vertrouwelijkheid</a:t>
              </a:r>
              <a:endParaRPr b="0" i="0" sz="1000" u="none" cap="none" strike="noStrike">
                <a:solidFill>
                  <a:srgbClr val="000000"/>
                </a:solidFill>
                <a:latin typeface="Calibri"/>
                <a:ea typeface="Calibri"/>
                <a:cs typeface="Calibri"/>
                <a:sym typeface="Calibri"/>
              </a:endParaRPr>
            </a:p>
          </p:txBody>
        </p:sp>
        <p:sp>
          <p:nvSpPr>
            <p:cNvPr id="144" name="Google Shape;144;p4"/>
            <p:cNvSpPr/>
            <p:nvPr/>
          </p:nvSpPr>
          <p:spPr>
            <a:xfrm>
              <a:off x="3269295" y="1927488"/>
              <a:ext cx="2749517" cy="1649710"/>
            </a:xfrm>
            <a:prstGeom prst="rect">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45" name="Google Shape;145;p4"/>
            <p:cNvSpPr txBox="1"/>
            <p:nvPr/>
          </p:nvSpPr>
          <p:spPr>
            <a:xfrm>
              <a:off x="3269295" y="1927488"/>
              <a:ext cx="2749517" cy="1649710"/>
            </a:xfrm>
            <a:prstGeom prst="rect">
              <a:avLst/>
            </a:prstGeom>
            <a:noFill/>
            <a:ln>
              <a:noFill/>
            </a:ln>
          </p:spPr>
          <p:txBody>
            <a:bodyPr anchorCtr="0" anchor="ctr" bIns="118100" lIns="118100" spcFirstLastPara="1" rIns="118100" wrap="square" tIns="118100">
              <a:noAutofit/>
            </a:bodyPr>
            <a:lstStyle/>
            <a:p>
              <a:pPr indent="0" lvl="0" marL="0" marR="0" rtl="0" algn="ctr">
                <a:lnSpc>
                  <a:spcPct val="90000"/>
                </a:lnSpc>
                <a:spcBef>
                  <a:spcPts val="0"/>
                </a:spcBef>
                <a:spcAft>
                  <a:spcPts val="0"/>
                </a:spcAft>
                <a:buClr>
                  <a:schemeClr val="lt1"/>
                </a:buClr>
                <a:buSzPts val="3100"/>
                <a:buFont typeface="Calibri"/>
                <a:buNone/>
              </a:pPr>
              <a:r>
                <a:rPr lang="en-GB" sz="3100">
                  <a:solidFill>
                    <a:schemeClr val="lt1"/>
                  </a:solidFill>
                  <a:latin typeface="Calibri"/>
                  <a:ea typeface="Calibri"/>
                  <a:cs typeface="Calibri"/>
                  <a:sym typeface="Calibri"/>
                </a:rPr>
                <a:t>Betrokkenheid van het kind</a:t>
              </a:r>
              <a:endParaRPr b="0" i="0" sz="1400" u="none" cap="none" strike="noStrike">
                <a:solidFill>
                  <a:srgbClr val="000000"/>
                </a:solidFill>
                <a:latin typeface="Calibri"/>
                <a:ea typeface="Calibri"/>
                <a:cs typeface="Calibri"/>
                <a:sym typeface="Calibri"/>
              </a:endParaRPr>
            </a:p>
          </p:txBody>
        </p:sp>
        <p:sp>
          <p:nvSpPr>
            <p:cNvPr id="146" name="Google Shape;146;p4"/>
            <p:cNvSpPr/>
            <p:nvPr/>
          </p:nvSpPr>
          <p:spPr>
            <a:xfrm>
              <a:off x="1757061" y="3852151"/>
              <a:ext cx="2749517" cy="1649710"/>
            </a:xfrm>
            <a:prstGeom prst="rect">
              <a:avLst/>
            </a:prstGeom>
            <a:solidFill>
              <a:schemeClr val="accent6"/>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47" name="Google Shape;147;p4"/>
            <p:cNvSpPr txBox="1"/>
            <p:nvPr/>
          </p:nvSpPr>
          <p:spPr>
            <a:xfrm>
              <a:off x="1757061" y="3852151"/>
              <a:ext cx="2749517" cy="1649710"/>
            </a:xfrm>
            <a:prstGeom prst="rect">
              <a:avLst/>
            </a:prstGeom>
            <a:noFill/>
            <a:ln>
              <a:noFill/>
            </a:ln>
          </p:spPr>
          <p:txBody>
            <a:bodyPr anchorCtr="0" anchor="ctr" bIns="118100" lIns="118100" spcFirstLastPara="1" rIns="118100" wrap="square" tIns="118100">
              <a:noAutofit/>
            </a:bodyPr>
            <a:lstStyle/>
            <a:p>
              <a:pPr indent="0" lvl="0" marL="0" marR="0" rtl="0" algn="ctr">
                <a:lnSpc>
                  <a:spcPct val="90000"/>
                </a:lnSpc>
                <a:spcBef>
                  <a:spcPts val="0"/>
                </a:spcBef>
                <a:spcAft>
                  <a:spcPts val="0"/>
                </a:spcAft>
                <a:buClr>
                  <a:schemeClr val="lt1"/>
                </a:buClr>
                <a:buSzPts val="3100"/>
                <a:buFont typeface="Calibri"/>
                <a:buNone/>
              </a:pPr>
              <a:r>
                <a:rPr lang="en-GB" sz="2300">
                  <a:solidFill>
                    <a:schemeClr val="lt1"/>
                  </a:solidFill>
                  <a:latin typeface="Calibri"/>
                  <a:ea typeface="Calibri"/>
                  <a:cs typeface="Calibri"/>
                  <a:sym typeface="Calibri"/>
                </a:rPr>
                <a:t>Ontwikkelingsgericht denken</a:t>
              </a:r>
              <a:endParaRPr b="0" i="0" sz="600" u="none" cap="none" strike="noStrike">
                <a:solidFill>
                  <a:srgbClr val="000000"/>
                </a:solidFill>
                <a:latin typeface="Calibri"/>
                <a:ea typeface="Calibri"/>
                <a:cs typeface="Calibri"/>
                <a:sym typeface="Calibri"/>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Stigma en self-fulfilling prophecy</a:t>
            </a:r>
            <a:endParaRPr>
              <a:latin typeface="Calibri"/>
              <a:ea typeface="Calibri"/>
              <a:cs typeface="Calibri"/>
              <a:sym typeface="Calibri"/>
            </a:endParaRPr>
          </a:p>
        </p:txBody>
      </p:sp>
      <p:sp>
        <p:nvSpPr>
          <p:cNvPr id="154" name="Google Shape;154;p6"/>
          <p:cNvSpPr txBox="1"/>
          <p:nvPr>
            <p:ph idx="1" type="body"/>
          </p:nvPr>
        </p:nvSpPr>
        <p:spPr>
          <a:xfrm>
            <a:off x="838200" y="2405856"/>
            <a:ext cx="10515600" cy="204628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Clr>
                <a:schemeClr val="dk1"/>
              </a:buClr>
              <a:buSzPts val="4000"/>
              <a:buNone/>
            </a:pPr>
            <a:r>
              <a:rPr i="1" lang="en-GB" sz="4000"/>
              <a:t>Mensen worden </a:t>
            </a:r>
            <a:r>
              <a:rPr i="1" lang="en-GB" sz="4000"/>
              <a:t>beïnvloed</a:t>
            </a:r>
            <a:r>
              <a:rPr i="1" lang="en-GB" sz="4000"/>
              <a:t> door de verwachtingen die er van ze zijn</a:t>
            </a:r>
            <a:endParaRPr sz="4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7"/>
          <p:cNvSpPr txBox="1"/>
          <p:nvPr>
            <p:ph type="title"/>
          </p:nvPr>
        </p:nvSpPr>
        <p:spPr>
          <a:xfrm>
            <a:off x="838200" y="305262"/>
            <a:ext cx="10515600" cy="816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De juiste woorden kiezen</a:t>
            </a:r>
            <a:r>
              <a:rPr lang="en-GB">
                <a:latin typeface="Calibri"/>
                <a:ea typeface="Calibri"/>
                <a:cs typeface="Calibri"/>
                <a:sym typeface="Calibri"/>
              </a:rPr>
              <a:t>_1</a:t>
            </a:r>
            <a:endParaRPr>
              <a:latin typeface="Calibri"/>
              <a:ea typeface="Calibri"/>
              <a:cs typeface="Calibri"/>
              <a:sym typeface="Calibri"/>
            </a:endParaRPr>
          </a:p>
        </p:txBody>
      </p:sp>
      <p:graphicFrame>
        <p:nvGraphicFramePr>
          <p:cNvPr id="161" name="Google Shape;161;p7"/>
          <p:cNvGraphicFramePr/>
          <p:nvPr/>
        </p:nvGraphicFramePr>
        <p:xfrm>
          <a:off x="640082" y="1072020"/>
          <a:ext cx="3000000" cy="3000000"/>
        </p:xfrm>
        <a:graphic>
          <a:graphicData uri="http://schemas.openxmlformats.org/drawingml/2006/table">
            <a:tbl>
              <a:tblPr>
                <a:noFill/>
                <a:tableStyleId>{C26461BE-78B5-4A84-8B85-A1C1145B5816}</a:tableStyleId>
              </a:tblPr>
              <a:tblGrid>
                <a:gridCol w="3806750"/>
                <a:gridCol w="3460425"/>
                <a:gridCol w="3248425"/>
              </a:tblGrid>
              <a:tr h="403525">
                <a:tc>
                  <a:txBody>
                    <a:bodyPr/>
                    <a:lstStyle/>
                    <a:p>
                      <a:pPr indent="0" lvl="0" marL="0" marR="0" rtl="0" algn="l">
                        <a:lnSpc>
                          <a:spcPct val="115000"/>
                        </a:lnSpc>
                        <a:spcBef>
                          <a:spcPts val="0"/>
                        </a:spcBef>
                        <a:spcAft>
                          <a:spcPts val="0"/>
                        </a:spcAft>
                        <a:buClr>
                          <a:srgbClr val="000000"/>
                        </a:buClr>
                        <a:buSzPts val="1800"/>
                        <a:buFont typeface="Arial"/>
                        <a:buNone/>
                      </a:pPr>
                      <a:r>
                        <a:rPr b="1" lang="en-GB" sz="1800"/>
                        <a:t>In plaats van…</a:t>
                      </a:r>
                      <a:endParaRPr b="1" sz="1800" u="none" cap="none" strike="noStrike">
                        <a:latin typeface="Calibri"/>
                        <a:ea typeface="Calibri"/>
                        <a:cs typeface="Calibri"/>
                        <a:sym typeface="Calibri"/>
                      </a:endParaRPr>
                    </a:p>
                  </a:txBody>
                  <a:tcPr marT="0" marB="0" marR="36175" marL="36175"/>
                </a:tc>
                <a:tc>
                  <a:txBody>
                    <a:bodyPr/>
                    <a:lstStyle/>
                    <a:p>
                      <a:pPr indent="0" lvl="0" marL="0" marR="0" rtl="0" algn="l">
                        <a:lnSpc>
                          <a:spcPct val="115000"/>
                        </a:lnSpc>
                        <a:spcBef>
                          <a:spcPts val="0"/>
                        </a:spcBef>
                        <a:spcAft>
                          <a:spcPts val="0"/>
                        </a:spcAft>
                        <a:buClr>
                          <a:srgbClr val="000000"/>
                        </a:buClr>
                        <a:buSzPts val="1800"/>
                        <a:buFont typeface="Arial"/>
                        <a:buNone/>
                      </a:pPr>
                      <a:r>
                        <a:rPr b="1" lang="en-GB" sz="1800"/>
                        <a:t>Gebruik liever</a:t>
                      </a:r>
                      <a:r>
                        <a:rPr b="1" lang="en-GB" sz="1800" u="none" cap="none" strike="noStrike"/>
                        <a:t>…</a:t>
                      </a:r>
                      <a:endParaRPr b="1" sz="1800" u="none" cap="none" strike="noStrike">
                        <a:latin typeface="Calibri"/>
                        <a:ea typeface="Calibri"/>
                        <a:cs typeface="Calibri"/>
                        <a:sym typeface="Calibri"/>
                      </a:endParaRPr>
                    </a:p>
                  </a:txBody>
                  <a:tcPr marT="0" marB="0" marR="36175" marL="36175"/>
                </a:tc>
                <a:tc>
                  <a:txBody>
                    <a:bodyPr/>
                    <a:lstStyle/>
                    <a:p>
                      <a:pPr indent="0" lvl="0" marL="0" marR="0" rtl="0" algn="l">
                        <a:lnSpc>
                          <a:spcPct val="115000"/>
                        </a:lnSpc>
                        <a:spcBef>
                          <a:spcPts val="0"/>
                        </a:spcBef>
                        <a:spcAft>
                          <a:spcPts val="0"/>
                        </a:spcAft>
                        <a:buClr>
                          <a:srgbClr val="000000"/>
                        </a:buClr>
                        <a:buSzPts val="1800"/>
                        <a:buFont typeface="Arial"/>
                        <a:buNone/>
                      </a:pPr>
                      <a:r>
                        <a:rPr b="1" lang="en-GB" sz="1800"/>
                        <a:t>Omdat…</a:t>
                      </a:r>
                      <a:endParaRPr b="1" sz="1800" u="none" cap="none" strike="noStrike">
                        <a:latin typeface="Calibri"/>
                        <a:ea typeface="Calibri"/>
                        <a:cs typeface="Calibri"/>
                        <a:sym typeface="Calibri"/>
                      </a:endParaRPr>
                    </a:p>
                  </a:txBody>
                  <a:tcPr marT="0" marB="0" marR="36175" marL="36175"/>
                </a:tc>
              </a:tr>
              <a:tr h="1550150">
                <a:tc>
                  <a:txBody>
                    <a:bodyPr/>
                    <a:lstStyle/>
                    <a:p>
                      <a:pPr indent="0" lvl="0" marL="0" marR="0" rtl="0" algn="l">
                        <a:lnSpc>
                          <a:spcPct val="115000"/>
                        </a:lnSpc>
                        <a:spcBef>
                          <a:spcPts val="0"/>
                        </a:spcBef>
                        <a:spcAft>
                          <a:spcPts val="0"/>
                        </a:spcAft>
                        <a:buClr>
                          <a:srgbClr val="000000"/>
                        </a:buClr>
                        <a:buSzPts val="1800"/>
                        <a:buFont typeface="Arial"/>
                        <a:buNone/>
                      </a:pPr>
                      <a:r>
                        <a:rPr lang="en-GB" sz="1800" u="none" cap="none" strike="noStrike"/>
                        <a:t>“</a:t>
                      </a:r>
                      <a:r>
                        <a:rPr lang="en-GB" sz="1800"/>
                        <a:t>Echte moeder/vader/ouders/broer/zus</a:t>
                      </a:r>
                      <a:r>
                        <a:rPr lang="en-GB" sz="1800" u="none" cap="none" strike="noStrike"/>
                        <a:t>”</a:t>
                      </a:r>
                      <a:endParaRPr sz="1800" u="none" cap="none" strike="noStrike">
                        <a:latin typeface="Calibri"/>
                        <a:ea typeface="Calibri"/>
                        <a:cs typeface="Calibri"/>
                        <a:sym typeface="Calibri"/>
                      </a:endParaRPr>
                    </a:p>
                  </a:txBody>
                  <a:tcPr marT="0" marB="0" marR="36175" marL="36175"/>
                </a:tc>
                <a:tc>
                  <a:txBody>
                    <a:bodyPr/>
                    <a:lstStyle/>
                    <a:p>
                      <a:pPr indent="0" lvl="0" marL="0" rtl="0" algn="l">
                        <a:lnSpc>
                          <a:spcPct val="115000"/>
                        </a:lnSpc>
                        <a:spcBef>
                          <a:spcPts val="0"/>
                        </a:spcBef>
                        <a:spcAft>
                          <a:spcPts val="0"/>
                        </a:spcAft>
                        <a:buClr>
                          <a:schemeClr val="dk1"/>
                        </a:buClr>
                        <a:buSzPts val="1800"/>
                        <a:buFont typeface="Arial"/>
                        <a:buNone/>
                      </a:pPr>
                      <a:r>
                        <a:rPr lang="en-GB" sz="1800"/>
                        <a:t>moeder/vader/ouders/broer/zus</a:t>
                      </a:r>
                      <a:endParaRPr sz="1800" u="none" cap="none" strike="noStrike"/>
                    </a:p>
                    <a:p>
                      <a:pPr indent="0" lvl="0" marL="0" marR="0" rtl="0" algn="l">
                        <a:lnSpc>
                          <a:spcPct val="115000"/>
                        </a:lnSpc>
                        <a:spcBef>
                          <a:spcPts val="2000"/>
                        </a:spcBef>
                        <a:spcAft>
                          <a:spcPts val="0"/>
                        </a:spcAft>
                        <a:buClr>
                          <a:srgbClr val="000000"/>
                        </a:buClr>
                        <a:buSzPts val="1800"/>
                        <a:buFont typeface="Arial"/>
                        <a:buNone/>
                      </a:pPr>
                      <a:r>
                        <a:rPr lang="en-GB" sz="1800"/>
                        <a:t>of</a:t>
                      </a:r>
                      <a:r>
                        <a:rPr lang="en-GB" sz="1800" u="none" cap="none" strike="noStrike"/>
                        <a:t> </a:t>
                      </a:r>
                      <a:r>
                        <a:rPr lang="en-GB" sz="1800"/>
                        <a:t>geboorte</a:t>
                      </a:r>
                      <a:r>
                        <a:rPr lang="en-GB" sz="1800" u="none" cap="none" strike="noStrike"/>
                        <a:t>/</a:t>
                      </a:r>
                      <a:r>
                        <a:rPr lang="en-GB" sz="1800"/>
                        <a:t>biologische</a:t>
                      </a:r>
                      <a:r>
                        <a:rPr lang="en-GB" sz="1800" u="none" cap="none" strike="noStrike"/>
                        <a:t>/</a:t>
                      </a:r>
                      <a:r>
                        <a:rPr lang="en-GB" sz="1800"/>
                        <a:t>pleeg moeder/vader/ouders/broer/zus</a:t>
                      </a:r>
                      <a:r>
                        <a:rPr lang="en-GB" sz="1800" u="none" cap="none" strike="noStrike"/>
                        <a:t> </a:t>
                      </a:r>
                      <a:endParaRPr sz="1800" u="none" cap="none" strike="noStrike">
                        <a:latin typeface="Calibri"/>
                        <a:ea typeface="Calibri"/>
                        <a:cs typeface="Calibri"/>
                        <a:sym typeface="Calibri"/>
                      </a:endParaRPr>
                    </a:p>
                  </a:txBody>
                  <a:tcPr marT="0" marB="0" marR="36175" marL="36175"/>
                </a:tc>
                <a:tc>
                  <a:txBody>
                    <a:bodyPr/>
                    <a:lstStyle/>
                    <a:p>
                      <a:pPr indent="0" lvl="0" marL="0" marR="0" rtl="0" algn="l">
                        <a:lnSpc>
                          <a:spcPct val="115000"/>
                        </a:lnSpc>
                        <a:spcBef>
                          <a:spcPts val="0"/>
                        </a:spcBef>
                        <a:spcAft>
                          <a:spcPts val="0"/>
                        </a:spcAft>
                        <a:buClr>
                          <a:srgbClr val="000000"/>
                        </a:buClr>
                        <a:buSzPts val="1300"/>
                        <a:buFont typeface="Arial"/>
                        <a:buNone/>
                      </a:pPr>
                      <a:r>
                        <a:rPr lang="en-GB" sz="1300"/>
                        <a:t>Adoptie- en</a:t>
                      </a:r>
                      <a:r>
                        <a:rPr lang="en-GB" sz="1300" u="none" cap="none" strike="noStrike"/>
                        <a:t> </a:t>
                      </a:r>
                      <a:r>
                        <a:rPr lang="en-GB" sz="1300"/>
                        <a:t>pleeggezinnen</a:t>
                      </a:r>
                      <a:r>
                        <a:rPr lang="en-GB" sz="1300" u="none" cap="none" strike="noStrike"/>
                        <a:t> </a:t>
                      </a:r>
                      <a:r>
                        <a:rPr lang="en-GB" sz="1300"/>
                        <a:t>zijn echt</a:t>
                      </a:r>
                      <a:r>
                        <a:rPr lang="en-GB" sz="1300" u="none" cap="none" strike="noStrike"/>
                        <a:t>. In </a:t>
                      </a:r>
                      <a:r>
                        <a:rPr lang="en-GB" sz="1300"/>
                        <a:t>de meeste gevallen</a:t>
                      </a:r>
                      <a:r>
                        <a:rPr lang="en-GB" sz="1300" u="none" cap="none" strike="noStrike"/>
                        <a:t> </a:t>
                      </a:r>
                      <a:r>
                        <a:rPr lang="en-GB" sz="1300"/>
                        <a:t>is een bijvoeglijk naamwoords overbodig</a:t>
                      </a:r>
                      <a:r>
                        <a:rPr lang="en-GB" sz="1300" u="none" cap="none" strike="noStrike"/>
                        <a:t>. </a:t>
                      </a:r>
                      <a:r>
                        <a:rPr lang="en-GB" sz="1300"/>
                        <a:t>Als het onderscheid van belang is, is "geboorte/biologisch" gepaster.</a:t>
                      </a:r>
                      <a:endParaRPr sz="1300" u="none" cap="none" strike="noStrike">
                        <a:latin typeface="Calibri"/>
                        <a:ea typeface="Calibri"/>
                        <a:cs typeface="Calibri"/>
                        <a:sym typeface="Calibri"/>
                      </a:endParaRPr>
                    </a:p>
                  </a:txBody>
                  <a:tcPr marT="0" marB="0" marR="36175" marL="36175"/>
                </a:tc>
              </a:tr>
              <a:tr h="1456675">
                <a:tc>
                  <a:txBody>
                    <a:bodyPr/>
                    <a:lstStyle/>
                    <a:p>
                      <a:pPr indent="0" lvl="0" marL="0" marR="0" rtl="0" algn="l">
                        <a:lnSpc>
                          <a:spcPct val="115000"/>
                        </a:lnSpc>
                        <a:spcBef>
                          <a:spcPts val="0"/>
                        </a:spcBef>
                        <a:spcAft>
                          <a:spcPts val="0"/>
                        </a:spcAft>
                        <a:buClr>
                          <a:srgbClr val="000000"/>
                        </a:buClr>
                        <a:buSzPts val="1800"/>
                        <a:buFont typeface="Arial"/>
                        <a:buNone/>
                      </a:pPr>
                      <a:r>
                        <a:rPr lang="en-GB" sz="1800"/>
                        <a:t>Verlaten van een kind</a:t>
                      </a:r>
                      <a:endParaRPr sz="1800" u="none" cap="none" strike="noStrike">
                        <a:latin typeface="Calibri"/>
                        <a:ea typeface="Calibri"/>
                        <a:cs typeface="Calibri"/>
                        <a:sym typeface="Calibri"/>
                      </a:endParaRPr>
                    </a:p>
                  </a:txBody>
                  <a:tcPr marT="0" marB="0" marR="36175" marL="36175"/>
                </a:tc>
                <a:tc>
                  <a:txBody>
                    <a:bodyPr/>
                    <a:lstStyle/>
                    <a:p>
                      <a:pPr indent="0" lvl="0" marL="0" marR="0" rtl="0" algn="l">
                        <a:lnSpc>
                          <a:spcPct val="115000"/>
                        </a:lnSpc>
                        <a:spcBef>
                          <a:spcPts val="2000"/>
                        </a:spcBef>
                        <a:spcAft>
                          <a:spcPts val="0"/>
                        </a:spcAft>
                        <a:buClr>
                          <a:schemeClr val="dk1"/>
                        </a:buClr>
                        <a:buSzPts val="1100"/>
                        <a:buFont typeface="Arial"/>
                        <a:buNone/>
                      </a:pPr>
                      <a:r>
                        <a:rPr lang="en-GB" sz="1800"/>
                        <a:t>Afstand doen van</a:t>
                      </a:r>
                      <a:endParaRPr sz="1800"/>
                    </a:p>
                    <a:p>
                      <a:pPr indent="0" lvl="0" marL="0" marR="0" rtl="0" algn="l">
                        <a:lnSpc>
                          <a:spcPct val="115000"/>
                        </a:lnSpc>
                        <a:spcBef>
                          <a:spcPts val="2000"/>
                        </a:spcBef>
                        <a:spcAft>
                          <a:spcPts val="0"/>
                        </a:spcAft>
                        <a:buClr>
                          <a:schemeClr val="dk1"/>
                        </a:buClr>
                        <a:buSzPts val="1100"/>
                        <a:buFont typeface="Arial"/>
                        <a:buNone/>
                      </a:pPr>
                      <a:r>
                        <a:rPr lang="en-GB" sz="1800"/>
                        <a:t>Hulp zoeken</a:t>
                      </a:r>
                      <a:endParaRPr sz="1800"/>
                    </a:p>
                  </a:txBody>
                  <a:tcPr marT="0" marB="0" marR="36175" marL="36175"/>
                </a:tc>
                <a:tc>
                  <a:txBody>
                    <a:bodyPr/>
                    <a:lstStyle/>
                    <a:p>
                      <a:pPr indent="0" lvl="0" marL="0" marR="0" rtl="0" algn="l">
                        <a:lnSpc>
                          <a:spcPct val="115000"/>
                        </a:lnSpc>
                        <a:spcBef>
                          <a:spcPts val="0"/>
                        </a:spcBef>
                        <a:spcAft>
                          <a:spcPts val="0"/>
                        </a:spcAft>
                        <a:buClr>
                          <a:srgbClr val="000000"/>
                        </a:buClr>
                        <a:buSzPts val="1300"/>
                        <a:buFont typeface="Arial"/>
                        <a:buNone/>
                      </a:pPr>
                      <a:r>
                        <a:rPr lang="en-GB" sz="1300"/>
                        <a:t>In de grote meerderheid van de gevallen zoeken ouders die kinderen hebben maar niet voor hen kunnen zorgen een manier om iemand te vinden die dat kan doen, zij laten hen niet in de steek of doen hen weg. Een andere optie zou kunnen zijn "het kind niet kunnen opvoeden".</a:t>
                      </a:r>
                      <a:endParaRPr sz="1300" u="none" cap="none" strike="noStrike">
                        <a:latin typeface="Calibri"/>
                        <a:ea typeface="Calibri"/>
                        <a:cs typeface="Calibri"/>
                        <a:sym typeface="Calibri"/>
                      </a:endParaRPr>
                    </a:p>
                  </a:txBody>
                  <a:tcPr marT="0" marB="0" marR="36175" marL="36175"/>
                </a:tc>
              </a:tr>
              <a:tr h="1182025">
                <a:tc>
                  <a:txBody>
                    <a:bodyPr/>
                    <a:lstStyle/>
                    <a:p>
                      <a:pPr indent="0" lvl="0" marL="0" marR="0" rtl="0" algn="l">
                        <a:lnSpc>
                          <a:spcPct val="115000"/>
                        </a:lnSpc>
                        <a:spcBef>
                          <a:spcPts val="0"/>
                        </a:spcBef>
                        <a:spcAft>
                          <a:spcPts val="0"/>
                        </a:spcAft>
                        <a:buClr>
                          <a:srgbClr val="000000"/>
                        </a:buClr>
                        <a:buSzPts val="1800"/>
                        <a:buFont typeface="Arial"/>
                        <a:buNone/>
                      </a:pPr>
                      <a:r>
                        <a:rPr lang="en-GB" sz="1800" u="none" cap="none" strike="noStrike"/>
                        <a:t>“Ana’s </a:t>
                      </a:r>
                      <a:r>
                        <a:rPr lang="en-GB" sz="1800"/>
                        <a:t>pleeg</a:t>
                      </a:r>
                      <a:r>
                        <a:rPr lang="en-GB" sz="1800" u="none" cap="none" strike="noStrike"/>
                        <a:t>/</a:t>
                      </a:r>
                      <a:r>
                        <a:rPr lang="en-GB" sz="1800"/>
                        <a:t>adoptieouders</a:t>
                      </a:r>
                      <a:r>
                        <a:rPr lang="en-GB" sz="1800" u="none" cap="none" strike="noStrike"/>
                        <a:t>”</a:t>
                      </a:r>
                      <a:endParaRPr sz="1800" u="none" cap="none" strike="noStrike"/>
                    </a:p>
                    <a:p>
                      <a:pPr indent="0" lvl="0" marL="0" marR="0" rtl="0" algn="l">
                        <a:lnSpc>
                          <a:spcPct val="115000"/>
                        </a:lnSpc>
                        <a:spcBef>
                          <a:spcPts val="2000"/>
                        </a:spcBef>
                        <a:spcAft>
                          <a:spcPts val="0"/>
                        </a:spcAft>
                        <a:buClr>
                          <a:srgbClr val="000000"/>
                        </a:buClr>
                        <a:buSzPts val="1800"/>
                        <a:buFont typeface="Arial"/>
                        <a:buNone/>
                      </a:pPr>
                      <a:r>
                        <a:rPr lang="en-GB" sz="1800" u="none" cap="none" strike="noStrike"/>
                        <a:t>“Joe’s</a:t>
                      </a:r>
                      <a:r>
                        <a:rPr lang="en-GB" sz="1800"/>
                        <a:t> pleegbroer</a:t>
                      </a:r>
                      <a:r>
                        <a:rPr lang="en-GB" sz="1800" u="none" cap="none" strike="noStrike"/>
                        <a:t>”</a:t>
                      </a:r>
                      <a:endParaRPr sz="1800" u="none" cap="none" strike="noStrike">
                        <a:latin typeface="Calibri"/>
                        <a:ea typeface="Calibri"/>
                        <a:cs typeface="Calibri"/>
                        <a:sym typeface="Calibri"/>
                      </a:endParaRPr>
                    </a:p>
                  </a:txBody>
                  <a:tcPr marT="0" marB="0" marR="36175" marL="36175"/>
                </a:tc>
                <a:tc>
                  <a:txBody>
                    <a:bodyPr/>
                    <a:lstStyle/>
                    <a:p>
                      <a:pPr indent="0" lvl="0" marL="0" marR="0" rtl="0" algn="l">
                        <a:lnSpc>
                          <a:spcPct val="115000"/>
                        </a:lnSpc>
                        <a:spcBef>
                          <a:spcPts val="0"/>
                        </a:spcBef>
                        <a:spcAft>
                          <a:spcPts val="0"/>
                        </a:spcAft>
                        <a:buClr>
                          <a:srgbClr val="000000"/>
                        </a:buClr>
                        <a:buSzPts val="1800"/>
                        <a:buFont typeface="Arial"/>
                        <a:buNone/>
                      </a:pPr>
                      <a:r>
                        <a:rPr lang="en-GB" sz="1800" u="none" cap="none" strike="noStrike"/>
                        <a:t>“Ana’s </a:t>
                      </a:r>
                      <a:r>
                        <a:rPr lang="en-GB" sz="1800"/>
                        <a:t>ouders</a:t>
                      </a:r>
                      <a:r>
                        <a:rPr lang="en-GB" sz="1800" u="none" cap="none" strike="noStrike"/>
                        <a:t>”</a:t>
                      </a:r>
                      <a:endParaRPr sz="1800" u="none" cap="none" strike="noStrike"/>
                    </a:p>
                    <a:p>
                      <a:pPr indent="0" lvl="0" marL="0" marR="0" rtl="0" algn="l">
                        <a:lnSpc>
                          <a:spcPct val="115000"/>
                        </a:lnSpc>
                        <a:spcBef>
                          <a:spcPts val="2000"/>
                        </a:spcBef>
                        <a:spcAft>
                          <a:spcPts val="0"/>
                        </a:spcAft>
                        <a:buClr>
                          <a:srgbClr val="000000"/>
                        </a:buClr>
                        <a:buSzPts val="1800"/>
                        <a:buFont typeface="Arial"/>
                        <a:buNone/>
                      </a:pPr>
                      <a:r>
                        <a:rPr lang="en-GB" sz="1800" u="none" cap="none" strike="noStrike"/>
                        <a:t>“Joe’s </a:t>
                      </a:r>
                      <a:r>
                        <a:rPr lang="en-GB" sz="1800"/>
                        <a:t>broer</a:t>
                      </a:r>
                      <a:r>
                        <a:rPr lang="en-GB" sz="1800" u="none" cap="none" strike="noStrike"/>
                        <a:t>”</a:t>
                      </a:r>
                      <a:endParaRPr sz="1800" u="none" cap="none" strike="noStrike">
                        <a:latin typeface="Calibri"/>
                        <a:ea typeface="Calibri"/>
                        <a:cs typeface="Calibri"/>
                        <a:sym typeface="Calibri"/>
                      </a:endParaRPr>
                    </a:p>
                  </a:txBody>
                  <a:tcPr marT="0" marB="0" marR="36175" marL="36175"/>
                </a:tc>
                <a:tc>
                  <a:txBody>
                    <a:bodyPr/>
                    <a:lstStyle/>
                    <a:p>
                      <a:pPr indent="0" lvl="0" marL="0" marR="0" rtl="0" algn="l">
                        <a:lnSpc>
                          <a:spcPct val="115000"/>
                        </a:lnSpc>
                        <a:spcBef>
                          <a:spcPts val="0"/>
                        </a:spcBef>
                        <a:spcAft>
                          <a:spcPts val="0"/>
                        </a:spcAft>
                        <a:buClr>
                          <a:srgbClr val="000000"/>
                        </a:buClr>
                        <a:buSzPts val="1300"/>
                        <a:buFont typeface="Arial"/>
                        <a:buNone/>
                      </a:pPr>
                      <a:r>
                        <a:rPr lang="en-GB" sz="1300"/>
                        <a:t>In de meeste gevallen is het niet nodig een bijvoeglijk naamwoord te gebruiken. Voortdurend verwijzen naar de manier waarop het gezin is gevormd, kan de indruk wekken dat zij op de een of andere manier minder zijn dan anderen.</a:t>
                      </a:r>
                      <a:endParaRPr sz="1300" u="none" cap="none" strike="noStrike">
                        <a:latin typeface="Calibri"/>
                        <a:ea typeface="Calibri"/>
                        <a:cs typeface="Calibri"/>
                        <a:sym typeface="Calibri"/>
                      </a:endParaRPr>
                    </a:p>
                  </a:txBody>
                  <a:tcPr marT="0" marB="0" marR="36175" marL="36175"/>
                </a:tc>
              </a:tr>
              <a:tr h="403525">
                <a:tc>
                  <a:txBody>
                    <a:bodyPr/>
                    <a:lstStyle/>
                    <a:p>
                      <a:pPr indent="0" lvl="0" marL="0" marR="0" rtl="0" algn="l">
                        <a:lnSpc>
                          <a:spcPct val="115000"/>
                        </a:lnSpc>
                        <a:spcBef>
                          <a:spcPts val="0"/>
                        </a:spcBef>
                        <a:spcAft>
                          <a:spcPts val="0"/>
                        </a:spcAft>
                        <a:buClr>
                          <a:srgbClr val="000000"/>
                        </a:buClr>
                        <a:buSzPts val="1800"/>
                        <a:buFont typeface="Arial"/>
                        <a:buNone/>
                      </a:pPr>
                      <a:r>
                        <a:rPr lang="en-GB" sz="1800"/>
                        <a:t>Eigen kind</a:t>
                      </a:r>
                      <a:endParaRPr sz="1800" u="none" cap="none" strike="noStrike">
                        <a:latin typeface="Calibri"/>
                        <a:ea typeface="Calibri"/>
                        <a:cs typeface="Calibri"/>
                        <a:sym typeface="Calibri"/>
                      </a:endParaRPr>
                    </a:p>
                  </a:txBody>
                  <a:tcPr marT="0" marB="0" marR="36175" marL="36175"/>
                </a:tc>
                <a:tc>
                  <a:txBody>
                    <a:bodyPr/>
                    <a:lstStyle/>
                    <a:p>
                      <a:pPr indent="0" lvl="0" marL="0" marR="0" rtl="0" algn="l">
                        <a:lnSpc>
                          <a:spcPct val="115000"/>
                        </a:lnSpc>
                        <a:spcBef>
                          <a:spcPts val="0"/>
                        </a:spcBef>
                        <a:spcAft>
                          <a:spcPts val="0"/>
                        </a:spcAft>
                        <a:buClr>
                          <a:srgbClr val="000000"/>
                        </a:buClr>
                        <a:buSzPts val="1800"/>
                        <a:buFont typeface="Arial"/>
                        <a:buNone/>
                      </a:pPr>
                      <a:r>
                        <a:rPr lang="en-GB" sz="1800"/>
                        <a:t>Biologische</a:t>
                      </a:r>
                      <a:r>
                        <a:rPr lang="en-GB" sz="1800" u="none" cap="none" strike="noStrike"/>
                        <a:t> </a:t>
                      </a:r>
                      <a:r>
                        <a:rPr lang="en-GB" sz="1800"/>
                        <a:t>kind</a:t>
                      </a:r>
                      <a:endParaRPr sz="1800" u="none" cap="none" strike="noStrike">
                        <a:latin typeface="Calibri"/>
                        <a:ea typeface="Calibri"/>
                        <a:cs typeface="Calibri"/>
                        <a:sym typeface="Calibri"/>
                      </a:endParaRPr>
                    </a:p>
                  </a:txBody>
                  <a:tcPr marT="0" marB="0" marR="36175" marL="36175"/>
                </a:tc>
                <a:tc>
                  <a:txBody>
                    <a:bodyPr/>
                    <a:lstStyle/>
                    <a:p>
                      <a:pPr indent="0" lvl="0" marL="0" marR="0" rtl="0" algn="l">
                        <a:lnSpc>
                          <a:spcPct val="115000"/>
                        </a:lnSpc>
                        <a:spcBef>
                          <a:spcPts val="0"/>
                        </a:spcBef>
                        <a:spcAft>
                          <a:spcPts val="0"/>
                        </a:spcAft>
                        <a:buClr>
                          <a:srgbClr val="000000"/>
                        </a:buClr>
                        <a:buSzPts val="1300"/>
                        <a:buFont typeface="Arial"/>
                        <a:buNone/>
                      </a:pPr>
                      <a:r>
                        <a:rPr lang="en-GB" sz="1300"/>
                        <a:t>Adoptiekinderen zijn geen "vreemde kinderen".</a:t>
                      </a:r>
                      <a:endParaRPr sz="1300" u="none" cap="none" strike="noStrike">
                        <a:latin typeface="Calibri"/>
                        <a:ea typeface="Calibri"/>
                        <a:cs typeface="Calibri"/>
                        <a:sym typeface="Calibri"/>
                      </a:endParaRPr>
                    </a:p>
                  </a:txBody>
                  <a:tcPr marT="0" marB="0" marR="36175" marL="3617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2022-05-06T14:02:47Z</dcterms:created>
  <dc:creator>federica de cordova</dc:creator>
</cp:coreProperties>
</file>