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5" r:id="rId19"/>
    <p:sldId id="272" r:id="rId20"/>
    <p:sldId id="273" r:id="rId21"/>
  </p:sldIdLst>
  <p:sldSz cx="12192000" cy="6858000"/>
  <p:notesSz cx="6858000" cy="9144000"/>
  <p:embeddedFontLs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9" roundtripDataSignature="AMtx7micAKhTyltNLDF0q/HwKqzI6/oy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AC0DE-C288-E2CC-157F-DAA1DCFFBC7F}" v="5" dt="2023-02-05T13:03:00.260"/>
    <p1510:client id="{930C3723-667A-1C49-9FAA-EB7590DB73A6}" v="14" dt="2023-02-05T16:03:14.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o Beltran Garcia" userId="S::1622338@uab.cat::10063b18-8988-4945-8e89-900d316a6837" providerId="AD" clId="Web-{7511279B-9F28-C88B-FA11-1BCA8836CB0D}"/>
    <pc:docChg chg="modSld">
      <pc:chgData name="Mariano Beltran Garcia" userId="S::1622338@uab.cat::10063b18-8988-4945-8e89-900d316a6837" providerId="AD" clId="Web-{7511279B-9F28-C88B-FA11-1BCA8836CB0D}" dt="2023-01-30T14:55:25.371" v="152"/>
      <pc:docMkLst>
        <pc:docMk/>
      </pc:docMkLst>
      <pc:sldChg chg="modNotes">
        <pc:chgData name="Mariano Beltran Garcia" userId="S::1622338@uab.cat::10063b18-8988-4945-8e89-900d316a6837" providerId="AD" clId="Web-{7511279B-9F28-C88B-FA11-1BCA8836CB0D}" dt="2023-01-30T14:15:36.447" v="23"/>
        <pc:sldMkLst>
          <pc:docMk/>
          <pc:sldMk cId="0" sldId="258"/>
        </pc:sldMkLst>
      </pc:sldChg>
      <pc:sldChg chg="modNotes">
        <pc:chgData name="Mariano Beltran Garcia" userId="S::1622338@uab.cat::10063b18-8988-4945-8e89-900d316a6837" providerId="AD" clId="Web-{7511279B-9F28-C88B-FA11-1BCA8836CB0D}" dt="2023-01-30T14:16:34.667" v="26"/>
        <pc:sldMkLst>
          <pc:docMk/>
          <pc:sldMk cId="0" sldId="259"/>
        </pc:sldMkLst>
      </pc:sldChg>
      <pc:sldChg chg="modNotes">
        <pc:chgData name="Mariano Beltran Garcia" userId="S::1622338@uab.cat::10063b18-8988-4945-8e89-900d316a6837" providerId="AD" clId="Web-{7511279B-9F28-C88B-FA11-1BCA8836CB0D}" dt="2023-01-30T14:19:16.468" v="43"/>
        <pc:sldMkLst>
          <pc:docMk/>
          <pc:sldMk cId="0" sldId="260"/>
        </pc:sldMkLst>
      </pc:sldChg>
      <pc:sldChg chg="modNotes">
        <pc:chgData name="Mariano Beltran Garcia" userId="S::1622338@uab.cat::10063b18-8988-4945-8e89-900d316a6837" providerId="AD" clId="Web-{7511279B-9F28-C88B-FA11-1BCA8836CB0D}" dt="2023-01-30T14:18:53.639" v="39"/>
        <pc:sldMkLst>
          <pc:docMk/>
          <pc:sldMk cId="0" sldId="261"/>
        </pc:sldMkLst>
      </pc:sldChg>
      <pc:sldChg chg="modNotes">
        <pc:chgData name="Mariano Beltran Garcia" userId="S::1622338@uab.cat::10063b18-8988-4945-8e89-900d316a6837" providerId="AD" clId="Web-{7511279B-9F28-C88B-FA11-1BCA8836CB0D}" dt="2023-01-30T14:19:27.828" v="46"/>
        <pc:sldMkLst>
          <pc:docMk/>
          <pc:sldMk cId="0" sldId="262"/>
        </pc:sldMkLst>
      </pc:sldChg>
      <pc:sldChg chg="modNotes">
        <pc:chgData name="Mariano Beltran Garcia" userId="S::1622338@uab.cat::10063b18-8988-4945-8e89-900d316a6837" providerId="AD" clId="Web-{7511279B-9F28-C88B-FA11-1BCA8836CB0D}" dt="2023-01-30T14:19:50.641" v="49"/>
        <pc:sldMkLst>
          <pc:docMk/>
          <pc:sldMk cId="0" sldId="263"/>
        </pc:sldMkLst>
      </pc:sldChg>
      <pc:sldChg chg="modNotes">
        <pc:chgData name="Mariano Beltran Garcia" userId="S::1622338@uab.cat::10063b18-8988-4945-8e89-900d316a6837" providerId="AD" clId="Web-{7511279B-9F28-C88B-FA11-1BCA8836CB0D}" dt="2023-01-30T14:20:52.408" v="55"/>
        <pc:sldMkLst>
          <pc:docMk/>
          <pc:sldMk cId="0" sldId="264"/>
        </pc:sldMkLst>
      </pc:sldChg>
      <pc:sldChg chg="modNotes">
        <pc:chgData name="Mariano Beltran Garcia" userId="S::1622338@uab.cat::10063b18-8988-4945-8e89-900d316a6837" providerId="AD" clId="Web-{7511279B-9F28-C88B-FA11-1BCA8836CB0D}" dt="2023-01-30T14:21:23.799" v="74"/>
        <pc:sldMkLst>
          <pc:docMk/>
          <pc:sldMk cId="0" sldId="265"/>
        </pc:sldMkLst>
      </pc:sldChg>
      <pc:sldChg chg="modNotes">
        <pc:chgData name="Mariano Beltran Garcia" userId="S::1622338@uab.cat::10063b18-8988-4945-8e89-900d316a6837" providerId="AD" clId="Web-{7511279B-9F28-C88B-FA11-1BCA8836CB0D}" dt="2023-01-30T14:52:50.586" v="127"/>
        <pc:sldMkLst>
          <pc:docMk/>
          <pc:sldMk cId="0" sldId="266"/>
        </pc:sldMkLst>
      </pc:sldChg>
      <pc:sldChg chg="modNotes">
        <pc:chgData name="Mariano Beltran Garcia" userId="S::1622338@uab.cat::10063b18-8988-4945-8e89-900d316a6837" providerId="AD" clId="Web-{7511279B-9F28-C88B-FA11-1BCA8836CB0D}" dt="2023-01-30T14:53:54.463" v="145"/>
        <pc:sldMkLst>
          <pc:docMk/>
          <pc:sldMk cId="0" sldId="267"/>
        </pc:sldMkLst>
      </pc:sldChg>
      <pc:sldChg chg="modNotes">
        <pc:chgData name="Mariano Beltran Garcia" userId="S::1622338@uab.cat::10063b18-8988-4945-8e89-900d316a6837" providerId="AD" clId="Web-{7511279B-9F28-C88B-FA11-1BCA8836CB0D}" dt="2023-01-30T14:54:26.823" v="148"/>
        <pc:sldMkLst>
          <pc:docMk/>
          <pc:sldMk cId="0" sldId="268"/>
        </pc:sldMkLst>
      </pc:sldChg>
      <pc:sldChg chg="modNotes">
        <pc:chgData name="Mariano Beltran Garcia" userId="S::1622338@uab.cat::10063b18-8988-4945-8e89-900d316a6837" providerId="AD" clId="Web-{7511279B-9F28-C88B-FA11-1BCA8836CB0D}" dt="2023-01-30T14:55:25.371" v="152"/>
        <pc:sldMkLst>
          <pc:docMk/>
          <pc:sldMk cId="0" sldId="269"/>
        </pc:sldMkLst>
      </pc:sldChg>
    </pc:docChg>
  </pc:docChgLst>
  <pc:docChgLst>
    <pc:chgData name="Mariano Beltran Garcia" userId="S::1622338@uab.cat::10063b18-8988-4945-8e89-900d316a6837" providerId="AD" clId="Web-{17DAC0DE-C288-E2CC-157F-DAA1DCFFBC7F}"/>
    <pc:docChg chg="modSld">
      <pc:chgData name="Mariano Beltran Garcia" userId="S::1622338@uab.cat::10063b18-8988-4945-8e89-900d316a6837" providerId="AD" clId="Web-{17DAC0DE-C288-E2CC-157F-DAA1DCFFBC7F}" dt="2023-02-05T13:03:00.260" v="4" actId="20577"/>
      <pc:docMkLst>
        <pc:docMk/>
      </pc:docMkLst>
      <pc:sldChg chg="modSp">
        <pc:chgData name="Mariano Beltran Garcia" userId="S::1622338@uab.cat::10063b18-8988-4945-8e89-900d316a6837" providerId="AD" clId="Web-{17DAC0DE-C288-E2CC-157F-DAA1DCFFBC7F}" dt="2023-02-05T13:03:00.260" v="4" actId="20577"/>
        <pc:sldMkLst>
          <pc:docMk/>
          <pc:sldMk cId="0" sldId="271"/>
        </pc:sldMkLst>
        <pc:spChg chg="mod">
          <ac:chgData name="Mariano Beltran Garcia" userId="S::1622338@uab.cat::10063b18-8988-4945-8e89-900d316a6837" providerId="AD" clId="Web-{17DAC0DE-C288-E2CC-157F-DAA1DCFFBC7F}" dt="2023-02-05T13:03:00.260" v="4" actId="20577"/>
          <ac:spMkLst>
            <pc:docMk/>
            <pc:sldMk cId="0" sldId="271"/>
            <ac:spMk id="259" creationId="{00000000-0000-0000-0000-000000000000}"/>
          </ac:spMkLst>
        </pc:spChg>
      </pc:sldChg>
    </pc:docChg>
  </pc:docChgLst>
  <pc:docChgLst>
    <pc:chgData name="Beatriz San Roman Sobrino" userId="2bd0c135-4a33-4ef6-87b7-17e555aa77b7" providerId="ADAL" clId="{930C3723-667A-1C49-9FAA-EB7590DB73A6}"/>
    <pc:docChg chg="undo custSel addSld modSld modMainMaster">
      <pc:chgData name="Beatriz San Roman Sobrino" userId="2bd0c135-4a33-4ef6-87b7-17e555aa77b7" providerId="ADAL" clId="{930C3723-667A-1C49-9FAA-EB7590DB73A6}" dt="2023-02-05T16:03:14.914" v="437"/>
      <pc:docMkLst>
        <pc:docMk/>
      </pc:docMkLst>
      <pc:sldChg chg="addSp delSp modSp mod">
        <pc:chgData name="Beatriz San Roman Sobrino" userId="2bd0c135-4a33-4ef6-87b7-17e555aa77b7" providerId="ADAL" clId="{930C3723-667A-1C49-9FAA-EB7590DB73A6}" dt="2023-02-05T16:03:14.914" v="437"/>
        <pc:sldMkLst>
          <pc:docMk/>
          <pc:sldMk cId="0" sldId="256"/>
        </pc:sldMkLst>
        <pc:spChg chg="add del mod">
          <ac:chgData name="Beatriz San Roman Sobrino" userId="2bd0c135-4a33-4ef6-87b7-17e555aa77b7" providerId="ADAL" clId="{930C3723-667A-1C49-9FAA-EB7590DB73A6}" dt="2023-02-05T16:02:53.206" v="436" actId="478"/>
          <ac:spMkLst>
            <pc:docMk/>
            <pc:sldMk cId="0" sldId="256"/>
            <ac:spMk id="2" creationId="{9A0DE625-39C6-F8BE-7324-233D9AD990EC}"/>
          </ac:spMkLst>
        </pc:spChg>
        <pc:spChg chg="add mod">
          <ac:chgData name="Beatriz San Roman Sobrino" userId="2bd0c135-4a33-4ef6-87b7-17e555aa77b7" providerId="ADAL" clId="{930C3723-667A-1C49-9FAA-EB7590DB73A6}" dt="2023-02-05T16:03:14.914" v="437"/>
          <ac:spMkLst>
            <pc:docMk/>
            <pc:sldMk cId="0" sldId="256"/>
            <ac:spMk id="4" creationId="{FB8A951C-4EB4-BFA4-CB0F-19AABF893138}"/>
          </ac:spMkLst>
        </pc:spChg>
        <pc:spChg chg="mod">
          <ac:chgData name="Beatriz San Roman Sobrino" userId="2bd0c135-4a33-4ef6-87b7-17e555aa77b7" providerId="ADAL" clId="{930C3723-667A-1C49-9FAA-EB7590DB73A6}" dt="2023-02-05T11:19:27.445" v="429" actId="27636"/>
          <ac:spMkLst>
            <pc:docMk/>
            <pc:sldMk cId="0" sldId="256"/>
            <ac:spMk id="95" creationId="{00000000-0000-0000-0000-000000000000}"/>
          </ac:spMkLst>
        </pc:spChg>
        <pc:spChg chg="del">
          <ac:chgData name="Beatriz San Roman Sobrino" userId="2bd0c135-4a33-4ef6-87b7-17e555aa77b7" providerId="ADAL" clId="{930C3723-667A-1C49-9FAA-EB7590DB73A6}" dt="2023-02-05T16:02:38.152" v="432" actId="478"/>
          <ac:spMkLst>
            <pc:docMk/>
            <pc:sldMk cId="0" sldId="256"/>
            <ac:spMk id="99" creationId="{00000000-0000-0000-0000-000000000000}"/>
          </ac:spMkLst>
        </pc:spChg>
        <pc:spChg chg="mod">
          <ac:chgData name="Beatriz San Roman Sobrino" userId="2bd0c135-4a33-4ef6-87b7-17e555aa77b7" providerId="ADAL" clId="{930C3723-667A-1C49-9FAA-EB7590DB73A6}" dt="2023-02-05T01:08:24.836" v="22" actId="1076"/>
          <ac:spMkLst>
            <pc:docMk/>
            <pc:sldMk cId="0" sldId="256"/>
            <ac:spMk id="102" creationId="{00000000-0000-0000-0000-000000000000}"/>
          </ac:spMkLst>
        </pc:spChg>
        <pc:picChg chg="add del mod">
          <ac:chgData name="Beatriz San Roman Sobrino" userId="2bd0c135-4a33-4ef6-87b7-17e555aa77b7" providerId="ADAL" clId="{930C3723-667A-1C49-9FAA-EB7590DB73A6}" dt="2023-02-05T16:02:53.206" v="436" actId="478"/>
          <ac:picMkLst>
            <pc:docMk/>
            <pc:sldMk cId="0" sldId="256"/>
            <ac:picMk id="3" creationId="{ABE04C51-FC87-ABFC-5DDE-2B7753E6E79B}"/>
          </ac:picMkLst>
        </pc:picChg>
        <pc:picChg chg="add mod">
          <ac:chgData name="Beatriz San Roman Sobrino" userId="2bd0c135-4a33-4ef6-87b7-17e555aa77b7" providerId="ADAL" clId="{930C3723-667A-1C49-9FAA-EB7590DB73A6}" dt="2023-02-05T16:03:14.914" v="437"/>
          <ac:picMkLst>
            <pc:docMk/>
            <pc:sldMk cId="0" sldId="256"/>
            <ac:picMk id="5" creationId="{DADC5499-875B-67CF-9FEF-50914ED90865}"/>
          </ac:picMkLst>
        </pc:picChg>
        <pc:picChg chg="del">
          <ac:chgData name="Beatriz San Roman Sobrino" userId="2bd0c135-4a33-4ef6-87b7-17e555aa77b7" providerId="ADAL" clId="{930C3723-667A-1C49-9FAA-EB7590DB73A6}" dt="2023-02-05T16:02:40.093" v="433" actId="478"/>
          <ac:picMkLst>
            <pc:docMk/>
            <pc:sldMk cId="0" sldId="256"/>
            <ac:picMk id="100" creationId="{00000000-0000-0000-0000-000000000000}"/>
          </ac:picMkLst>
        </pc:picChg>
      </pc:sldChg>
      <pc:sldChg chg="modSp mod">
        <pc:chgData name="Beatriz San Roman Sobrino" userId="2bd0c135-4a33-4ef6-87b7-17e555aa77b7" providerId="ADAL" clId="{930C3723-667A-1C49-9FAA-EB7590DB73A6}" dt="2023-02-05T01:08:38.836" v="27" actId="20577"/>
        <pc:sldMkLst>
          <pc:docMk/>
          <pc:sldMk cId="0" sldId="257"/>
        </pc:sldMkLst>
        <pc:spChg chg="mod">
          <ac:chgData name="Beatriz San Roman Sobrino" userId="2bd0c135-4a33-4ef6-87b7-17e555aa77b7" providerId="ADAL" clId="{930C3723-667A-1C49-9FAA-EB7590DB73A6}" dt="2023-02-05T01:08:38.836" v="27" actId="20577"/>
          <ac:spMkLst>
            <pc:docMk/>
            <pc:sldMk cId="0" sldId="257"/>
            <ac:spMk id="110" creationId="{00000000-0000-0000-0000-000000000000}"/>
          </ac:spMkLst>
        </pc:spChg>
      </pc:sldChg>
      <pc:sldChg chg="modSp mod">
        <pc:chgData name="Beatriz San Roman Sobrino" userId="2bd0c135-4a33-4ef6-87b7-17e555aa77b7" providerId="ADAL" clId="{930C3723-667A-1C49-9FAA-EB7590DB73A6}" dt="2023-02-05T01:09:34.197" v="94" actId="20577"/>
        <pc:sldMkLst>
          <pc:docMk/>
          <pc:sldMk cId="0" sldId="258"/>
        </pc:sldMkLst>
        <pc:spChg chg="mod">
          <ac:chgData name="Beatriz San Roman Sobrino" userId="2bd0c135-4a33-4ef6-87b7-17e555aa77b7" providerId="ADAL" clId="{930C3723-667A-1C49-9FAA-EB7590DB73A6}" dt="2023-02-05T01:09:34.197" v="94" actId="20577"/>
          <ac:spMkLst>
            <pc:docMk/>
            <pc:sldMk cId="0" sldId="258"/>
            <ac:spMk id="116" creationId="{00000000-0000-0000-0000-000000000000}"/>
          </ac:spMkLst>
        </pc:spChg>
      </pc:sldChg>
      <pc:sldChg chg="addSp delSp modSp mod">
        <pc:chgData name="Beatriz San Roman Sobrino" userId="2bd0c135-4a33-4ef6-87b7-17e555aa77b7" providerId="ADAL" clId="{930C3723-667A-1C49-9FAA-EB7590DB73A6}" dt="2023-02-05T01:17:40.594" v="128" actId="1076"/>
        <pc:sldMkLst>
          <pc:docMk/>
          <pc:sldMk cId="0" sldId="259"/>
        </pc:sldMkLst>
        <pc:spChg chg="add mod">
          <ac:chgData name="Beatriz San Roman Sobrino" userId="2bd0c135-4a33-4ef6-87b7-17e555aa77b7" providerId="ADAL" clId="{930C3723-667A-1C49-9FAA-EB7590DB73A6}" dt="2023-02-05T01:17:22.772" v="126" actId="14100"/>
          <ac:spMkLst>
            <pc:docMk/>
            <pc:sldMk cId="0" sldId="259"/>
            <ac:spMk id="8" creationId="{5F90DF55-DEE0-2388-BBA0-366937FC66E1}"/>
          </ac:spMkLst>
        </pc:spChg>
        <pc:spChg chg="mod">
          <ac:chgData name="Beatriz San Roman Sobrino" userId="2bd0c135-4a33-4ef6-87b7-17e555aa77b7" providerId="ADAL" clId="{930C3723-667A-1C49-9FAA-EB7590DB73A6}" dt="2023-02-05T01:17:40.594" v="128" actId="1076"/>
          <ac:spMkLst>
            <pc:docMk/>
            <pc:sldMk cId="0" sldId="259"/>
            <ac:spMk id="121" creationId="{00000000-0000-0000-0000-000000000000}"/>
          </ac:spMkLst>
        </pc:spChg>
        <pc:spChg chg="del mod">
          <ac:chgData name="Beatriz San Roman Sobrino" userId="2bd0c135-4a33-4ef6-87b7-17e555aa77b7" providerId="ADAL" clId="{930C3723-667A-1C49-9FAA-EB7590DB73A6}" dt="2023-02-05T01:17:18.450" v="124" actId="21"/>
          <ac:spMkLst>
            <pc:docMk/>
            <pc:sldMk cId="0" sldId="259"/>
            <ac:spMk id="123" creationId="{00000000-0000-0000-0000-000000000000}"/>
          </ac:spMkLst>
        </pc:spChg>
        <pc:picChg chg="add del mod">
          <ac:chgData name="Beatriz San Roman Sobrino" userId="2bd0c135-4a33-4ef6-87b7-17e555aa77b7" providerId="ADAL" clId="{930C3723-667A-1C49-9FAA-EB7590DB73A6}" dt="2023-02-05T01:14:47.712" v="108" actId="478"/>
          <ac:picMkLst>
            <pc:docMk/>
            <pc:sldMk cId="0" sldId="259"/>
            <ac:picMk id="3" creationId="{5BE4C164-961D-FDF7-85C4-0C6549BBBABE}"/>
          </ac:picMkLst>
        </pc:picChg>
        <pc:picChg chg="add del mod">
          <ac:chgData name="Beatriz San Roman Sobrino" userId="2bd0c135-4a33-4ef6-87b7-17e555aa77b7" providerId="ADAL" clId="{930C3723-667A-1C49-9FAA-EB7590DB73A6}" dt="2023-02-05T01:16:38.929" v="117" actId="478"/>
          <ac:picMkLst>
            <pc:docMk/>
            <pc:sldMk cId="0" sldId="259"/>
            <ac:picMk id="5" creationId="{7284603E-0853-BDFE-FBEE-C558B2B3996D}"/>
          </ac:picMkLst>
        </pc:picChg>
        <pc:picChg chg="add mod">
          <ac:chgData name="Beatriz San Roman Sobrino" userId="2bd0c135-4a33-4ef6-87b7-17e555aa77b7" providerId="ADAL" clId="{930C3723-667A-1C49-9FAA-EB7590DB73A6}" dt="2023-02-05T01:17:28.066" v="127" actId="1076"/>
          <ac:picMkLst>
            <pc:docMk/>
            <pc:sldMk cId="0" sldId="259"/>
            <ac:picMk id="7" creationId="{25443522-887F-674D-8B08-A86566209BC2}"/>
          </ac:picMkLst>
        </pc:picChg>
        <pc:picChg chg="del">
          <ac:chgData name="Beatriz San Roman Sobrino" userId="2bd0c135-4a33-4ef6-87b7-17e555aa77b7" providerId="ADAL" clId="{930C3723-667A-1C49-9FAA-EB7590DB73A6}" dt="2023-02-05T01:09:58.442" v="104" actId="478"/>
          <ac:picMkLst>
            <pc:docMk/>
            <pc:sldMk cId="0" sldId="259"/>
            <ac:picMk id="122" creationId="{00000000-0000-0000-0000-000000000000}"/>
          </ac:picMkLst>
        </pc:picChg>
      </pc:sldChg>
      <pc:sldChg chg="addSp delSp modSp mod">
        <pc:chgData name="Beatriz San Roman Sobrino" userId="2bd0c135-4a33-4ef6-87b7-17e555aa77b7" providerId="ADAL" clId="{930C3723-667A-1C49-9FAA-EB7590DB73A6}" dt="2023-02-05T01:25:34.677" v="179" actId="167"/>
        <pc:sldMkLst>
          <pc:docMk/>
          <pc:sldMk cId="0" sldId="260"/>
        </pc:sldMkLst>
        <pc:spChg chg="add del">
          <ac:chgData name="Beatriz San Roman Sobrino" userId="2bd0c135-4a33-4ef6-87b7-17e555aa77b7" providerId="ADAL" clId="{930C3723-667A-1C49-9FAA-EB7590DB73A6}" dt="2023-02-05T01:16:30.048" v="114" actId="22"/>
          <ac:spMkLst>
            <pc:docMk/>
            <pc:sldMk cId="0" sldId="260"/>
            <ac:spMk id="3" creationId="{435EF1BF-2491-BAE1-3B4B-3E517AB8335E}"/>
          </ac:spMkLst>
        </pc:spChg>
        <pc:spChg chg="mod">
          <ac:chgData name="Beatriz San Roman Sobrino" userId="2bd0c135-4a33-4ef6-87b7-17e555aa77b7" providerId="ADAL" clId="{930C3723-667A-1C49-9FAA-EB7590DB73A6}" dt="2023-02-05T01:17:44.946" v="129" actId="1076"/>
          <ac:spMkLst>
            <pc:docMk/>
            <pc:sldMk cId="0" sldId="260"/>
            <ac:spMk id="130" creationId="{00000000-0000-0000-0000-000000000000}"/>
          </ac:spMkLst>
        </pc:spChg>
        <pc:picChg chg="add mod">
          <ac:chgData name="Beatriz San Roman Sobrino" userId="2bd0c135-4a33-4ef6-87b7-17e555aa77b7" providerId="ADAL" clId="{930C3723-667A-1C49-9FAA-EB7590DB73A6}" dt="2023-02-05T01:25:34.677" v="179" actId="167"/>
          <ac:picMkLst>
            <pc:docMk/>
            <pc:sldMk cId="0" sldId="260"/>
            <ac:picMk id="4" creationId="{96803617-EED5-23D2-0060-A23962D3D19F}"/>
          </ac:picMkLst>
        </pc:picChg>
        <pc:picChg chg="add del">
          <ac:chgData name="Beatriz San Roman Sobrino" userId="2bd0c135-4a33-4ef6-87b7-17e555aa77b7" providerId="ADAL" clId="{930C3723-667A-1C49-9FAA-EB7590DB73A6}" dt="2023-02-05T01:16:41.671" v="118" actId="478"/>
          <ac:picMkLst>
            <pc:docMk/>
            <pc:sldMk cId="0" sldId="260"/>
            <ac:picMk id="129" creationId="{00000000-0000-0000-0000-000000000000}"/>
          </ac:picMkLst>
        </pc:picChg>
      </pc:sldChg>
      <pc:sldChg chg="addSp delSp modSp mod modClrScheme chgLayout">
        <pc:chgData name="Beatriz San Roman Sobrino" userId="2bd0c135-4a33-4ef6-87b7-17e555aa77b7" providerId="ADAL" clId="{930C3723-667A-1C49-9FAA-EB7590DB73A6}" dt="2023-02-05T01:38:09.189" v="354" actId="242"/>
        <pc:sldMkLst>
          <pc:docMk/>
          <pc:sldMk cId="0" sldId="262"/>
        </pc:sldMkLst>
        <pc:spChg chg="add del mod ord">
          <ac:chgData name="Beatriz San Roman Sobrino" userId="2bd0c135-4a33-4ef6-87b7-17e555aa77b7" providerId="ADAL" clId="{930C3723-667A-1C49-9FAA-EB7590DB73A6}" dt="2023-02-05T01:37:56.656" v="352" actId="700"/>
          <ac:spMkLst>
            <pc:docMk/>
            <pc:sldMk cId="0" sldId="262"/>
            <ac:spMk id="2" creationId="{A0F28198-9FF3-35D7-F629-8FDF6F7DE32A}"/>
          </ac:spMkLst>
        </pc:spChg>
        <pc:spChg chg="mod">
          <ac:chgData name="Beatriz San Roman Sobrino" userId="2bd0c135-4a33-4ef6-87b7-17e555aa77b7" providerId="ADAL" clId="{930C3723-667A-1C49-9FAA-EB7590DB73A6}" dt="2023-02-05T01:38:02.560" v="353" actId="14100"/>
          <ac:spMkLst>
            <pc:docMk/>
            <pc:sldMk cId="0" sldId="262"/>
            <ac:spMk id="154" creationId="{00000000-0000-0000-0000-000000000000}"/>
          </ac:spMkLst>
        </pc:spChg>
        <pc:spChg chg="mod ord">
          <ac:chgData name="Beatriz San Roman Sobrino" userId="2bd0c135-4a33-4ef6-87b7-17e555aa77b7" providerId="ADAL" clId="{930C3723-667A-1C49-9FAA-EB7590DB73A6}" dt="2023-02-05T01:38:09.189" v="354" actId="242"/>
          <ac:spMkLst>
            <pc:docMk/>
            <pc:sldMk cId="0" sldId="262"/>
            <ac:spMk id="155" creationId="{00000000-0000-0000-0000-000000000000}"/>
          </ac:spMkLst>
        </pc:spChg>
        <pc:spChg chg="mod">
          <ac:chgData name="Beatriz San Roman Sobrino" userId="2bd0c135-4a33-4ef6-87b7-17e555aa77b7" providerId="ADAL" clId="{930C3723-667A-1C49-9FAA-EB7590DB73A6}" dt="2023-02-05T01:18:24.374" v="137" actId="404"/>
          <ac:spMkLst>
            <pc:docMk/>
            <pc:sldMk cId="0" sldId="262"/>
            <ac:spMk id="165" creationId="{00000000-0000-0000-0000-000000000000}"/>
          </ac:spMkLst>
        </pc:spChg>
      </pc:sldChg>
      <pc:sldChg chg="addSp delSp modSp mod">
        <pc:chgData name="Beatriz San Roman Sobrino" userId="2bd0c135-4a33-4ef6-87b7-17e555aa77b7" providerId="ADAL" clId="{930C3723-667A-1C49-9FAA-EB7590DB73A6}" dt="2023-02-05T01:19:39.048" v="152" actId="1076"/>
        <pc:sldMkLst>
          <pc:docMk/>
          <pc:sldMk cId="0" sldId="263"/>
        </pc:sldMkLst>
        <pc:spChg chg="add del mod">
          <ac:chgData name="Beatriz San Roman Sobrino" userId="2bd0c135-4a33-4ef6-87b7-17e555aa77b7" providerId="ADAL" clId="{930C3723-667A-1C49-9FAA-EB7590DB73A6}" dt="2023-02-05T01:19:22.913" v="150" actId="478"/>
          <ac:spMkLst>
            <pc:docMk/>
            <pc:sldMk cId="0" sldId="263"/>
            <ac:spMk id="3" creationId="{56F397D4-765D-BD7F-70F1-B6AB265B7C7E}"/>
          </ac:spMkLst>
        </pc:spChg>
        <pc:spChg chg="mod">
          <ac:chgData name="Beatriz San Roman Sobrino" userId="2bd0c135-4a33-4ef6-87b7-17e555aa77b7" providerId="ADAL" clId="{930C3723-667A-1C49-9FAA-EB7590DB73A6}" dt="2023-02-05T01:19:16.945" v="148" actId="20577"/>
          <ac:spMkLst>
            <pc:docMk/>
            <pc:sldMk cId="0" sldId="263"/>
            <ac:spMk id="171" creationId="{00000000-0000-0000-0000-000000000000}"/>
          </ac:spMkLst>
        </pc:spChg>
        <pc:picChg chg="add mod">
          <ac:chgData name="Beatriz San Roman Sobrino" userId="2bd0c135-4a33-4ef6-87b7-17e555aa77b7" providerId="ADAL" clId="{930C3723-667A-1C49-9FAA-EB7590DB73A6}" dt="2023-02-05T01:19:39.048" v="152" actId="1076"/>
          <ac:picMkLst>
            <pc:docMk/>
            <pc:sldMk cId="0" sldId="263"/>
            <ac:picMk id="5" creationId="{CFE23816-72E5-53CA-D79E-5B2157D293EA}"/>
          </ac:picMkLst>
        </pc:picChg>
        <pc:picChg chg="del">
          <ac:chgData name="Beatriz San Roman Sobrino" userId="2bd0c135-4a33-4ef6-87b7-17e555aa77b7" providerId="ADAL" clId="{930C3723-667A-1C49-9FAA-EB7590DB73A6}" dt="2023-02-05T01:19:20.558" v="149" actId="478"/>
          <ac:picMkLst>
            <pc:docMk/>
            <pc:sldMk cId="0" sldId="263"/>
            <ac:picMk id="172" creationId="{00000000-0000-0000-0000-000000000000}"/>
          </ac:picMkLst>
        </pc:picChg>
      </pc:sldChg>
      <pc:sldChg chg="modSp mod">
        <pc:chgData name="Beatriz San Roman Sobrino" userId="2bd0c135-4a33-4ef6-87b7-17e555aa77b7" providerId="ADAL" clId="{930C3723-667A-1C49-9FAA-EB7590DB73A6}" dt="2023-02-05T01:25:51.024" v="180" actId="1076"/>
        <pc:sldMkLst>
          <pc:docMk/>
          <pc:sldMk cId="0" sldId="264"/>
        </pc:sldMkLst>
        <pc:spChg chg="mod">
          <ac:chgData name="Beatriz San Roman Sobrino" userId="2bd0c135-4a33-4ef6-87b7-17e555aa77b7" providerId="ADAL" clId="{930C3723-667A-1C49-9FAA-EB7590DB73A6}" dt="2023-02-02T07:54:01.628" v="21" actId="20577"/>
          <ac:spMkLst>
            <pc:docMk/>
            <pc:sldMk cId="0" sldId="264"/>
            <ac:spMk id="184" creationId="{00000000-0000-0000-0000-000000000000}"/>
          </ac:spMkLst>
        </pc:spChg>
        <pc:spChg chg="mod">
          <ac:chgData name="Beatriz San Roman Sobrino" userId="2bd0c135-4a33-4ef6-87b7-17e555aa77b7" providerId="ADAL" clId="{930C3723-667A-1C49-9FAA-EB7590DB73A6}" dt="2023-02-05T01:25:51.024" v="180" actId="1076"/>
          <ac:spMkLst>
            <pc:docMk/>
            <pc:sldMk cId="0" sldId="264"/>
            <ac:spMk id="190" creationId="{00000000-0000-0000-0000-000000000000}"/>
          </ac:spMkLst>
        </pc:spChg>
      </pc:sldChg>
      <pc:sldChg chg="modSp mod">
        <pc:chgData name="Beatriz San Roman Sobrino" userId="2bd0c135-4a33-4ef6-87b7-17e555aa77b7" providerId="ADAL" clId="{930C3723-667A-1C49-9FAA-EB7590DB73A6}" dt="2023-02-05T01:32:04.131" v="300" actId="403"/>
        <pc:sldMkLst>
          <pc:docMk/>
          <pc:sldMk cId="0" sldId="265"/>
        </pc:sldMkLst>
        <pc:spChg chg="mod">
          <ac:chgData name="Beatriz San Roman Sobrino" userId="2bd0c135-4a33-4ef6-87b7-17e555aa77b7" providerId="ADAL" clId="{930C3723-667A-1C49-9FAA-EB7590DB73A6}" dt="2023-02-05T01:32:04.131" v="300" actId="403"/>
          <ac:spMkLst>
            <pc:docMk/>
            <pc:sldMk cId="0" sldId="265"/>
            <ac:spMk id="201" creationId="{00000000-0000-0000-0000-000000000000}"/>
          </ac:spMkLst>
        </pc:spChg>
      </pc:sldChg>
      <pc:sldChg chg="modSp mod">
        <pc:chgData name="Beatriz San Roman Sobrino" userId="2bd0c135-4a33-4ef6-87b7-17e555aa77b7" providerId="ADAL" clId="{930C3723-667A-1C49-9FAA-EB7590DB73A6}" dt="2023-02-05T01:27:02.356" v="181" actId="20577"/>
        <pc:sldMkLst>
          <pc:docMk/>
          <pc:sldMk cId="0" sldId="266"/>
        </pc:sldMkLst>
        <pc:spChg chg="mod">
          <ac:chgData name="Beatriz San Roman Sobrino" userId="2bd0c135-4a33-4ef6-87b7-17e555aa77b7" providerId="ADAL" clId="{930C3723-667A-1C49-9FAA-EB7590DB73A6}" dt="2023-02-05T01:27:02.356" v="181" actId="20577"/>
          <ac:spMkLst>
            <pc:docMk/>
            <pc:sldMk cId="0" sldId="266"/>
            <ac:spMk id="221" creationId="{00000000-0000-0000-0000-000000000000}"/>
          </ac:spMkLst>
        </pc:spChg>
      </pc:sldChg>
      <pc:sldChg chg="modSp mod">
        <pc:chgData name="Beatriz San Roman Sobrino" userId="2bd0c135-4a33-4ef6-87b7-17e555aa77b7" providerId="ADAL" clId="{930C3723-667A-1C49-9FAA-EB7590DB73A6}" dt="2023-02-05T01:33:14.214" v="336" actId="20577"/>
        <pc:sldMkLst>
          <pc:docMk/>
          <pc:sldMk cId="0" sldId="269"/>
        </pc:sldMkLst>
        <pc:spChg chg="mod">
          <ac:chgData name="Beatriz San Roman Sobrino" userId="2bd0c135-4a33-4ef6-87b7-17e555aa77b7" providerId="ADAL" clId="{930C3723-667A-1C49-9FAA-EB7590DB73A6}" dt="2023-02-05T01:33:14.214" v="336" actId="20577"/>
          <ac:spMkLst>
            <pc:docMk/>
            <pc:sldMk cId="0" sldId="269"/>
            <ac:spMk id="247" creationId="{00000000-0000-0000-0000-000000000000}"/>
          </ac:spMkLst>
        </pc:spChg>
        <pc:spChg chg="mod">
          <ac:chgData name="Beatriz San Roman Sobrino" userId="2bd0c135-4a33-4ef6-87b7-17e555aa77b7" providerId="ADAL" clId="{930C3723-667A-1C49-9FAA-EB7590DB73A6}" dt="2023-02-05T01:27:56.766" v="206" actId="20577"/>
          <ac:spMkLst>
            <pc:docMk/>
            <pc:sldMk cId="0" sldId="269"/>
            <ac:spMk id="248" creationId="{00000000-0000-0000-0000-000000000000}"/>
          </ac:spMkLst>
        </pc:spChg>
      </pc:sldChg>
      <pc:sldChg chg="modSp mod">
        <pc:chgData name="Beatriz San Roman Sobrino" userId="2bd0c135-4a33-4ef6-87b7-17e555aa77b7" providerId="ADAL" clId="{930C3723-667A-1C49-9FAA-EB7590DB73A6}" dt="2023-02-05T11:13:49.041" v="385" actId="1076"/>
        <pc:sldMkLst>
          <pc:docMk/>
          <pc:sldMk cId="0" sldId="271"/>
        </pc:sldMkLst>
        <pc:spChg chg="mod">
          <ac:chgData name="Beatriz San Roman Sobrino" userId="2bd0c135-4a33-4ef6-87b7-17e555aa77b7" providerId="ADAL" clId="{930C3723-667A-1C49-9FAA-EB7590DB73A6}" dt="2023-02-05T11:13:49.041" v="385" actId="1076"/>
          <ac:spMkLst>
            <pc:docMk/>
            <pc:sldMk cId="0" sldId="271"/>
            <ac:spMk id="259" creationId="{00000000-0000-0000-0000-000000000000}"/>
          </ac:spMkLst>
        </pc:spChg>
      </pc:sldChg>
      <pc:sldChg chg="modSp mod">
        <pc:chgData name="Beatriz San Roman Sobrino" userId="2bd0c135-4a33-4ef6-87b7-17e555aa77b7" providerId="ADAL" clId="{930C3723-667A-1C49-9FAA-EB7590DB73A6}" dt="2023-02-05T11:19:17.970" v="427" actId="108"/>
        <pc:sldMkLst>
          <pc:docMk/>
          <pc:sldMk cId="0" sldId="272"/>
        </pc:sldMkLst>
        <pc:spChg chg="mod">
          <ac:chgData name="Beatriz San Roman Sobrino" userId="2bd0c135-4a33-4ef6-87b7-17e555aa77b7" providerId="ADAL" clId="{930C3723-667A-1C49-9FAA-EB7590DB73A6}" dt="2023-02-05T11:19:17.970" v="427" actId="108"/>
          <ac:spMkLst>
            <pc:docMk/>
            <pc:sldMk cId="0" sldId="272"/>
            <ac:spMk id="264" creationId="{00000000-0000-0000-0000-000000000000}"/>
          </ac:spMkLst>
        </pc:spChg>
      </pc:sldChg>
      <pc:sldChg chg="addSp modSp mod">
        <pc:chgData name="Beatriz San Roman Sobrino" userId="2bd0c135-4a33-4ef6-87b7-17e555aa77b7" providerId="ADAL" clId="{930C3723-667A-1C49-9FAA-EB7590DB73A6}" dt="2023-02-05T11:19:55.337" v="431" actId="9"/>
        <pc:sldMkLst>
          <pc:docMk/>
          <pc:sldMk cId="0" sldId="273"/>
        </pc:sldMkLst>
        <pc:spChg chg="add mod">
          <ac:chgData name="Beatriz San Roman Sobrino" userId="2bd0c135-4a33-4ef6-87b7-17e555aa77b7" providerId="ADAL" clId="{930C3723-667A-1C49-9FAA-EB7590DB73A6}" dt="2023-02-05T11:19:43.224" v="430" actId="9"/>
          <ac:spMkLst>
            <pc:docMk/>
            <pc:sldMk cId="0" sldId="273"/>
            <ac:spMk id="2" creationId="{18530D3A-A00C-9C32-A7C0-20FE0782BCDF}"/>
          </ac:spMkLst>
        </pc:spChg>
        <pc:spChg chg="mod">
          <ac:chgData name="Beatriz San Roman Sobrino" userId="2bd0c135-4a33-4ef6-87b7-17e555aa77b7" providerId="ADAL" clId="{930C3723-667A-1C49-9FAA-EB7590DB73A6}" dt="2023-02-05T11:19:55.337" v="431" actId="9"/>
          <ac:spMkLst>
            <pc:docMk/>
            <pc:sldMk cId="0" sldId="273"/>
            <ac:spMk id="269" creationId="{00000000-0000-0000-0000-000000000000}"/>
          </ac:spMkLst>
        </pc:spChg>
      </pc:sldChg>
      <pc:sldChg chg="addSp modSp new mod">
        <pc:chgData name="Beatriz San Roman Sobrino" userId="2bd0c135-4a33-4ef6-87b7-17e555aa77b7" providerId="ADAL" clId="{930C3723-667A-1C49-9FAA-EB7590DB73A6}" dt="2023-02-05T01:25:19.700" v="178" actId="20577"/>
        <pc:sldMkLst>
          <pc:docMk/>
          <pc:sldMk cId="3233704787" sldId="274"/>
        </pc:sldMkLst>
        <pc:spChg chg="mod">
          <ac:chgData name="Beatriz San Roman Sobrino" userId="2bd0c135-4a33-4ef6-87b7-17e555aa77b7" providerId="ADAL" clId="{930C3723-667A-1C49-9FAA-EB7590DB73A6}" dt="2023-02-05T01:25:19.700" v="178" actId="20577"/>
          <ac:spMkLst>
            <pc:docMk/>
            <pc:sldMk cId="3233704787" sldId="274"/>
            <ac:spMk id="2" creationId="{93C6257B-1335-A117-A581-317D1198349A}"/>
          </ac:spMkLst>
        </pc:spChg>
        <pc:picChg chg="add mod">
          <ac:chgData name="Beatriz San Roman Sobrino" userId="2bd0c135-4a33-4ef6-87b7-17e555aa77b7" providerId="ADAL" clId="{930C3723-667A-1C49-9FAA-EB7590DB73A6}" dt="2023-02-05T01:20:28.572" v="157" actId="1076"/>
          <ac:picMkLst>
            <pc:docMk/>
            <pc:sldMk cId="3233704787" sldId="274"/>
            <ac:picMk id="5" creationId="{F1CD116D-E5E3-85B1-1F71-68EA9B03307B}"/>
          </ac:picMkLst>
        </pc:picChg>
      </pc:sldChg>
      <pc:sldChg chg="modSp add mod">
        <pc:chgData name="Beatriz San Roman Sobrino" userId="2bd0c135-4a33-4ef6-87b7-17e555aa77b7" providerId="ADAL" clId="{930C3723-667A-1C49-9FAA-EB7590DB73A6}" dt="2023-02-05T11:16:43.187" v="407" actId="14100"/>
        <pc:sldMkLst>
          <pc:docMk/>
          <pc:sldMk cId="3148629805" sldId="275"/>
        </pc:sldMkLst>
        <pc:spChg chg="mod">
          <ac:chgData name="Beatriz San Roman Sobrino" userId="2bd0c135-4a33-4ef6-87b7-17e555aa77b7" providerId="ADAL" clId="{930C3723-667A-1C49-9FAA-EB7590DB73A6}" dt="2023-02-05T11:16:43.187" v="407" actId="14100"/>
          <ac:spMkLst>
            <pc:docMk/>
            <pc:sldMk cId="3148629805" sldId="275"/>
            <ac:spMk id="259" creationId="{00000000-0000-0000-0000-000000000000}"/>
          </ac:spMkLst>
        </pc:spChg>
      </pc:sldChg>
      <pc:sldMasterChg chg="addSp delSp modSp mod">
        <pc:chgData name="Beatriz San Roman Sobrino" userId="2bd0c135-4a33-4ef6-87b7-17e555aa77b7" providerId="ADAL" clId="{930C3723-667A-1C49-9FAA-EB7590DB73A6}" dt="2023-02-05T01:37:04.570" v="350" actId="1038"/>
        <pc:sldMasterMkLst>
          <pc:docMk/>
          <pc:sldMasterMk cId="0" sldId="2147483648"/>
        </pc:sldMasterMkLst>
        <pc:spChg chg="add mod">
          <ac:chgData name="Beatriz San Roman Sobrino" userId="2bd0c135-4a33-4ef6-87b7-17e555aa77b7" providerId="ADAL" clId="{930C3723-667A-1C49-9FAA-EB7590DB73A6}" dt="2023-02-05T01:36:21.955" v="342"/>
          <ac:spMkLst>
            <pc:docMk/>
            <pc:sldMasterMk cId="0" sldId="2147483648"/>
            <ac:spMk id="2" creationId="{DB94AC16-8A8E-6593-AECE-64A102A1A30C}"/>
          </ac:spMkLst>
        </pc:spChg>
        <pc:spChg chg="mod">
          <ac:chgData name="Beatriz San Roman Sobrino" userId="2bd0c135-4a33-4ef6-87b7-17e555aa77b7" providerId="ADAL" clId="{930C3723-667A-1C49-9FAA-EB7590DB73A6}" dt="2023-02-05T01:36:34.439" v="343"/>
          <ac:spMkLst>
            <pc:docMk/>
            <pc:sldMasterMk cId="0" sldId="2147483648"/>
            <ac:spMk id="17" creationId="{00000000-0000-0000-0000-000000000000}"/>
          </ac:spMkLst>
        </pc:spChg>
        <pc:picChg chg="add mod">
          <ac:chgData name="Beatriz San Roman Sobrino" userId="2bd0c135-4a33-4ef6-87b7-17e555aa77b7" providerId="ADAL" clId="{930C3723-667A-1C49-9FAA-EB7590DB73A6}" dt="2023-02-05T01:37:04.570" v="350" actId="1038"/>
          <ac:picMkLst>
            <pc:docMk/>
            <pc:sldMasterMk cId="0" sldId="2147483648"/>
            <ac:picMk id="3" creationId="{302D5291-7DF0-BAFF-AE2A-D86880F0ACEA}"/>
          </ac:picMkLst>
        </pc:picChg>
        <pc:picChg chg="del">
          <ac:chgData name="Beatriz San Roman Sobrino" userId="2bd0c135-4a33-4ef6-87b7-17e555aa77b7" providerId="ADAL" clId="{930C3723-667A-1C49-9FAA-EB7590DB73A6}" dt="2023-02-05T01:36:53.188" v="347" actId="478"/>
          <ac:picMkLst>
            <pc:docMk/>
            <pc:sldMasterMk cId="0" sldId="2147483648"/>
            <ac:picMk id="18" creationId="{00000000-0000-0000-0000-000000000000}"/>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velopingchild.harvard.edu/science/key-concepts/toxic-stres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m_6rQk7jlr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942fafcc44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942fafcc44_1_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ES" b="1"/>
              <a:t>Críticas a la teoría del apego</a:t>
            </a:r>
          </a:p>
          <a:p>
            <a:pPr marL="457200" lvl="0" indent="-228600" algn="l" rtl="0">
              <a:lnSpc>
                <a:spcPct val="100000"/>
              </a:lnSpc>
              <a:spcBef>
                <a:spcPts val="0"/>
              </a:spcBef>
              <a:spcAft>
                <a:spcPts val="0"/>
              </a:spcAft>
              <a:buSzPts val="1400"/>
              <a:buNone/>
            </a:pPr>
            <a:endParaRPr b="0"/>
          </a:p>
          <a:p>
            <a:pPr marL="285750" indent="-285750">
              <a:buChar char="•"/>
            </a:pPr>
            <a:r>
              <a:rPr lang="es-ES" b="1" err="1"/>
              <a:t>Monocausalidad</a:t>
            </a:r>
            <a:r>
              <a:rPr lang="es-ES"/>
              <a:t>: La teoría del apego parece reducir la relación entre la principal figura de cuidado y el niño o niña a una sola dimensión, que también está conectada a una relación casual con patologías psicológicas específicas. El apego del niño o niña a su cuidador o cuidadora (entendido como una “base segura” que proporciona seguridad y protección) es sólo un componente específico de dicha relación. Esta </a:t>
            </a:r>
            <a:r>
              <a:rPr lang="es-ES" err="1"/>
              <a:t>monocausalidad</a:t>
            </a:r>
            <a:r>
              <a:rPr lang="es-ES"/>
              <a:t> puede eclipsar o descartar otros aspectos como el temperamento y la constitución biológica del niño o niña, la estimulación cognitiva que se le ha brindado, el modelo que ofrece la figura que aporta los cuidados sobre la regulación de las emociones y el control de los impulsos, las técnicas disciplinarias que se utilizan, etc. Además, no reconoce las influencias de otros factores, como la clase social, el género, la etnia y la cultura en el desarrollo de la personalidad. Estos factores pueden ser tan significativos como la calidad del apego temprano.</a:t>
            </a:r>
          </a:p>
          <a:p>
            <a:pPr marL="285750" indent="-285750">
              <a:buChar char="•"/>
            </a:pPr>
            <a:r>
              <a:rPr lang="es-ES" b="1"/>
              <a:t>Determinismo</a:t>
            </a:r>
            <a:r>
              <a:rPr lang="es-ES"/>
              <a:t>: La teoría reproduce un esencialismo basado en la idea de que algo que nos sucedió, a menudo cuando éramos muy jóvenes, puede tener un efecto muy profundo en nuestra personalidad y comportamiento posterior. Algunos estudios han desplazado el foco de la relación causa-efecto en el vínculo materno a cómo este último ha sido construido simbólicamente por el sujeto en la edad adulta (</a:t>
            </a:r>
            <a:r>
              <a:rPr lang="es-ES" err="1"/>
              <a:t>Waterset</a:t>
            </a:r>
            <a:r>
              <a:rPr lang="es-ES"/>
              <a:t> al, 2002).</a:t>
            </a:r>
          </a:p>
          <a:p>
            <a:pPr marL="285750" indent="-285750">
              <a:buChar char="•"/>
            </a:pPr>
            <a:r>
              <a:rPr lang="es-ES" b="1"/>
              <a:t>Multiplicidad de apegos</a:t>
            </a:r>
            <a:r>
              <a:rPr lang="es-ES"/>
              <a:t>: La teoría del apego generalmente se refiere a la figura de apego principal, generalmente la madre. Sin embargo, los niños y niñas tienen vínculos e interactúan con otras personas además de sus madres, y estas relaciones tienen un impacto muy importante en la vida de los niños a medida que crecen (Saunders et al., 2015).</a:t>
            </a:r>
          </a:p>
          <a:p>
            <a:pPr marL="285750" indent="-285750">
              <a:buChar char="•"/>
            </a:pPr>
            <a:r>
              <a:rPr lang="es-ES" b="1"/>
              <a:t>Dinamismo: </a:t>
            </a:r>
            <a:r>
              <a:rPr lang="es-ES"/>
              <a:t>El apego y los estilos que resultan de él no son fijos, sino que se desarrollan constantemente con el tiempo y la experiencia (Mercer, 2006). Se asumió que el estilo de apego de un individuo permanece estable a lo largo de la vida, sin embargo, no hay evidencia de continuidad desde la clasificación del apego infantil hasta la clasificación del apego adulto (</a:t>
            </a:r>
            <a:r>
              <a:rPr lang="es-ES" err="1"/>
              <a:t>Groh</a:t>
            </a:r>
            <a:r>
              <a:rPr lang="es-ES"/>
              <a:t> et al., 2014). La mayoría de los estudios se han centrado en niños menores de 6 </a:t>
            </a:r>
            <a:r>
              <a:rPr lang="es-ES" err="1"/>
              <a:t>ó</a:t>
            </a:r>
            <a:r>
              <a:rPr lang="es-ES"/>
              <a:t> 7 años.</a:t>
            </a:r>
          </a:p>
          <a:p>
            <a:pPr marL="285750" indent="-285750">
              <a:buChar char="•"/>
            </a:pPr>
            <a:r>
              <a:rPr lang="es-ES" b="1"/>
              <a:t>Diferencias culturales y conducta de apego</a:t>
            </a:r>
            <a:r>
              <a:rPr lang="es-ES"/>
              <a:t>: Es necesario tener en cuenta que los diferentes tipos de apego varían sustancialmente entre las distintas sociedades y culturas. En los últimos años, aunque muchos investigadores e investigadoras de todo el mundo han aplicado las escalas clásicas del apego en sus sociedades, los resultados fueron bastante contrarios a los alcanzados tanto por Ainsworth como por Bowlby.</a:t>
            </a:r>
          </a:p>
          <a:p>
            <a:br>
              <a:rPr lang="en-US"/>
            </a:br>
            <a:endParaRPr lang="en-US"/>
          </a:p>
        </p:txBody>
      </p:sp>
      <p:sp>
        <p:nvSpPr>
          <p:cNvPr id="194" name="Google Shape;194;g1942fafcc44_1_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indent="0"/>
            <a:r>
              <a:rPr lang="es-ES" sz="1600" b="1">
                <a:latin typeface="Arial"/>
                <a:ea typeface="Arial"/>
                <a:cs typeface="Arial"/>
              </a:rPr>
              <a:t>Las ACE a la luz de las neurociencias</a:t>
            </a:r>
            <a:endParaRPr sz="1600" b="1">
              <a:latin typeface="Arial"/>
              <a:ea typeface="Arial"/>
              <a:cs typeface="Arial"/>
              <a:sym typeface="Arial"/>
            </a:endParaRPr>
          </a:p>
          <a:p>
            <a:r>
              <a:rPr lang="en-US"/>
              <a:t>La </a:t>
            </a:r>
            <a:r>
              <a:rPr lang="en-US" err="1"/>
              <a:t>neurociencia</a:t>
            </a:r>
            <a:r>
              <a:rPr lang="en-US"/>
              <a:t> se ha interesado en comprender las consecuencias negativas a largo plazo del abandono infantil en el desarrollo conductual y fisiológico, y considera que existe evidencia clara de que las ACE se asocian con efectos duraderos en la estructura y función de los circuitos neurales reguladores del estrés, como el hipocampo o la amígdala, y alteran la sensibilidad al estrés.</a:t>
            </a:r>
          </a:p>
          <a:p>
            <a:r>
              <a:rPr lang="en-US"/>
              <a:t>La </a:t>
            </a:r>
            <a:r>
              <a:rPr lang="en-US" err="1"/>
              <a:t>exposición</a:t>
            </a:r>
            <a:r>
              <a:rPr lang="en-US"/>
              <a:t> </a:t>
            </a:r>
            <a:r>
              <a:rPr lang="en-US" err="1"/>
              <a:t>prolongada</a:t>
            </a:r>
            <a:r>
              <a:rPr lang="en-US"/>
              <a:t> a un ambiente estresante ha sido una preocupación principal para las perspectivas del desarrollo. Cuando los sistemas de respuesta al estrés de un niño o niña se activan dentro de un entorno de cuidados y apoyo por parte de los adultos, estos efectos fisiológicos se suavizan. El resultado es el desarrollo de sistemas saludables de respuesta al estrés. Sin embargo, si dicha respuesta es intensa y duradera, y las relaciones de cuidado y apoyo no están presentes en la vida del niño o niña, el resultado puede ser la aparición de daños neuropsicológicos y problemas a largo </a:t>
            </a:r>
            <a:r>
              <a:rPr lang="en-US" err="1"/>
              <a:t>plazo</a:t>
            </a:r>
            <a:r>
              <a:rPr lang="en-US"/>
              <a:t>.</a:t>
            </a:r>
            <a:br>
              <a:rPr lang="es-ES"/>
            </a:br>
            <a:endParaRPr b="0"/>
          </a:p>
        </p:txBody>
      </p:sp>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60f0d20da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gn="just">
              <a:buClr>
                <a:schemeClr val="dk1"/>
              </a:buClr>
              <a:buSzPts val="1100"/>
            </a:pPr>
            <a:r>
              <a:rPr lang="es-ES">
                <a:solidFill>
                  <a:srgbClr val="202122"/>
                </a:solidFill>
                <a:highlight>
                  <a:srgbClr val="FFFFFF"/>
                </a:highlight>
              </a:rPr>
              <a:t>Vea este video: </a:t>
            </a:r>
            <a:r>
              <a:rPr lang="es-ES" u="sng">
                <a:solidFill>
                  <a:schemeClr val="hlink"/>
                </a:solidFill>
                <a:hlinkClick r:id="rId3"/>
              </a:rPr>
              <a:t>https://developingchild.harvard.edu/science/key-concepts/toxic-stress/</a:t>
            </a:r>
            <a:endParaRPr/>
          </a:p>
          <a:p>
            <a:pPr marL="0" lvl="0" indent="0" algn="just" rtl="0">
              <a:lnSpc>
                <a:spcPct val="100000"/>
              </a:lnSpc>
              <a:spcBef>
                <a:spcPts val="0"/>
              </a:spcBef>
              <a:spcAft>
                <a:spcPts val="0"/>
              </a:spcAft>
              <a:buClr>
                <a:schemeClr val="dk1"/>
              </a:buClr>
              <a:buSzPts val="1100"/>
              <a:buFont typeface="Arial"/>
              <a:buNone/>
            </a:pPr>
            <a:endParaRPr/>
          </a:p>
          <a:p>
            <a:pPr algn="just"/>
            <a:r>
              <a:rPr lang="es-ES"/>
              <a:t>Podemos distinguir tres tipos de respuestas al estrés: positivas, tolerables y tóxicas.</a:t>
            </a:r>
          </a:p>
          <a:p>
            <a:pPr marL="285750" indent="-285750">
              <a:buChar char="•"/>
            </a:pPr>
            <a:r>
              <a:rPr lang="es-ES"/>
              <a:t>El </a:t>
            </a:r>
            <a:r>
              <a:rPr lang="es-ES" b="1"/>
              <a:t>estrés positivo</a:t>
            </a:r>
            <a:r>
              <a:rPr lang="es-ES"/>
              <a:t> es la respuesta del cuerpo al estrés temporal. Por ejemplo, el primer día con una nueva figura de cuidado o recibir una vacuna..</a:t>
            </a:r>
          </a:p>
          <a:p>
            <a:pPr marL="285750" indent="-285750" algn="just">
              <a:buChar char="•"/>
            </a:pPr>
            <a:r>
              <a:rPr lang="es-ES"/>
              <a:t>El </a:t>
            </a:r>
            <a:r>
              <a:rPr lang="es-ES" b="1"/>
              <a:t>estrés tolerable</a:t>
            </a:r>
            <a:r>
              <a:rPr lang="es-ES"/>
              <a:t> activa los sistemas de alerta del organismo ante un estrés más prolongado y grave, como la pérdida de una figura de referencia. </a:t>
            </a:r>
          </a:p>
          <a:p>
            <a:pPr marL="285750" indent="-285750" algn="just">
              <a:buChar char="•"/>
            </a:pPr>
            <a:r>
              <a:rPr lang="es-ES"/>
              <a:t>El </a:t>
            </a:r>
            <a:r>
              <a:rPr lang="es-ES" b="1"/>
              <a:t>estrés tóxico</a:t>
            </a:r>
            <a:r>
              <a:rPr lang="es-ES"/>
              <a:t> puede ocurrir cuando un niño o niña experimenta adversidades fuertes, frecuentes y/o prolongadas, como abuso físico o emocional, negligencia crónica, abuso de sustancias o enfermedad mental de la persona que lo cuida, exposición a la violencia y/o problemas económicos en el seno familiar, sin el apoyo adecuado de una persona adulta. Este tipo de estrés prolongado puede causar problemas de salud de por vida. </a:t>
            </a:r>
          </a:p>
          <a:p>
            <a:pPr marL="0" indent="0" algn="just"/>
            <a:endParaRPr lang="es-ES"/>
          </a:p>
          <a:p>
            <a:pPr marL="0" indent="0" algn="just"/>
            <a:r>
              <a:rPr lang="es-ES"/>
              <a:t>Cuando la respuesta al estrés tóxico se produce de forma continua, puede tener un impacto en el crecimiento, el desarrollo y la salud física y mental. Cuantas más experiencias adversas en la infancia, mayor es la probabilidad de retrasos en el desarrollo y problemas de salud posteriores. La investigación también indica que relaciones de apoyo y receptivas</a:t>
            </a:r>
            <a:r>
              <a:rPr lang="es-ES" u="sng"/>
              <a:t> </a:t>
            </a:r>
            <a:r>
              <a:rPr lang="es-ES"/>
              <a:t>con personas adultas afectuosas y sensibles tan pronto como sea posible, puede prevenir o revertir los efectos nocivos de respuesta al estrés tóxico.</a:t>
            </a:r>
          </a:p>
          <a:p>
            <a:pPr marL="0" indent="0">
              <a:lnSpc>
                <a:spcPct val="114999"/>
              </a:lnSpc>
            </a:pPr>
            <a:br>
              <a:rPr lang="en-US"/>
            </a:br>
            <a:endParaRPr lang="en-US"/>
          </a:p>
          <a:p>
            <a:pPr marL="0" indent="0">
              <a:lnSpc>
                <a:spcPct val="115000"/>
              </a:lnSpc>
              <a:buClr>
                <a:schemeClr val="dk1"/>
              </a:buClr>
              <a:buSzPts val="1100"/>
            </a:pPr>
            <a:r>
              <a:rPr lang="es-ES"/>
              <a:t> </a:t>
            </a:r>
            <a:endParaRPr/>
          </a:p>
          <a:p>
            <a:pPr marL="0" lvl="0" indent="0" algn="just" rtl="0">
              <a:lnSpc>
                <a:spcPct val="100000"/>
              </a:lnSpc>
              <a:spcBef>
                <a:spcPts val="0"/>
              </a:spcBef>
              <a:spcAft>
                <a:spcPts val="0"/>
              </a:spcAft>
              <a:buClr>
                <a:schemeClr val="dk1"/>
              </a:buClr>
              <a:buSzPts val="1100"/>
              <a:buFont typeface="Arial"/>
              <a:buNone/>
            </a:pPr>
            <a:endParaRPr sz="850">
              <a:latin typeface="Calibri"/>
              <a:ea typeface="Calibri"/>
              <a:cs typeface="Calibri"/>
              <a:sym typeface="Calibri"/>
            </a:endParaRPr>
          </a:p>
        </p:txBody>
      </p:sp>
      <p:sp>
        <p:nvSpPr>
          <p:cNvPr id="224" name="Google Shape;224;g1160f0d20da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942fafcc44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942fafcc44_1_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ES"/>
              <a:t>Los modelos de ecología social brindan un marco más amplio tanto para evaluar el impacto de la adversidad temprana como las formas de abordarla. La teoría ecológica clásica desarrollada por Bronfenbrenner (1979) permite considerar factores que inciden en el desarrollo y el curso de la vida, positiva o negativamente, más allá de la unidad familiar. Dicho modelo representa cuatro sistemas:</a:t>
            </a:r>
          </a:p>
          <a:p>
            <a:pPr marL="285750" indent="-285750">
              <a:buChar char="•"/>
            </a:pPr>
            <a:r>
              <a:rPr lang="es-ES" b="1"/>
              <a:t>El microsistema</a:t>
            </a:r>
            <a:r>
              <a:rPr lang="es-ES"/>
              <a:t>: comprende las interacciones y relaciones dentro del hogar, guarderías o colegios.</a:t>
            </a:r>
          </a:p>
          <a:p>
            <a:pPr marL="285750" indent="-285750">
              <a:buChar char="•"/>
            </a:pPr>
            <a:r>
              <a:rPr lang="es-ES" b="1"/>
              <a:t>El mesosistema</a:t>
            </a:r>
            <a:r>
              <a:rPr lang="es-ES"/>
              <a:t>: es el sistema interconectado de microsistemas en el que una persona participa —por ejemplo, vínculos entre la familia y la escuela.</a:t>
            </a:r>
          </a:p>
          <a:p>
            <a:pPr marL="285750" indent="-285750">
              <a:buChar char="•"/>
            </a:pPr>
            <a:r>
              <a:rPr lang="es-ES" b="1"/>
              <a:t>El exosistema:</a:t>
            </a:r>
            <a:r>
              <a:rPr lang="es-ES"/>
              <a:t> se refiere a otros ambientes que afectan al niño o niña indirectamente (donde no participa), como el trabajo de los padres o madres, el colegio de los hermanos o hermanas o las políticas locales.</a:t>
            </a:r>
          </a:p>
          <a:p>
            <a:pPr marL="285750" indent="-285750">
              <a:buChar char="•"/>
            </a:pPr>
            <a:r>
              <a:rPr lang="es-ES" b="1"/>
              <a:t>El macrosistema:</a:t>
            </a:r>
            <a:r>
              <a:rPr lang="es-ES"/>
              <a:t> abarca características sociales más amplias, que incluyen normas, costumbres, creencias y estructuras políticas.</a:t>
            </a:r>
          </a:p>
          <a:p>
            <a:pPr indent="0"/>
            <a:r>
              <a:rPr lang="es-ES"/>
              <a:t>La teoría ecológica permite comprender cómo el desarrollo y el bienestar de los niños y niñas depende de múltiples factores, algunos de ellos ajenos a los espacios que habitan. También ayuda a conceptualizar la adversidad temprana no como algo definitivo e irreparable, sino como parte de un universo que puede ser reparado o integrado por el resto de los elementos del sistema. Así, por ejemplo, es diferente sufrir experiencias de adversidad temprana en la unidad familiar (microsistema) dependiendo de si existen o no políticas públicas o educativas (exosistema) que faciliten la reparación y superación de sus posibles efectos.</a:t>
            </a:r>
          </a:p>
          <a:p>
            <a:br>
              <a:rPr lang="en-US"/>
            </a:br>
            <a:endParaRPr lang="en-US"/>
          </a:p>
          <a:p>
            <a:pPr marL="457200" marR="0" lvl="0" indent="-228600" algn="l" rtl="0">
              <a:lnSpc>
                <a:spcPct val="100000"/>
              </a:lnSpc>
              <a:spcBef>
                <a:spcPts val="0"/>
              </a:spcBef>
              <a:spcAft>
                <a:spcPts val="0"/>
              </a:spcAft>
              <a:buClr>
                <a:srgbClr val="000000"/>
              </a:buClr>
              <a:buSzPts val="1400"/>
              <a:buFont typeface="Arial"/>
              <a:buNone/>
            </a:pPr>
            <a:br>
              <a:rPr lang="es-ES"/>
            </a:br>
            <a:endParaRPr/>
          </a:p>
        </p:txBody>
      </p:sp>
      <p:sp>
        <p:nvSpPr>
          <p:cNvPr id="233" name="Google Shape;233;g1942fafcc44_1_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5a5fc89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r>
              <a:rPr lang="es-ES" dirty="0"/>
              <a:t> Ver la charla TED de </a:t>
            </a:r>
            <a:r>
              <a:rPr lang="es-ES" dirty="0" err="1"/>
              <a:t>Chimamanda</a:t>
            </a:r>
            <a:r>
              <a:rPr lang="es-ES" dirty="0"/>
              <a:t> </a:t>
            </a:r>
            <a:r>
              <a:rPr lang="es-ES" dirty="0" err="1"/>
              <a:t>Ngozi</a:t>
            </a:r>
            <a:r>
              <a:rPr lang="es-ES" dirty="0"/>
              <a:t> </a:t>
            </a:r>
            <a:r>
              <a:rPr lang="es-ES" dirty="0" err="1"/>
              <a:t>Adichie</a:t>
            </a:r>
            <a:r>
              <a:rPr lang="es-ES" dirty="0"/>
              <a:t> y en grupo responder a las siguientes preguntas:</a:t>
            </a:r>
          </a:p>
          <a:p>
            <a:pPr marL="285750" indent="-285750" algn="just">
              <a:buChar char="•"/>
            </a:pPr>
            <a:r>
              <a:rPr lang="es-ES" dirty="0"/>
              <a:t>¿Cuáles son los “relatos únicos” con los que creciste?</a:t>
            </a:r>
          </a:p>
          <a:p>
            <a:pPr marL="285750" indent="-285750" algn="just">
              <a:buChar char="•"/>
            </a:pPr>
            <a:r>
              <a:rPr lang="es-ES" dirty="0"/>
              <a:t>¿Alguien ha usado alguna vez este tipo de relatos sobre ti?</a:t>
            </a:r>
          </a:p>
          <a:p>
            <a:pPr indent="0" algn="just"/>
            <a:r>
              <a:rPr lang="es-ES" dirty="0"/>
              <a:t>• ¿Cómo ha cambiado esto su relación contigo, con las personas que te rodean y con el mundo en el que vives?</a:t>
            </a:r>
          </a:p>
          <a:p>
            <a:pPr algn="just"/>
            <a:r>
              <a:rPr lang="es-ES" dirty="0"/>
              <a:t>• ¿Alguna vez has utilizado “relatos únicos?</a:t>
            </a:r>
          </a:p>
          <a:p>
            <a:pPr marL="0" indent="0" algn="just">
              <a:lnSpc>
                <a:spcPct val="114999"/>
              </a:lnSpc>
              <a:spcBef>
                <a:spcPts val="1200"/>
              </a:spcBef>
            </a:pPr>
            <a:br>
              <a:rPr lang="en-US" dirty="0"/>
            </a:br>
            <a:endParaRPr lang="en-US" dirty="0"/>
          </a:p>
          <a:p>
            <a:pPr marL="0" lvl="0" indent="0" algn="l" rtl="0">
              <a:lnSpc>
                <a:spcPct val="115000"/>
              </a:lnSpc>
              <a:spcBef>
                <a:spcPts val="1200"/>
              </a:spcBef>
              <a:spcAft>
                <a:spcPts val="1200"/>
              </a:spcAft>
              <a:buSzPts val="1100"/>
              <a:buNone/>
            </a:pPr>
            <a:r>
              <a:rPr lang="es-ES" sz="1100" dirty="0"/>
              <a:t>Herramientas</a:t>
            </a:r>
            <a:r>
              <a:rPr lang="es-ES" sz="1100" dirty="0">
                <a:latin typeface="Calibri"/>
                <a:ea typeface="Calibri"/>
                <a:cs typeface="Calibri"/>
                <a:sym typeface="Calibri"/>
              </a:rPr>
              <a:t>: </a:t>
            </a:r>
            <a:r>
              <a:rPr lang="es-ES" sz="1100" u="sng" dirty="0">
                <a:solidFill>
                  <a:srgbClr val="0066FF"/>
                </a:solidFill>
                <a:latin typeface="Calibri"/>
                <a:ea typeface="Calibri"/>
                <a:cs typeface="Calibri"/>
                <a:sym typeface="Calibri"/>
              </a:rPr>
              <a:t>https://</a:t>
            </a:r>
            <a:r>
              <a:rPr lang="es-ES" sz="1100" u="sng" dirty="0" err="1">
                <a:solidFill>
                  <a:srgbClr val="0066FF"/>
                </a:solidFill>
                <a:latin typeface="Calibri"/>
                <a:ea typeface="Calibri"/>
                <a:cs typeface="Calibri"/>
                <a:sym typeface="Calibri"/>
              </a:rPr>
              <a:t>www.ted.com</a:t>
            </a:r>
            <a:r>
              <a:rPr lang="es-ES" sz="1100" u="sng" dirty="0">
                <a:solidFill>
                  <a:srgbClr val="0066FF"/>
                </a:solidFill>
                <a:latin typeface="Calibri"/>
                <a:ea typeface="Calibri"/>
                <a:cs typeface="Calibri"/>
                <a:sym typeface="Calibri"/>
              </a:rPr>
              <a:t>/</a:t>
            </a:r>
            <a:r>
              <a:rPr lang="es-ES" sz="1100" u="sng" dirty="0" err="1">
                <a:solidFill>
                  <a:srgbClr val="0066FF"/>
                </a:solidFill>
                <a:latin typeface="Calibri"/>
                <a:ea typeface="Calibri"/>
                <a:cs typeface="Calibri"/>
                <a:sym typeface="Calibri"/>
              </a:rPr>
              <a:t>talks</a:t>
            </a:r>
            <a:r>
              <a:rPr lang="es-ES" sz="1100" u="sng" dirty="0">
                <a:solidFill>
                  <a:srgbClr val="0066FF"/>
                </a:solidFill>
                <a:latin typeface="Calibri"/>
                <a:ea typeface="Calibri"/>
                <a:cs typeface="Calibri"/>
                <a:sym typeface="Calibri"/>
              </a:rPr>
              <a:t>/</a:t>
            </a:r>
            <a:r>
              <a:rPr lang="es-ES" sz="1100" u="sng" dirty="0" err="1">
                <a:solidFill>
                  <a:srgbClr val="0066FF"/>
                </a:solidFill>
                <a:latin typeface="Calibri"/>
                <a:ea typeface="Calibri"/>
                <a:cs typeface="Calibri"/>
                <a:sym typeface="Calibri"/>
              </a:rPr>
              <a:t>chimamanda_ngozi_adichie_the_danger_of_a_single_story</a:t>
            </a:r>
            <a:endParaRPr sz="1400" dirty="0"/>
          </a:p>
        </p:txBody>
      </p:sp>
      <p:sp>
        <p:nvSpPr>
          <p:cNvPr id="245" name="Google Shape;245;g115a5fc89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109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bc78ca0c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13bc78ca0c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13bc78ca0c0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latin typeface="Calibri"/>
                <a:ea typeface="Calibri"/>
                <a:cs typeface="Calibri"/>
                <a:sym typeface="Calibri"/>
              </a:rPr>
              <a:t>2</a:t>
            </a:fld>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5a5fc89bb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s-ES" i="1"/>
              <a:t>Metodología:</a:t>
            </a:r>
            <a:endParaRPr lang="es-ES"/>
          </a:p>
          <a:p>
            <a:r>
              <a:rPr lang="es-ES"/>
              <a:t>Aprendizaje cooperativo: discusión en pequeños grupos, puesta en común</a:t>
            </a:r>
          </a:p>
          <a:p>
            <a:pPr marL="285750" indent="-285750">
              <a:buChar char="•"/>
            </a:pPr>
            <a:r>
              <a:rPr lang="es-ES"/>
              <a:t>“¿Qué consideras experiencias infantiles adversas (ACE)?”. Se les pide a estudiantes que se dividan en grupos pequeños y enumeren diferentes formas de ACE.</a:t>
            </a:r>
          </a:p>
          <a:p>
            <a:pPr marL="285750" indent="-285750">
              <a:buChar char="•"/>
            </a:pPr>
            <a:r>
              <a:rPr lang="es-ES"/>
              <a:t>En el plenario, asegurarse de que la lista incluya una variedad de experiencias, incluidas el abuso físico y emocional, el abandono, la enfermedad mental de la persona cuidadora y la violencia doméstica, pero también la pérdida de las figuras de cuidado principales, la migración forzada o la pobreza.</a:t>
            </a:r>
          </a:p>
          <a:p>
            <a:pPr marL="285750" indent="-285750">
              <a:buChar char="•"/>
            </a:pPr>
            <a:endParaRPr lang="es-ES"/>
          </a:p>
          <a:p>
            <a:pPr marL="0" lvl="0" indent="0" rtl="0">
              <a:lnSpc>
                <a:spcPct val="100000"/>
              </a:lnSpc>
              <a:spcBef>
                <a:spcPts val="0"/>
              </a:spcBef>
              <a:spcAft>
                <a:spcPts val="0"/>
              </a:spcAft>
              <a:buNone/>
            </a:pPr>
            <a:endParaRPr lang="es-ES" sz="1400"/>
          </a:p>
          <a:p>
            <a:pPr indent="0" algn="just">
              <a:buSzPts val="1800"/>
            </a:pPr>
            <a:endParaRPr lang="es-ES"/>
          </a:p>
          <a:p>
            <a:pPr marL="457200" marR="0" lvl="0" indent="-228600" algn="l" rtl="0">
              <a:lnSpc>
                <a:spcPct val="100000"/>
              </a:lnSpc>
              <a:spcBef>
                <a:spcPts val="0"/>
              </a:spcBef>
              <a:spcAft>
                <a:spcPts val="0"/>
              </a:spcAft>
              <a:buClr>
                <a:srgbClr val="000000"/>
              </a:buClr>
              <a:buSzPts val="1400"/>
              <a:buFont typeface="Arial"/>
              <a:buNone/>
            </a:pPr>
            <a:br>
              <a:rPr lang="es-ES"/>
            </a:br>
            <a:endParaRPr sz="1200"/>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sz="1400" b="0"/>
          </a:p>
          <a:p>
            <a:pPr marL="457200" marR="0" lvl="0" indent="-228600" algn="l" rtl="0">
              <a:lnSpc>
                <a:spcPct val="100000"/>
              </a:lnSpc>
              <a:spcBef>
                <a:spcPts val="0"/>
              </a:spcBef>
              <a:spcAft>
                <a:spcPts val="0"/>
              </a:spcAft>
              <a:buClr>
                <a:srgbClr val="000000"/>
              </a:buClr>
              <a:buSzPts val="1400"/>
              <a:buFont typeface="Arial"/>
              <a:buNone/>
            </a:pPr>
            <a:br>
              <a:rPr lang="es-ES" sz="1400"/>
            </a:br>
            <a:endParaRPr sz="1400"/>
          </a:p>
        </p:txBody>
      </p:sp>
      <p:sp>
        <p:nvSpPr>
          <p:cNvPr id="113" name="Google Shape;113;g115a5fc89bb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5a5fc89b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s-ES"/>
              <a:t>Inicialmente, las ACE se clasificaron en 10 categorías agrupadas en tres ejes (Anda &amp; </a:t>
            </a:r>
            <a:r>
              <a:rPr lang="es-ES" err="1"/>
              <a:t>Felitti</a:t>
            </a:r>
            <a:r>
              <a:rPr lang="es-ES"/>
              <a:t>, 2010):</a:t>
            </a:r>
          </a:p>
          <a:p>
            <a:pPr marL="171450" indent="-171450">
              <a:buChar char="•"/>
            </a:pPr>
            <a:r>
              <a:rPr lang="es-ES"/>
              <a:t>Maltrato</a:t>
            </a:r>
          </a:p>
          <a:p>
            <a:pPr marL="1085850" lvl="1" indent="-171450">
              <a:buChar char="•"/>
            </a:pPr>
            <a:r>
              <a:rPr lang="es-ES"/>
              <a:t>Maltrato emocional</a:t>
            </a:r>
          </a:p>
          <a:p>
            <a:pPr marL="1085850" lvl="1" indent="-171450">
              <a:buChar char="•"/>
            </a:pPr>
            <a:r>
              <a:rPr lang="es-ES"/>
              <a:t>Maltrato físico</a:t>
            </a:r>
          </a:p>
          <a:p>
            <a:pPr marL="1085850" lvl="1" indent="-171450">
              <a:buChar char="•"/>
            </a:pPr>
            <a:r>
              <a:rPr lang="es-ES"/>
              <a:t>Abuso sexual</a:t>
            </a:r>
          </a:p>
          <a:p>
            <a:pPr marL="171450" indent="-171450">
              <a:buChar char="•"/>
            </a:pPr>
            <a:r>
              <a:rPr lang="es-ES"/>
              <a:t>Negligencia</a:t>
            </a:r>
          </a:p>
          <a:p>
            <a:pPr marL="1085850" lvl="1" indent="-171450">
              <a:buChar char="•"/>
            </a:pPr>
            <a:r>
              <a:rPr lang="es-ES"/>
              <a:t>Negligencia emocional</a:t>
            </a:r>
          </a:p>
          <a:p>
            <a:pPr marL="1085850" lvl="1" indent="-171450">
              <a:buChar char="•"/>
            </a:pPr>
            <a:r>
              <a:rPr lang="es-ES"/>
              <a:t>Descuido físico</a:t>
            </a:r>
          </a:p>
          <a:p>
            <a:pPr marL="171450" indent="-171450">
              <a:buChar char="•"/>
            </a:pPr>
            <a:r>
              <a:rPr lang="es-ES"/>
              <a:t>Desafíos en el hogar</a:t>
            </a:r>
          </a:p>
          <a:p>
            <a:pPr marL="1085850" lvl="1" indent="-171450">
              <a:buChar char="•"/>
            </a:pPr>
            <a:r>
              <a:rPr lang="es-ES"/>
              <a:t>Madre víctima de violencia </a:t>
            </a:r>
          </a:p>
          <a:p>
            <a:pPr marL="1085850" lvl="1" indent="-171450">
              <a:buChar char="•"/>
            </a:pPr>
            <a:r>
              <a:rPr lang="es-ES"/>
              <a:t> Miembro del hogar alcohólico o consumidor de sustancias tóxicas (drogas) </a:t>
            </a:r>
          </a:p>
          <a:p>
            <a:pPr marL="1085850" lvl="1" indent="-171450">
              <a:buChar char="•"/>
            </a:pPr>
            <a:r>
              <a:rPr lang="es-ES"/>
              <a:t> Miembro del hogar encarcelado</a:t>
            </a:r>
          </a:p>
          <a:p>
            <a:pPr marL="1085850" lvl="1" indent="-171450">
              <a:buChar char="•"/>
            </a:pPr>
            <a:r>
              <a:rPr lang="es-ES"/>
              <a:t>Miembro del hogar con depresión crónica, con tendencias suicidas o enfermedad mental, o internado en un hospital psiquiátrico </a:t>
            </a:r>
          </a:p>
          <a:p>
            <a:pPr marL="1085850" lvl="1" indent="-171450">
              <a:buChar char="•"/>
            </a:pPr>
            <a:r>
              <a:rPr lang="es-ES"/>
              <a:t>No criado/a por sus progenitores</a:t>
            </a:r>
          </a:p>
          <a:p>
            <a:pPr marL="0" lvl="0" indent="0" algn="l">
              <a:lnSpc>
                <a:spcPct val="114999"/>
              </a:lnSpc>
              <a:spcBef>
                <a:spcPts val="0"/>
              </a:spcBef>
              <a:spcAft>
                <a:spcPts val="0"/>
              </a:spcAft>
              <a:buSzPts val="1100"/>
              <a:buFont typeface="Arial"/>
              <a:buNone/>
            </a:pPr>
            <a:endParaRPr lang="es-ES"/>
          </a:p>
          <a:p>
            <a:pPr marL="0" lvl="0" indent="0" algn="l" rtl="0">
              <a:lnSpc>
                <a:spcPct val="115000"/>
              </a:lnSpc>
              <a:spcBef>
                <a:spcPts val="1200"/>
              </a:spcBef>
              <a:spcAft>
                <a:spcPts val="1200"/>
              </a:spcAft>
              <a:buSzPts val="1400"/>
              <a:buNone/>
            </a:pPr>
            <a:endParaRPr/>
          </a:p>
        </p:txBody>
      </p:sp>
      <p:sp>
        <p:nvSpPr>
          <p:cNvPr id="119" name="Google Shape;119;g115a5fc89b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ES"/>
              <a:t>Posteriormente, el concepto de ACE se amplió para incluir también otras variables contextuales o sociales, como la exposición al acoso, la violencia comunitaria, la seguridad del vecindario, el racismo, la pobreza y vivir en hogares de acogida. Algunos autores, especialmente los que trabajan desde la Teoría de Sistemas Ecológicos, prefieren el término “adversidad en la vida temprana” (ELA, de sus siglas en inglés) que, como veremos más adelante, incluye aspectos familiares, factores socioeconómicos, factores sociales, apoyos y otros factores.</a:t>
            </a:r>
          </a:p>
          <a:p>
            <a:pPr marL="0" indent="0"/>
            <a:br>
              <a:rPr lang="en-US"/>
            </a:br>
            <a:r>
              <a:rPr lang="en-US"/>
              <a:t>La </a:t>
            </a:r>
            <a:r>
              <a:rPr lang="en-US" err="1"/>
              <a:t>investigación</a:t>
            </a:r>
            <a:r>
              <a:rPr lang="en-US"/>
              <a:t> </a:t>
            </a:r>
            <a:r>
              <a:rPr lang="en-US" err="1"/>
              <a:t>sobre</a:t>
            </a:r>
            <a:r>
              <a:rPr lang="en-US"/>
              <a:t> la </a:t>
            </a:r>
            <a:r>
              <a:rPr lang="en-US" err="1"/>
              <a:t>prevalencia</a:t>
            </a:r>
            <a:r>
              <a:rPr lang="en-US"/>
              <a:t> y </a:t>
            </a:r>
            <a:r>
              <a:rPr lang="en-US" err="1"/>
              <a:t>el</a:t>
            </a:r>
            <a:r>
              <a:rPr lang="en-US"/>
              <a:t> </a:t>
            </a:r>
            <a:r>
              <a:rPr lang="en-US" err="1"/>
              <a:t>impacto</a:t>
            </a:r>
            <a:r>
              <a:rPr lang="en-US"/>
              <a:t> de las ACE ha </a:t>
            </a:r>
            <a:r>
              <a:rPr lang="en-US" err="1"/>
              <a:t>destacado</a:t>
            </a:r>
            <a:r>
              <a:rPr lang="en-US"/>
              <a:t>:</a:t>
            </a:r>
          </a:p>
          <a:p>
            <a:pPr marL="171450" indent="-171450">
              <a:buChar char="•"/>
            </a:pPr>
            <a:r>
              <a:rPr lang="en-US"/>
              <a:t>La </a:t>
            </a:r>
            <a:r>
              <a:rPr lang="en-US" err="1"/>
              <a:t>alta</a:t>
            </a:r>
            <a:r>
              <a:rPr lang="en-US"/>
              <a:t> </a:t>
            </a:r>
            <a:r>
              <a:rPr lang="en-US" err="1"/>
              <a:t>prevalencia</a:t>
            </a:r>
            <a:r>
              <a:rPr lang="en-US"/>
              <a:t> de las ACE </a:t>
            </a:r>
            <a:r>
              <a:rPr lang="en-US" err="1"/>
              <a:t>en</a:t>
            </a:r>
            <a:r>
              <a:rPr lang="en-US"/>
              <a:t> la población general: </a:t>
            </a:r>
            <a:r>
              <a:rPr lang="en-US" err="1"/>
              <a:t>en</a:t>
            </a:r>
            <a:r>
              <a:rPr lang="en-US"/>
              <a:t> </a:t>
            </a:r>
            <a:r>
              <a:rPr lang="en-US" err="1"/>
              <a:t>el</a:t>
            </a:r>
            <a:r>
              <a:rPr lang="en-US"/>
              <a:t> </a:t>
            </a:r>
            <a:r>
              <a:rPr lang="en-US" err="1"/>
              <a:t>estudio</a:t>
            </a:r>
            <a:r>
              <a:rPr lang="en-US"/>
              <a:t> </a:t>
            </a:r>
            <a:r>
              <a:rPr lang="en-US" err="1"/>
              <a:t>inicial</a:t>
            </a:r>
            <a:r>
              <a:rPr lang="en-US"/>
              <a:t>, con </a:t>
            </a:r>
            <a:r>
              <a:rPr lang="en-US" err="1"/>
              <a:t>una</a:t>
            </a:r>
            <a:r>
              <a:rPr lang="en-US"/>
              <a:t> </a:t>
            </a:r>
            <a:r>
              <a:rPr lang="en-US" err="1"/>
              <a:t>muestra</a:t>
            </a:r>
            <a:r>
              <a:rPr lang="en-US"/>
              <a:t> de </a:t>
            </a:r>
            <a:r>
              <a:rPr lang="en-US" err="1"/>
              <a:t>más</a:t>
            </a:r>
            <a:r>
              <a:rPr lang="en-US"/>
              <a:t> de 17.000 </a:t>
            </a:r>
            <a:r>
              <a:rPr lang="en-US" err="1"/>
              <a:t>individuos</a:t>
            </a:r>
            <a:r>
              <a:rPr lang="en-US"/>
              <a:t>, </a:t>
            </a:r>
            <a:r>
              <a:rPr lang="en-US" err="1"/>
              <a:t>el</a:t>
            </a:r>
            <a:r>
              <a:rPr lang="en-US"/>
              <a:t> 67% </a:t>
            </a:r>
            <a:r>
              <a:rPr lang="en-US" err="1"/>
              <a:t>había</a:t>
            </a:r>
            <a:r>
              <a:rPr lang="en-US"/>
              <a:t> </a:t>
            </a:r>
            <a:r>
              <a:rPr lang="en-US" err="1"/>
              <a:t>experimentado</a:t>
            </a:r>
            <a:r>
              <a:rPr lang="en-US"/>
              <a:t> al </a:t>
            </a:r>
            <a:r>
              <a:rPr lang="en-US" err="1"/>
              <a:t>menos</a:t>
            </a:r>
            <a:r>
              <a:rPr lang="en-US"/>
              <a:t> un ACE; </a:t>
            </a:r>
            <a:r>
              <a:rPr lang="en-US" err="1"/>
              <a:t>el</a:t>
            </a:r>
            <a:r>
              <a:rPr lang="en-US"/>
              <a:t> 12,6%, uno de </a:t>
            </a:r>
            <a:r>
              <a:rPr lang="en-US" err="1"/>
              <a:t>cada</a:t>
            </a:r>
            <a:r>
              <a:rPr lang="en-US"/>
              <a:t> </a:t>
            </a:r>
            <a:r>
              <a:rPr lang="en-US" err="1"/>
              <a:t>ocho</a:t>
            </a:r>
            <a:r>
              <a:rPr lang="en-US"/>
              <a:t>, </a:t>
            </a:r>
            <a:r>
              <a:rPr lang="en-US" err="1"/>
              <a:t>había</a:t>
            </a:r>
            <a:r>
              <a:rPr lang="en-US"/>
              <a:t> </a:t>
            </a:r>
            <a:r>
              <a:rPr lang="en-US" err="1"/>
              <a:t>experimentado</a:t>
            </a:r>
            <a:r>
              <a:rPr lang="en-US"/>
              <a:t> cuatro o </a:t>
            </a:r>
            <a:r>
              <a:rPr lang="en-US" err="1"/>
              <a:t>más</a:t>
            </a:r>
            <a:r>
              <a:rPr lang="en-US"/>
              <a:t>;</a:t>
            </a:r>
          </a:p>
          <a:p>
            <a:pPr marL="171450" indent="-171450">
              <a:buChar char="•"/>
            </a:pPr>
            <a:r>
              <a:rPr lang="en-US"/>
              <a:t>Que la </a:t>
            </a:r>
            <a:r>
              <a:rPr lang="en-US" err="1"/>
              <a:t>acumulación</a:t>
            </a:r>
            <a:r>
              <a:rPr lang="en-US"/>
              <a:t> de las ACE </a:t>
            </a:r>
            <a:r>
              <a:rPr lang="en-US" err="1"/>
              <a:t>durante</a:t>
            </a:r>
            <a:r>
              <a:rPr lang="en-US"/>
              <a:t> la </a:t>
            </a:r>
            <a:r>
              <a:rPr lang="en-US" err="1"/>
              <a:t>infancia</a:t>
            </a:r>
            <a:r>
              <a:rPr lang="en-US"/>
              <a:t> es un </a:t>
            </a:r>
            <a:r>
              <a:rPr lang="en-US" err="1"/>
              <a:t>fuerte</a:t>
            </a:r>
            <a:r>
              <a:rPr lang="en-US"/>
              <a:t> predictor de </a:t>
            </a:r>
            <a:r>
              <a:rPr lang="en-US" err="1"/>
              <a:t>problemas</a:t>
            </a:r>
            <a:r>
              <a:rPr lang="en-US"/>
              <a:t> de </a:t>
            </a:r>
            <a:r>
              <a:rPr lang="en-US" err="1"/>
              <a:t>salud</a:t>
            </a:r>
            <a:r>
              <a:rPr lang="en-US"/>
              <a:t> </a:t>
            </a:r>
            <a:r>
              <a:rPr lang="en-US" err="1"/>
              <a:t>física</a:t>
            </a:r>
            <a:r>
              <a:rPr lang="en-US"/>
              <a:t> y mental </a:t>
            </a:r>
            <a:r>
              <a:rPr lang="en-US" err="1"/>
              <a:t>en</a:t>
            </a:r>
            <a:r>
              <a:rPr lang="en-US"/>
              <a:t> la </a:t>
            </a:r>
            <a:r>
              <a:rPr lang="en-US" err="1"/>
              <a:t>edad</a:t>
            </a:r>
            <a:r>
              <a:rPr lang="en-US"/>
              <a:t> </a:t>
            </a:r>
            <a:r>
              <a:rPr lang="en-US" err="1"/>
              <a:t>adulta</a:t>
            </a:r>
            <a:r>
              <a:rPr lang="en-US"/>
              <a:t>: </a:t>
            </a:r>
            <a:r>
              <a:rPr lang="en-US" err="1"/>
              <a:t>cuanto</a:t>
            </a:r>
            <a:r>
              <a:rPr lang="en-US"/>
              <a:t> mayor sea </a:t>
            </a:r>
            <a:r>
              <a:rPr lang="en-US" err="1"/>
              <a:t>el</a:t>
            </a:r>
            <a:r>
              <a:rPr lang="en-US"/>
              <a:t> </a:t>
            </a:r>
            <a:r>
              <a:rPr lang="en-US" err="1"/>
              <a:t>número</a:t>
            </a:r>
            <a:r>
              <a:rPr lang="en-US"/>
              <a:t> de las ACE, mayor </a:t>
            </a:r>
            <a:r>
              <a:rPr lang="en-US" err="1"/>
              <a:t>será</a:t>
            </a:r>
            <a:r>
              <a:rPr lang="en-US"/>
              <a:t> la </a:t>
            </a:r>
            <a:r>
              <a:rPr lang="en-US" err="1"/>
              <a:t>probabilidad</a:t>
            </a:r>
            <a:r>
              <a:rPr lang="en-US"/>
              <a:t> de </a:t>
            </a:r>
            <a:r>
              <a:rPr lang="en-US" err="1"/>
              <a:t>experimentar</a:t>
            </a:r>
            <a:r>
              <a:rPr lang="en-US"/>
              <a:t> </a:t>
            </a:r>
            <a:r>
              <a:rPr lang="en-US" err="1"/>
              <a:t>depresión</a:t>
            </a:r>
            <a:r>
              <a:rPr lang="en-US"/>
              <a:t> </a:t>
            </a:r>
            <a:r>
              <a:rPr lang="en-US" err="1"/>
              <a:t>crónica</a:t>
            </a:r>
            <a:r>
              <a:rPr lang="en-US"/>
              <a:t>, </a:t>
            </a:r>
            <a:r>
              <a:rPr lang="en-US" err="1"/>
              <a:t>intentos</a:t>
            </a:r>
            <a:r>
              <a:rPr lang="en-US"/>
              <a:t> de </a:t>
            </a:r>
            <a:r>
              <a:rPr lang="en-US" err="1"/>
              <a:t>suicidio</a:t>
            </a:r>
            <a:r>
              <a:rPr lang="en-US"/>
              <a:t> o </a:t>
            </a:r>
            <a:r>
              <a:rPr lang="en-US" err="1"/>
              <a:t>conductas</a:t>
            </a:r>
            <a:r>
              <a:rPr lang="en-US"/>
              <a:t> de </a:t>
            </a:r>
            <a:r>
              <a:rPr lang="en-US" err="1"/>
              <a:t>riesgo</a:t>
            </a:r>
            <a:r>
              <a:rPr lang="en-US"/>
              <a:t>.</a:t>
            </a:r>
          </a:p>
          <a:p>
            <a:pPr marL="0" indent="0">
              <a:lnSpc>
                <a:spcPct val="114999"/>
              </a:lnSpc>
            </a:pPr>
            <a:r>
              <a:rPr lang="en-US"/>
              <a:t>Es </a:t>
            </a:r>
            <a:r>
              <a:rPr lang="en-US" err="1"/>
              <a:t>por</a:t>
            </a:r>
            <a:r>
              <a:rPr lang="en-US"/>
              <a:t> </a:t>
            </a:r>
            <a:r>
              <a:rPr lang="en-US" err="1"/>
              <a:t>eso</a:t>
            </a:r>
            <a:r>
              <a:rPr lang="en-US"/>
              <a:t> que </a:t>
            </a:r>
            <a:r>
              <a:rPr lang="en-US" err="1"/>
              <a:t>en</a:t>
            </a:r>
            <a:r>
              <a:rPr lang="en-US"/>
              <a:t> </a:t>
            </a:r>
            <a:r>
              <a:rPr lang="en-US" err="1"/>
              <a:t>muchos</a:t>
            </a:r>
            <a:r>
              <a:rPr lang="en-US"/>
              <a:t> </a:t>
            </a:r>
            <a:r>
              <a:rPr lang="en-US" err="1"/>
              <a:t>países</a:t>
            </a:r>
            <a:r>
              <a:rPr lang="en-US"/>
              <a:t> </a:t>
            </a:r>
            <a:r>
              <a:rPr lang="en-US" err="1"/>
              <a:t>el</a:t>
            </a:r>
            <a:r>
              <a:rPr lang="en-US"/>
              <a:t> </a:t>
            </a:r>
            <a:r>
              <a:rPr lang="en-US" err="1"/>
              <a:t>concepto</a:t>
            </a:r>
            <a:r>
              <a:rPr lang="en-US"/>
              <a:t> de ACE ha </a:t>
            </a:r>
            <a:r>
              <a:rPr lang="en-US" err="1"/>
              <a:t>llegado</a:t>
            </a:r>
            <a:r>
              <a:rPr lang="en-US"/>
              <a:t> a la </a:t>
            </a:r>
            <a:r>
              <a:rPr lang="en-US" err="1"/>
              <a:t>política</a:t>
            </a:r>
            <a:r>
              <a:rPr lang="en-US"/>
              <a:t> </a:t>
            </a:r>
            <a:r>
              <a:rPr lang="en-US" err="1"/>
              <a:t>pública</a:t>
            </a:r>
            <a:r>
              <a:rPr lang="en-US"/>
              <a:t>. Sin embargo, es </a:t>
            </a:r>
            <a:r>
              <a:rPr lang="en-US" err="1"/>
              <a:t>importante</a:t>
            </a:r>
            <a:r>
              <a:rPr lang="en-US"/>
              <a:t> </a:t>
            </a:r>
            <a:r>
              <a:rPr lang="en-US" err="1"/>
              <a:t>tener</a:t>
            </a:r>
            <a:r>
              <a:rPr lang="en-US"/>
              <a:t> </a:t>
            </a:r>
            <a:r>
              <a:rPr lang="en-US" err="1"/>
              <a:t>en</a:t>
            </a:r>
            <a:r>
              <a:rPr lang="en-US"/>
              <a:t> </a:t>
            </a:r>
            <a:r>
              <a:rPr lang="en-US" err="1"/>
              <a:t>cuenta</a:t>
            </a:r>
            <a:r>
              <a:rPr lang="en-US"/>
              <a:t> que </a:t>
            </a:r>
            <a:r>
              <a:rPr lang="en-US" err="1"/>
              <a:t>niños</a:t>
            </a:r>
            <a:r>
              <a:rPr lang="en-US"/>
              <a:t> o </a:t>
            </a:r>
            <a:r>
              <a:rPr lang="en-US" err="1"/>
              <a:t>niñas</a:t>
            </a:r>
            <a:r>
              <a:rPr lang="en-US"/>
              <a:t> que </a:t>
            </a:r>
            <a:r>
              <a:rPr lang="en-US" err="1"/>
              <a:t>experimentan</a:t>
            </a:r>
            <a:r>
              <a:rPr lang="en-US"/>
              <a:t> </a:t>
            </a:r>
            <a:r>
              <a:rPr lang="en-US" err="1"/>
              <a:t>el</a:t>
            </a:r>
            <a:r>
              <a:rPr lang="en-US"/>
              <a:t> </a:t>
            </a:r>
            <a:r>
              <a:rPr lang="en-US" err="1"/>
              <a:t>mismo</a:t>
            </a:r>
            <a:r>
              <a:rPr lang="en-US"/>
              <a:t> </a:t>
            </a:r>
            <a:r>
              <a:rPr lang="en-US" err="1"/>
              <a:t>tipo</a:t>
            </a:r>
            <a:r>
              <a:rPr lang="en-US"/>
              <a:t> de </a:t>
            </a:r>
            <a:r>
              <a:rPr lang="en-US" err="1"/>
              <a:t>adversidad</a:t>
            </a:r>
            <a:r>
              <a:rPr lang="en-US"/>
              <a:t> </a:t>
            </a:r>
            <a:r>
              <a:rPr lang="en-US" err="1"/>
              <a:t>pueden</a:t>
            </a:r>
            <a:r>
              <a:rPr lang="en-US"/>
              <a:t> responder de </a:t>
            </a:r>
            <a:r>
              <a:rPr lang="en-US" err="1"/>
              <a:t>distintas</a:t>
            </a:r>
            <a:r>
              <a:rPr lang="en-US"/>
              <a:t> </a:t>
            </a:r>
            <a:r>
              <a:rPr lang="en-US" err="1"/>
              <a:t>maneras</a:t>
            </a:r>
            <a:r>
              <a:rPr lang="en-US"/>
              <a:t>: uno </a:t>
            </a:r>
            <a:r>
              <a:rPr lang="en-US" err="1"/>
              <a:t>puede</a:t>
            </a:r>
            <a:r>
              <a:rPr lang="en-US"/>
              <a:t> </a:t>
            </a:r>
            <a:r>
              <a:rPr lang="en-US" err="1"/>
              <a:t>recuperarse</a:t>
            </a:r>
            <a:r>
              <a:rPr lang="en-US"/>
              <a:t> </a:t>
            </a:r>
            <a:r>
              <a:rPr lang="en-US" err="1"/>
              <a:t>rápidamente</a:t>
            </a:r>
            <a:r>
              <a:rPr lang="en-US"/>
              <a:t> sin </a:t>
            </a:r>
            <a:r>
              <a:rPr lang="en-US" err="1"/>
              <a:t>grandes</a:t>
            </a:r>
            <a:r>
              <a:rPr lang="en-US"/>
              <a:t> </a:t>
            </a:r>
            <a:r>
              <a:rPr lang="en-US" err="1"/>
              <a:t>problemas</a:t>
            </a:r>
            <a:r>
              <a:rPr lang="en-US"/>
              <a:t>, </a:t>
            </a:r>
            <a:r>
              <a:rPr lang="en-US" err="1"/>
              <a:t>mientras</a:t>
            </a:r>
            <a:r>
              <a:rPr lang="en-US"/>
              <a:t> que </a:t>
            </a:r>
            <a:r>
              <a:rPr lang="en-US" err="1"/>
              <a:t>otro</a:t>
            </a:r>
            <a:r>
              <a:rPr lang="en-US"/>
              <a:t> </a:t>
            </a:r>
            <a:r>
              <a:rPr lang="en-US" err="1"/>
              <a:t>puede</a:t>
            </a:r>
            <a:r>
              <a:rPr lang="en-US"/>
              <a:t> </a:t>
            </a:r>
            <a:r>
              <a:rPr lang="en-US" err="1"/>
              <a:t>desarrollar</a:t>
            </a:r>
            <a:r>
              <a:rPr lang="en-US"/>
              <a:t> un </a:t>
            </a:r>
            <a:r>
              <a:rPr lang="en-US" err="1"/>
              <a:t>trastorno</a:t>
            </a:r>
            <a:r>
              <a:rPr lang="en-US"/>
              <a:t> de </a:t>
            </a:r>
            <a:r>
              <a:rPr lang="en-US" err="1"/>
              <a:t>estrés</a:t>
            </a:r>
            <a:r>
              <a:rPr lang="en-US"/>
              <a:t> </a:t>
            </a:r>
            <a:r>
              <a:rPr lang="en-US" err="1"/>
              <a:t>postraumático</a:t>
            </a:r>
            <a:r>
              <a:rPr lang="en-US"/>
              <a:t> o verse </a:t>
            </a:r>
            <a:r>
              <a:rPr lang="en-US" err="1"/>
              <a:t>afectado</a:t>
            </a:r>
            <a:r>
              <a:rPr lang="en-US"/>
              <a:t> a largo </a:t>
            </a:r>
            <a:r>
              <a:rPr lang="en-US" err="1"/>
              <a:t>plazo</a:t>
            </a:r>
            <a:r>
              <a:rPr lang="en-US"/>
              <a:t>.</a:t>
            </a:r>
          </a:p>
          <a:p>
            <a:pPr marL="0" indent="0">
              <a:lnSpc>
                <a:spcPct val="115000"/>
              </a:lnSpc>
              <a:spcBef>
                <a:spcPts val="1200"/>
              </a:spcBef>
              <a:spcAft>
                <a:spcPts val="1200"/>
              </a:spcAft>
            </a:pPr>
            <a:endParaRPr lang="es-ES"/>
          </a:p>
        </p:txBody>
      </p:sp>
      <p:sp>
        <p:nvSpPr>
          <p:cNvPr id="127" name="Google Shape;12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c9b78aff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3c9b78aff7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a:t>Si bien </a:t>
            </a:r>
            <a:r>
              <a:rPr lang="en-US" err="1"/>
              <a:t>el</a:t>
            </a:r>
            <a:r>
              <a:rPr lang="en-US"/>
              <a:t> propio concepto de ACE ha contribuido en gran medida a identificar y hacer visibles las primeras experiencias de adversidad y sus posibles efectos, también hay un número creciente de voces críticas. Entre ellas, destacan principalmente dos corrientes:</a:t>
            </a:r>
            <a:endParaRPr lang="es-ES"/>
          </a:p>
          <a:p>
            <a:pPr marL="171450" indent="-171450">
              <a:buChar char="•"/>
            </a:pPr>
            <a:r>
              <a:rPr lang="en-US"/>
              <a:t>La </a:t>
            </a:r>
            <a:r>
              <a:rPr lang="en-US" err="1"/>
              <a:t>evaluación</a:t>
            </a:r>
            <a:r>
              <a:rPr lang="en-US"/>
              <a:t> e identificación de las ACE se centra en los aspectos individuales y domésticos. Si bien es cierto que la incorporación de otros factores sociales, en lo que hemos denominado el concepto ampliado de ACE, abre el foco a aspectos estructurales, sociales y culturales, en la práctica son las cuestiones relacionadas con el ámbito doméstico las que centran las evaluaciones.</a:t>
            </a:r>
          </a:p>
          <a:p>
            <a:pPr marL="171450" indent="-171450" algn="just">
              <a:buChar char="•"/>
            </a:pPr>
            <a:r>
              <a:rPr lang="en-US" err="1"/>
              <a:t>Identificar</a:t>
            </a:r>
            <a:r>
              <a:rPr lang="en-US"/>
              <a:t> la </a:t>
            </a:r>
            <a:r>
              <a:rPr lang="en-US" err="1"/>
              <a:t>relación</a:t>
            </a:r>
            <a:r>
              <a:rPr lang="en-US"/>
              <a:t> entre la adversidad temprana y determinadas situaciones en la edad adulta, lleva muchas veces a una visión determinista y fatalista de las personas, ignorando así sus capacidades, su potencial y su agencia.</a:t>
            </a:r>
            <a:endParaRPr lang="es-ES"/>
          </a:p>
          <a:p>
            <a:pPr marL="0" lvl="0" indent="0" algn="l">
              <a:lnSpc>
                <a:spcPct val="114999"/>
              </a:lnSpc>
              <a:spcBef>
                <a:spcPts val="0"/>
              </a:spcBef>
              <a:spcAft>
                <a:spcPts val="0"/>
              </a:spcAft>
              <a:buSzPts val="1100"/>
              <a:buFont typeface="Arial"/>
              <a:buNone/>
            </a:pPr>
            <a:endParaRPr b="1"/>
          </a:p>
          <a:p>
            <a:pPr lvl="0" indent="-304800" algn="l" rtl="0">
              <a:lnSpc>
                <a:spcPct val="115000"/>
              </a:lnSpc>
              <a:spcBef>
                <a:spcPts val="0"/>
              </a:spcBef>
              <a:spcAft>
                <a:spcPts val="0"/>
              </a:spcAft>
              <a:buClr>
                <a:schemeClr val="dk1"/>
              </a:buClr>
              <a:buSzPts val="1200"/>
              <a:buFont typeface="Calibri"/>
              <a:buAutoNum type="arabicPeriod"/>
            </a:pPr>
            <a:endParaRPr lang="es-ES"/>
          </a:p>
        </p:txBody>
      </p:sp>
      <p:sp>
        <p:nvSpPr>
          <p:cNvPr id="136" name="Google Shape;136;g13c9b78aff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latin typeface="Calibri"/>
                <a:ea typeface="Calibri"/>
                <a:cs typeface="Calibri"/>
                <a:sym typeface="Calibri"/>
              </a:rPr>
              <a:t>7</a:t>
            </a:fld>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gn="just"/>
            <a:r>
              <a:rPr lang="es-ES"/>
              <a:t>Los estudios cuantitativos que miden la prevalencia de las ACE en la población y su correlación con las dificultades en la edad adulta no brindan una explicación de cómo éstas influyen en el desarrollo y la experiencia adulta de las personas. A continuación, veremos los principales enfoques que intentan responder a la pregunta de cuáles son los mecanismos por los cuales las ACE pueden influir en el desarrollo a diferentes niveles.</a:t>
            </a:r>
          </a:p>
          <a:p>
            <a:pPr marL="457200" marR="0" lvl="0" indent="-228600" algn="l" rtl="0">
              <a:lnSpc>
                <a:spcPct val="100000"/>
              </a:lnSpc>
              <a:spcBef>
                <a:spcPts val="0"/>
              </a:spcBef>
              <a:spcAft>
                <a:spcPts val="0"/>
              </a:spcAft>
              <a:buClr>
                <a:srgbClr val="000000"/>
              </a:buClr>
              <a:buSzPts val="1400"/>
              <a:buFont typeface="Arial"/>
              <a:buNone/>
            </a:pPr>
            <a:endParaRPr sz="2800" b="0"/>
          </a:p>
        </p:txBody>
      </p:sp>
      <p:sp>
        <p:nvSpPr>
          <p:cNvPr id="152" name="Google Shape;1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5a5fc89bb_1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s-ES"/>
              <a:t>La teoría del apego fue formulada por primera vez por John Bowlby (1969) y ha sido una de las teorías más importantes y persuasivas desde el siglo XX hasta la actualidad. La teoría del apego ha dado forma a la psiquiatría infantil, la psicología, el cuidado infantil y la comprensión de los diversos problemas de los niños, niñas y adolescentes.</a:t>
            </a:r>
          </a:p>
          <a:p>
            <a:r>
              <a:rPr lang="es-ES"/>
              <a:t>La idea central de la teoría es que las figuras de cuidado primarias responden a las necesidades de un bebé y le permiten desarrollar una sensación de seguridad. Según Bowlby, esto se basa en el establecimiento de vínculos afectivos, de relaciones tempranas entre los niños y niñas y sus cuidadores que permiten construir un bienestar psicológico y que repercutirá finalmente en el desarrollo de la persona en la infancia y la vida adulta.</a:t>
            </a:r>
          </a:p>
          <a:p>
            <a:r>
              <a:rPr lang="es-ES"/>
              <a:t>La teoría propone que durante el primer año de vida se establece el apego entre el bebé y la persona que lo cuida, lo que permite que el niño o niña se sienta seguro o segura. El vínculo de apego se define como permanente y permite establecer una relación de cercanía entre las personas involucradas. </a:t>
            </a:r>
          </a:p>
          <a:p>
            <a:r>
              <a:rPr lang="es-ES"/>
              <a:t>La teoría del apego establece que es a través de la relación entre los niños y niñas y las personas que los cuidan por la que ellos se forman una idea de sí mismos (como competentes y dignos de amor o como incompetentes y defectuosos) y de los demás (como posibles apoyos o amenazas). Más adelante, los niños y niñas </a:t>
            </a:r>
            <a:r>
              <a:rPr lang="es-ES" err="1"/>
              <a:t>im</a:t>
            </a:r>
          </a:p>
          <a:p>
            <a:pPr marL="0" indent="0">
              <a:lnSpc>
                <a:spcPct val="114999"/>
              </a:lnSpc>
              <a:spcBef>
                <a:spcPts val="1800"/>
              </a:spcBef>
            </a:pPr>
            <a:br>
              <a:rPr lang="en-US"/>
            </a:br>
            <a:endParaRPr lang="en-US"/>
          </a:p>
          <a:p>
            <a:pPr marL="457200" marR="0" lvl="0" indent="-228600" algn="l" rtl="0">
              <a:lnSpc>
                <a:spcPct val="100000"/>
              </a:lnSpc>
              <a:spcBef>
                <a:spcPts val="0"/>
              </a:spcBef>
              <a:spcAft>
                <a:spcPts val="0"/>
              </a:spcAft>
              <a:buClr>
                <a:srgbClr val="000000"/>
              </a:buClr>
              <a:buSzPts val="1400"/>
              <a:buFont typeface="Arial"/>
              <a:buNone/>
            </a:pPr>
            <a:br>
              <a:rPr lang="es-ES" sz="2800"/>
            </a:br>
            <a:endParaRPr sz="2800"/>
          </a:p>
          <a:p>
            <a:pPr marL="457200" marR="0" lvl="0" indent="-228600" algn="l" rtl="0">
              <a:lnSpc>
                <a:spcPct val="100000"/>
              </a:lnSpc>
              <a:spcBef>
                <a:spcPts val="0"/>
              </a:spcBef>
              <a:spcAft>
                <a:spcPts val="0"/>
              </a:spcAft>
              <a:buClr>
                <a:srgbClr val="000000"/>
              </a:buClr>
              <a:buSzPts val="1400"/>
              <a:buFont typeface="Arial"/>
              <a:buNone/>
            </a:pPr>
            <a:endParaRPr sz="2800" b="0"/>
          </a:p>
        </p:txBody>
      </p:sp>
      <p:sp>
        <p:nvSpPr>
          <p:cNvPr id="169" name="Google Shape;169;g115a5fc89bb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s-ES"/>
              <a:t>Vea este vídeo. El vídeo representa los cuatro estilos de apego explicados por Ainsworth:</a:t>
            </a:r>
          </a:p>
          <a:p>
            <a:pPr marL="457200" marR="0" lvl="0" indent="-228600" algn="l" rtl="0">
              <a:lnSpc>
                <a:spcPct val="100000"/>
              </a:lnSpc>
              <a:spcBef>
                <a:spcPts val="0"/>
              </a:spcBef>
              <a:spcAft>
                <a:spcPts val="0"/>
              </a:spcAft>
              <a:buClr>
                <a:srgbClr val="000000"/>
              </a:buClr>
              <a:buSzPts val="1400"/>
              <a:buFont typeface="Arial"/>
              <a:buNone/>
            </a:pPr>
            <a:r>
              <a:rPr lang="es-ES" u="sng">
                <a:solidFill>
                  <a:schemeClr val="hlink"/>
                </a:solidFill>
                <a:hlinkClick r:id="rId3"/>
              </a:rPr>
              <a:t>The Strange Situation (Ainsworth, 1969)</a:t>
            </a:r>
            <a:endParaRPr/>
          </a:p>
          <a:p>
            <a:pPr marL="457200" marR="0" lvl="0" indent="-228600" algn="l" rtl="0">
              <a:lnSpc>
                <a:spcPct val="100000"/>
              </a:lnSpc>
              <a:spcBef>
                <a:spcPts val="0"/>
              </a:spcBef>
              <a:spcAft>
                <a:spcPts val="0"/>
              </a:spcAft>
              <a:buClr>
                <a:srgbClr val="000000"/>
              </a:buClr>
              <a:buSzPts val="1400"/>
              <a:buFont typeface="Arial"/>
              <a:buNone/>
            </a:pPr>
            <a:endParaRPr/>
          </a:p>
          <a:p>
            <a:r>
              <a:rPr lang="es-ES">
                <a:highlight>
                  <a:srgbClr val="FFFFFF"/>
                </a:highlight>
              </a:rPr>
              <a:t>Por otra parte, Ainsworth y sus colegas (1978) identificaron 3 patrones de comportamiento de apego: (Ver el vídeo</a:t>
            </a:r>
            <a:r>
              <a:rPr lang="es-ES" u="sng">
                <a:highlight>
                  <a:srgbClr val="FFFFFF"/>
                </a:highlight>
              </a:rPr>
              <a:t> </a:t>
            </a:r>
            <a:r>
              <a:rPr lang="es-ES">
                <a:highlight>
                  <a:srgbClr val="FFFFFF"/>
                </a:highlight>
                <a:hlinkClick r:id="rId3"/>
              </a:rPr>
              <a:t>The Strange Situation, Ainsworth, 1969).</a:t>
            </a:r>
            <a:endParaRPr lang="es-ES"/>
          </a:p>
          <a:p>
            <a:pPr marL="171450" indent="-171450">
              <a:buChar char="•"/>
            </a:pPr>
            <a:r>
              <a:rPr lang="es-ES" b="1">
                <a:highlight>
                  <a:srgbClr val="FFFFFF"/>
                </a:highlight>
              </a:rPr>
              <a:t>Apego seguro. </a:t>
            </a:r>
            <a:r>
              <a:rPr lang="es-ES">
                <a:highlight>
                  <a:srgbClr val="FFFFFF"/>
                </a:highlight>
              </a:rPr>
              <a:t>Suele ser el resultado de un cuidado consistente, sensible y receptivo. Los niños y niñas con apego seguro son capaces de regular su angustia y saben que pueden mostrar sus necesidades y sentimientos y no serán rechazados o rechazadas. Se vinculan a las personas que los cuidan y disfrutan de estar con ellas, pero se sienten lo suficientemente seguros y seguras para explorar el mundo.</a:t>
            </a:r>
            <a:endParaRPr lang="es-ES"/>
          </a:p>
          <a:p>
            <a:pPr marL="171450" indent="-171450">
              <a:buChar char="•"/>
            </a:pPr>
            <a:r>
              <a:rPr lang="es-ES" b="1">
                <a:highlight>
                  <a:srgbClr val="FFFFFF"/>
                </a:highlight>
              </a:rPr>
              <a:t>Apego evitativo inseguro. </a:t>
            </a:r>
            <a:r>
              <a:rPr lang="es-ES">
                <a:highlight>
                  <a:srgbClr val="FFFFFF"/>
                </a:highlight>
              </a:rPr>
              <a:t>Tiende a ocurrir cuando a la persona que aporta los cuidados le resulta difícil aceptar o responder con sensibilidad a las necesidades del bebé, y el cuidado es inconsistente (unas veces responde y otras muestra rechazo). Los niños y niñas llegan a verse a sí mismos como no amados y no adorables. La ansiedad de que cualquier demostración de necesidad o emoción pueda alejar a la persona que los cuida de ellos o ellas, les lleva a no expresar sus sentimientos y a dejar de buscar cercanía.</a:t>
            </a:r>
            <a:endParaRPr lang="es-ES"/>
          </a:p>
          <a:p>
            <a:pPr marL="171450" indent="-171450">
              <a:buChar char="•"/>
            </a:pPr>
            <a:r>
              <a:rPr lang="es-ES" b="1">
                <a:highlight>
                  <a:srgbClr val="FFFFFF"/>
                </a:highlight>
              </a:rPr>
              <a:t>Apego ambivalente inseguro. </a:t>
            </a:r>
            <a:r>
              <a:rPr lang="es-ES">
                <a:highlight>
                  <a:srgbClr val="FFFFFF"/>
                </a:highlight>
              </a:rPr>
              <a:t>vinculado a un cuidado inconsistente que fluctúa entre responder y rechazar, y donde el amor y el afecto se dan de manera inconsistente, con base a factores que el niño o niña no comprende. Esto genera altos niveles de ansiedad e inseguridad. Los niños y niñas con este estilo de apego pueden parecer demasiado apegados y con mayor frecuencia buscan la atención de sus padres, madres o personas que los cuidan, pero pueden rechazar esa atención cuando se les ofrece.</a:t>
            </a:r>
            <a:endParaRPr lang="es-ES"/>
          </a:p>
          <a:p>
            <a:pPr marL="171450" indent="-171450">
              <a:buChar char="•"/>
            </a:pPr>
            <a:r>
              <a:rPr lang="es-ES">
                <a:highlight>
                  <a:srgbClr val="FFFFFF"/>
                </a:highlight>
              </a:rPr>
              <a:t>Posteriormente se agregó a la lista un cuarto estilo de apego: </a:t>
            </a:r>
            <a:r>
              <a:rPr lang="es-ES" b="1">
                <a:highlight>
                  <a:srgbClr val="FFFFFF"/>
                </a:highlight>
              </a:rPr>
              <a:t>el apego desorganizado</a:t>
            </a:r>
            <a:r>
              <a:rPr lang="es-ES">
                <a:highlight>
                  <a:srgbClr val="FFFFFF"/>
                </a:highlight>
              </a:rPr>
              <a:t>. Esta forma de apego se atribuye a comportamientos atípicos de la persona que aporta los cuidados y que a menudo reacciones contradictorias e impredecibles. Por lo general, proviene de situaciones en las que padece enfermedades mentales y está relacionado con el abuso verbal, físico o sexual. El niño o niña depende emocional y físicamente de alguien que también es una fuente de angustia o miedo. Es posible que al principio hacia ellos o ellas, pero luego parece cambiar de opinión y se o en su contra.</a:t>
            </a:r>
            <a:endParaRPr lang="es-ES"/>
          </a:p>
          <a:p>
            <a:pPr marL="0" lvl="0" indent="0" algn="l">
              <a:lnSpc>
                <a:spcPct val="114999"/>
              </a:lnSpc>
              <a:spcBef>
                <a:spcPts val="0"/>
              </a:spcBef>
              <a:spcAft>
                <a:spcPts val="0"/>
              </a:spcAft>
              <a:buSzPts val="1100"/>
              <a:buFont typeface="Arial"/>
              <a:buNone/>
            </a:pPr>
            <a:endParaRPr lang="es-ES">
              <a:solidFill>
                <a:srgbClr val="333333"/>
              </a:solidFill>
              <a:highlight>
                <a:srgbClr val="FFFFFF"/>
              </a:highlight>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1" name="Google Shape;18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
        <p:cNvGrpSpPr/>
        <p:nvPr/>
      </p:nvGrpSpPr>
      <p:grpSpPr>
        <a:xfrm>
          <a:off x="0" y="0"/>
          <a:ext cx="0" cy="0"/>
          <a:chOff x="0" y="0"/>
          <a:chExt cx="0" cy="0"/>
        </a:xfrm>
      </p:grpSpPr>
      <p:sp>
        <p:nvSpPr>
          <p:cNvPr id="20" name="Google Shape;20;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 name="Google Shape;2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25" name="Google Shape;25;p31"/>
          <p:cNvPicPr preferRelativeResize="0"/>
          <p:nvPr/>
        </p:nvPicPr>
        <p:blipFill rotWithShape="1">
          <a:blip r:embed="rId2">
            <a:alphaModFix/>
          </a:blip>
          <a:srcRect/>
          <a:stretch/>
        </p:blipFill>
        <p:spPr>
          <a:xfrm>
            <a:off x="0" y="-22907"/>
            <a:ext cx="12192000" cy="3054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5"/>
        <p:cNvGrpSpPr/>
        <p:nvPr/>
      </p:nvGrpSpPr>
      <p:grpSpPr>
        <a:xfrm>
          <a:off x="0" y="0"/>
          <a:ext cx="0" cy="0"/>
          <a:chOff x="0" y="0"/>
          <a:chExt cx="0" cy="0"/>
        </a:xfrm>
      </p:grpSpPr>
      <p:sp>
        <p:nvSpPr>
          <p:cNvPr id="86" name="Google Shape;86;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32" name="Google Shape;32;p32"/>
          <p:cNvPicPr preferRelativeResize="0"/>
          <p:nvPr/>
        </p:nvPicPr>
        <p:blipFill rotWithShape="1">
          <a:blip r:embed="rId2">
            <a:alphaModFix/>
          </a:blip>
          <a:srcRect/>
          <a:stretch/>
        </p:blipFill>
        <p:spPr>
          <a:xfrm>
            <a:off x="0" y="-22907"/>
            <a:ext cx="12192000" cy="3054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a:spLocks noGrp="1"/>
          </p:cNvSpPr>
          <p:nvPr>
            <p:ph type="pic" idx="2"/>
          </p:nvPr>
        </p:nvSpPr>
        <p:spPr>
          <a:xfrm>
            <a:off x="5183188" y="987425"/>
            <a:ext cx="6172200" cy="4873625"/>
          </a:xfrm>
          <a:prstGeom prst="rect">
            <a:avLst/>
          </a:prstGeom>
          <a:noFill/>
          <a:ln>
            <a:noFill/>
          </a:ln>
        </p:spPr>
      </p:sp>
      <p:sp>
        <p:nvSpPr>
          <p:cNvPr id="36" name="Google Shape;36;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40" name="Google Shape;40;p39"/>
          <p:cNvPicPr preferRelativeResize="0"/>
          <p:nvPr/>
        </p:nvPicPr>
        <p:blipFill rotWithShape="1">
          <a:blip r:embed="rId2">
            <a:alphaModFix/>
          </a:blip>
          <a:srcRect/>
          <a:stretch/>
        </p:blipFill>
        <p:spPr>
          <a:xfrm>
            <a:off x="0" y="-22907"/>
            <a:ext cx="12192000" cy="3054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1"/>
        <p:cNvGrpSpPr/>
        <p:nvPr/>
      </p:nvGrpSpPr>
      <p:grpSpPr>
        <a:xfrm>
          <a:off x="0" y="0"/>
          <a:ext cx="0" cy="0"/>
          <a:chOff x="0" y="0"/>
          <a:chExt cx="0" cy="0"/>
        </a:xfrm>
      </p:grpSpPr>
      <p:sp>
        <p:nvSpPr>
          <p:cNvPr id="42" name="Google Shape;4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46" name="Google Shape;46;p36"/>
          <p:cNvPicPr preferRelativeResize="0"/>
          <p:nvPr/>
        </p:nvPicPr>
        <p:blipFill rotWithShape="1">
          <a:blip r:embed="rId2">
            <a:alphaModFix/>
          </a:blip>
          <a:srcRect/>
          <a:stretch/>
        </p:blipFill>
        <p:spPr>
          <a:xfrm>
            <a:off x="0" y="-22907"/>
            <a:ext cx="12192000" cy="3054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60" name="Google Shape;60;p33"/>
          <p:cNvPicPr preferRelativeResize="0"/>
          <p:nvPr/>
        </p:nvPicPr>
        <p:blipFill rotWithShape="1">
          <a:blip r:embed="rId2">
            <a:alphaModFix/>
          </a:blip>
          <a:srcRect/>
          <a:stretch/>
        </p:blipFill>
        <p:spPr>
          <a:xfrm>
            <a:off x="0" y="-22907"/>
            <a:ext cx="12192000" cy="3054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68" name="Google Shape;68;p34"/>
          <p:cNvPicPr preferRelativeResize="0"/>
          <p:nvPr/>
        </p:nvPicPr>
        <p:blipFill rotWithShape="1">
          <a:blip r:embed="rId2">
            <a:alphaModFix/>
          </a:blip>
          <a:srcRect/>
          <a:stretch/>
        </p:blipFill>
        <p:spPr>
          <a:xfrm>
            <a:off x="0" y="-22907"/>
            <a:ext cx="12192000" cy="3054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9"/>
        <p:cNvGrpSpPr/>
        <p:nvPr/>
      </p:nvGrpSpPr>
      <p:grpSpPr>
        <a:xfrm>
          <a:off x="0" y="0"/>
          <a:ext cx="0" cy="0"/>
          <a:chOff x="0" y="0"/>
          <a:chExt cx="0" cy="0"/>
        </a:xfrm>
      </p:grpSpPr>
      <p:sp>
        <p:nvSpPr>
          <p:cNvPr id="70" name="Google Shape;70;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78" name="Google Shape;78;p35"/>
          <p:cNvPicPr preferRelativeResize="0"/>
          <p:nvPr/>
        </p:nvPicPr>
        <p:blipFill rotWithShape="1">
          <a:blip r:embed="rId2">
            <a:alphaModFix/>
          </a:blip>
          <a:srcRect/>
          <a:stretch/>
        </p:blipFill>
        <p:spPr>
          <a:xfrm>
            <a:off x="0" y="-22907"/>
            <a:ext cx="12192000" cy="3054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9"/>
        <p:cNvGrpSpPr/>
        <p:nvPr/>
      </p:nvGrpSpPr>
      <p:grpSpPr>
        <a:xfrm>
          <a:off x="0" y="0"/>
          <a:ext cx="0" cy="0"/>
          <a:chOff x="0" y="0"/>
          <a:chExt cx="0" cy="0"/>
        </a:xfrm>
      </p:grpSpPr>
      <p:sp>
        <p:nvSpPr>
          <p:cNvPr id="80" name="Google Shape;8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
        <p:nvSpPr>
          <p:cNvPr id="15" name="Google Shape;15;p30"/>
          <p:cNvSpPr txBox="1"/>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s-ES" sz="1333" b="0" i="0" u="none" strike="noStrike" cap="none">
                <a:solidFill>
                  <a:schemeClr val="dk2"/>
                </a:solidFill>
                <a:latin typeface="Calibri"/>
                <a:ea typeface="Calibri"/>
                <a:cs typeface="Calibri"/>
                <a:sym typeface="Calibri"/>
              </a:rPr>
              <a:t>‹Nº›</a:t>
            </a:fld>
            <a:endParaRPr sz="1333" b="0" i="0" u="none" strike="noStrike" cap="none">
              <a:solidFill>
                <a:schemeClr val="dk2"/>
              </a:solidFill>
              <a:latin typeface="Calibri"/>
              <a:ea typeface="Calibri"/>
              <a:cs typeface="Calibri"/>
              <a:sym typeface="Calibri"/>
            </a:endParaRPr>
          </a:p>
        </p:txBody>
      </p:sp>
      <p:sp>
        <p:nvSpPr>
          <p:cNvPr id="16" name="Google Shape;16;p30"/>
          <p:cNvSpPr/>
          <p:nvPr/>
        </p:nvSpPr>
        <p:spPr>
          <a:xfrm>
            <a:off x="0" y="6285186"/>
            <a:ext cx="12192000" cy="572815"/>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 name="Google Shape;17;p30"/>
          <p:cNvSpPr txBox="1"/>
          <p:nvPr/>
        </p:nvSpPr>
        <p:spPr>
          <a:xfrm>
            <a:off x="381000" y="6363846"/>
            <a:ext cx="9148291" cy="415755"/>
          </a:xfrm>
          <a:prstGeom prst="rect">
            <a:avLst/>
          </a:prstGeom>
          <a:noFill/>
          <a:ln>
            <a:noFill/>
          </a:ln>
        </p:spPr>
        <p:txBody>
          <a:bodyPr spcFirstLastPara="1" wrap="square" lIns="91425" tIns="45700" rIns="91425" bIns="45700" anchor="t" anchorCtr="0">
            <a:spAutoFit/>
          </a:bodyPr>
          <a:lstStyle/>
          <a:p>
            <a:pPr>
              <a:buSzPts val="788"/>
            </a:pPr>
            <a:r>
              <a:rPr lang="it" sz="1050" dirty="0">
                <a:solidFill>
                  <a:schemeClr val="lt1"/>
                </a:solidFill>
                <a:latin typeface="Calibri"/>
                <a:cs typeface="Calibri"/>
                <a:sym typeface="Calibri"/>
              </a:rPr>
              <a:t>El proyecto BRIGHTER FUTURE ha sido financiado con el apoyo de la Comisión Europea. Este material refleja únicamente los puntos de vista de sus autoras, y la Comisión no se hace responsable del uso que pueda hacerse de la información contenida en ella.</a:t>
            </a:r>
            <a:endParaRPr lang="it" sz="1050" b="0" i="0" u="none" strike="noStrike" cap="none" dirty="0">
              <a:solidFill>
                <a:schemeClr val="lt1"/>
              </a:solidFill>
              <a:latin typeface="Calibri"/>
              <a:cs typeface="Calibri"/>
            </a:endParaRPr>
          </a:p>
        </p:txBody>
      </p:sp>
      <p:sp>
        <p:nvSpPr>
          <p:cNvPr id="2" name="Google Shape;13;p34">
            <a:extLst>
              <a:ext uri="{FF2B5EF4-FFF2-40B4-BE49-F238E27FC236}">
                <a16:creationId xmlns:a16="http://schemas.microsoft.com/office/drawing/2014/main" id="{DB94AC16-8A8E-6593-AECE-64A102A1A30C}"/>
              </a:ext>
            </a:extLst>
          </p:cNvPr>
          <p:cNvSpPr txBox="1"/>
          <p:nvPr userDrawn="1"/>
        </p:nvSpPr>
        <p:spPr>
          <a:xfrm>
            <a:off x="285751" y="4740986"/>
            <a:ext cx="6861218" cy="369291"/>
          </a:xfrm>
          <a:prstGeom prst="rect">
            <a:avLst/>
          </a:prstGeom>
          <a:noFill/>
          <a:ln>
            <a:noFill/>
          </a:ln>
        </p:spPr>
        <p:txBody>
          <a:bodyPr spcFirstLastPara="1" wrap="square" lIns="91425" tIns="45700" rIns="91425" bIns="45700" anchor="t" anchorCtr="0">
            <a:spAutoFit/>
          </a:bodyPr>
          <a:lstStyle/>
          <a:p>
            <a:pPr>
              <a:buSzPts val="788"/>
            </a:pPr>
            <a:r>
              <a:rPr lang="it" sz="900" dirty="0">
                <a:solidFill>
                  <a:schemeClr val="lt1"/>
                </a:solidFill>
                <a:latin typeface="Calibri"/>
                <a:cs typeface="Calibri"/>
                <a:sym typeface="Calibri"/>
              </a:rPr>
              <a:t>El proyecto BRIGHTER FUTURE ha sido financiado con el apoyo de la Comisión Europea. Este material refleja únicamente los puntos de vista de sus autoras, y la Comisión no se hace responsable del uso que pueda hacerse de la información contenida en ella.</a:t>
            </a:r>
            <a:endParaRPr lang="it" sz="900" b="0" i="0" u="none" strike="noStrike" cap="none" dirty="0">
              <a:solidFill>
                <a:schemeClr val="lt1"/>
              </a:solidFill>
              <a:latin typeface="Calibri"/>
              <a:cs typeface="Calibri"/>
            </a:endParaRPr>
          </a:p>
        </p:txBody>
      </p:sp>
      <p:pic>
        <p:nvPicPr>
          <p:cNvPr id="3" name="Imagen 2">
            <a:extLst>
              <a:ext uri="{FF2B5EF4-FFF2-40B4-BE49-F238E27FC236}">
                <a16:creationId xmlns:a16="http://schemas.microsoft.com/office/drawing/2014/main" id="{302D5291-7DF0-BAFF-AE2A-D86880F0ACEA}"/>
              </a:ext>
            </a:extLst>
          </p:cNvPr>
          <p:cNvPicPr>
            <a:picLocks noChangeAspect="1"/>
          </p:cNvPicPr>
          <p:nvPr userDrawn="1"/>
        </p:nvPicPr>
        <p:blipFill>
          <a:blip r:embed="rId12"/>
          <a:stretch>
            <a:fillRect/>
          </a:stretch>
        </p:blipFill>
        <p:spPr>
          <a:xfrm>
            <a:off x="9853219" y="6268512"/>
            <a:ext cx="2072005" cy="58948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m_6rQk7jlrc"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language=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ooks.google.com/books?id=xfSVcBL7CSMC&amp;q=neuroscience+multidisciplinary&amp;pg=PA5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doi.org/10.1080/14616730210154216" TargetMode="External"/><Relationship Id="rId4" Type="http://schemas.openxmlformats.org/officeDocument/2006/relationships/hyperlink" Target="https://doi.org/10.1080/02667360701507285"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ingchild.harvard.edu/science/key-concepts/toxic-stres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8"/>
          <p:cNvSpPr txBox="1">
            <a:spLocks noGrp="1"/>
          </p:cNvSpPr>
          <p:nvPr>
            <p:ph type="subTitle" idx="1"/>
          </p:nvPr>
        </p:nvSpPr>
        <p:spPr>
          <a:xfrm>
            <a:off x="2642502" y="2859376"/>
            <a:ext cx="6521533" cy="980911"/>
          </a:xfrm>
          <a:prstGeom prst="rect">
            <a:avLst/>
          </a:prstGeom>
          <a:noFill/>
          <a:ln>
            <a:noFill/>
          </a:ln>
        </p:spPr>
        <p:txBody>
          <a:bodyPr spcFirstLastPara="1" wrap="square" lIns="91425" tIns="45700" rIns="91425" bIns="45700" anchor="t" anchorCtr="0">
            <a:normAutofit fontScale="32500" lnSpcReduction="20000"/>
          </a:bodyPr>
          <a:lstStyle/>
          <a:p>
            <a:pPr marL="457200" lvl="0" indent="-406400" algn="ctr" rtl="0">
              <a:lnSpc>
                <a:spcPct val="100000"/>
              </a:lnSpc>
              <a:spcBef>
                <a:spcPts val="1000"/>
              </a:spcBef>
              <a:spcAft>
                <a:spcPts val="0"/>
              </a:spcAft>
              <a:buSzPct val="62500"/>
              <a:buNone/>
            </a:pPr>
            <a:r>
              <a:rPr lang="es-ES" sz="9600"/>
              <a:t>Experiencias de adversidad temprana</a:t>
            </a:r>
            <a:endParaRPr sz="9600">
              <a:latin typeface="Calibri"/>
              <a:ea typeface="Calibri"/>
              <a:cs typeface="Calibri"/>
              <a:sym typeface="Calibri"/>
            </a:endParaRPr>
          </a:p>
        </p:txBody>
      </p:sp>
      <p:pic>
        <p:nvPicPr>
          <p:cNvPr id="96" name="Google Shape;96;p8"/>
          <p:cNvPicPr preferRelativeResize="0"/>
          <p:nvPr/>
        </p:nvPicPr>
        <p:blipFill rotWithShape="1">
          <a:blip r:embed="rId3">
            <a:alphaModFix/>
          </a:blip>
          <a:srcRect/>
          <a:stretch/>
        </p:blipFill>
        <p:spPr>
          <a:xfrm>
            <a:off x="8556812" y="416127"/>
            <a:ext cx="2909887" cy="704365"/>
          </a:xfrm>
          <a:prstGeom prst="rect">
            <a:avLst/>
          </a:prstGeom>
          <a:solidFill>
            <a:schemeClr val="lt1"/>
          </a:solidFill>
          <a:ln>
            <a:noFill/>
          </a:ln>
        </p:spPr>
      </p:pic>
      <p:sp>
        <p:nvSpPr>
          <p:cNvPr id="97" name="Google Shape;97;p8"/>
          <p:cNvSpPr/>
          <p:nvPr/>
        </p:nvSpPr>
        <p:spPr>
          <a:xfrm>
            <a:off x="0" y="6285186"/>
            <a:ext cx="12192000" cy="572814"/>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98" name="Google Shape;98;p8" descr="Imagen que contiene Interfaz de usuario gráfica&#10;&#10;Descripción generada automáticamente"/>
          <p:cNvPicPr preferRelativeResize="0"/>
          <p:nvPr/>
        </p:nvPicPr>
        <p:blipFill rotWithShape="1">
          <a:blip r:embed="rId4">
            <a:alphaModFix/>
          </a:blip>
          <a:srcRect/>
          <a:stretch/>
        </p:blipFill>
        <p:spPr>
          <a:xfrm>
            <a:off x="886174" y="7713857"/>
            <a:ext cx="886482" cy="443241"/>
          </a:xfrm>
          <a:prstGeom prst="rect">
            <a:avLst/>
          </a:prstGeom>
          <a:noFill/>
          <a:ln>
            <a:noFill/>
          </a:ln>
        </p:spPr>
      </p:pic>
      <p:sp>
        <p:nvSpPr>
          <p:cNvPr id="101" name="Google Shape;101;p8"/>
          <p:cNvSpPr/>
          <p:nvPr/>
        </p:nvSpPr>
        <p:spPr>
          <a:xfrm>
            <a:off x="2164080" y="2272259"/>
            <a:ext cx="7943400" cy="2155200"/>
          </a:xfrm>
          <a:prstGeom prst="rect">
            <a:avLst/>
          </a:prstGeom>
          <a:noFill/>
          <a:ln w="25400" cap="flat" cmpd="sng">
            <a:solidFill>
              <a:srgbClr val="BD25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2" name="Google Shape;102;p8"/>
          <p:cNvSpPr txBox="1"/>
          <p:nvPr/>
        </p:nvSpPr>
        <p:spPr>
          <a:xfrm>
            <a:off x="5128319" y="1698493"/>
            <a:ext cx="1874400" cy="585000"/>
          </a:xfrm>
          <a:prstGeom prst="rect">
            <a:avLst/>
          </a:prstGeom>
          <a:solidFill>
            <a:srgbClr val="BD252B"/>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ES" sz="3200" b="0" i="0" u="none" strike="noStrike" cap="none" dirty="0">
                <a:solidFill>
                  <a:schemeClr val="lt1"/>
                </a:solidFill>
                <a:latin typeface="Calibri"/>
                <a:ea typeface="Calibri"/>
                <a:cs typeface="Calibri"/>
                <a:sym typeface="Calibri"/>
              </a:rPr>
              <a:t>UNI</a:t>
            </a:r>
            <a:r>
              <a:rPr lang="es-ES" sz="3200" dirty="0">
                <a:solidFill>
                  <a:schemeClr val="lt1"/>
                </a:solidFill>
                <a:latin typeface="Calibri"/>
                <a:ea typeface="Calibri"/>
                <a:cs typeface="Calibri"/>
                <a:sym typeface="Calibri"/>
              </a:rPr>
              <a:t>DAD</a:t>
            </a:r>
            <a:r>
              <a:rPr lang="es-ES" sz="3200" b="0" i="0" u="none" strike="noStrike" cap="none" dirty="0">
                <a:solidFill>
                  <a:schemeClr val="lt1"/>
                </a:solidFill>
                <a:latin typeface="Calibri"/>
                <a:ea typeface="Calibri"/>
                <a:cs typeface="Calibri"/>
                <a:sym typeface="Calibri"/>
              </a:rPr>
              <a:t> 3</a:t>
            </a:r>
            <a:endParaRPr sz="6000" b="0" i="0" u="none" strike="noStrike" cap="none" dirty="0">
              <a:solidFill>
                <a:schemeClr val="lt1"/>
              </a:solidFill>
              <a:latin typeface="Calibri"/>
              <a:ea typeface="Calibri"/>
              <a:cs typeface="Calibri"/>
              <a:sym typeface="Calibri"/>
            </a:endParaRPr>
          </a:p>
        </p:txBody>
      </p:sp>
      <p:sp>
        <p:nvSpPr>
          <p:cNvPr id="103" name="Google Shape;103;p8"/>
          <p:cNvSpPr/>
          <p:nvPr/>
        </p:nvSpPr>
        <p:spPr>
          <a:xfrm rot="10800000">
            <a:off x="5867400" y="4428229"/>
            <a:ext cx="396240" cy="341586"/>
          </a:xfrm>
          <a:prstGeom prst="triangle">
            <a:avLst>
              <a:gd name="adj" fmla="val 50000"/>
            </a:avLst>
          </a:prstGeom>
          <a:solidFill>
            <a:srgbClr val="BD25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 name="Google Shape;17;p30">
            <a:extLst>
              <a:ext uri="{FF2B5EF4-FFF2-40B4-BE49-F238E27FC236}">
                <a16:creationId xmlns:a16="http://schemas.microsoft.com/office/drawing/2014/main" id="{FB8A951C-4EB4-BFA4-CB0F-19AABF893138}"/>
              </a:ext>
            </a:extLst>
          </p:cNvPr>
          <p:cNvSpPr txBox="1"/>
          <p:nvPr/>
        </p:nvSpPr>
        <p:spPr>
          <a:xfrm>
            <a:off x="381000" y="6363846"/>
            <a:ext cx="9148291" cy="415755"/>
          </a:xfrm>
          <a:prstGeom prst="rect">
            <a:avLst/>
          </a:prstGeom>
          <a:noFill/>
          <a:ln>
            <a:noFill/>
          </a:ln>
        </p:spPr>
        <p:txBody>
          <a:bodyPr spcFirstLastPara="1" wrap="square" lIns="91425" tIns="45700" rIns="91425" bIns="45700" anchor="t" anchorCtr="0">
            <a:spAutoFit/>
          </a:bodyPr>
          <a:lstStyle/>
          <a:p>
            <a:pPr>
              <a:buSzPts val="788"/>
            </a:pPr>
            <a:r>
              <a:rPr lang="it" sz="1050" dirty="0">
                <a:solidFill>
                  <a:schemeClr val="lt1"/>
                </a:solidFill>
                <a:latin typeface="Calibri"/>
                <a:cs typeface="Calibri"/>
                <a:sym typeface="Calibri"/>
              </a:rPr>
              <a:t>El proyecto BRIGHTER FUTURE ha sido financiado con el apoyo de la Comisión Europea. Este material refleja únicamente los puntos de vista de sus autoras, y la Comisión no se hace responsable del uso que pueda hacerse de la información contenida en ella.</a:t>
            </a:r>
            <a:endParaRPr lang="it" sz="1050" b="0" i="0" u="none" strike="noStrike" cap="none" dirty="0">
              <a:solidFill>
                <a:schemeClr val="lt1"/>
              </a:solidFill>
              <a:latin typeface="Calibri"/>
              <a:cs typeface="Calibri"/>
            </a:endParaRPr>
          </a:p>
        </p:txBody>
      </p:sp>
      <p:pic>
        <p:nvPicPr>
          <p:cNvPr id="5" name="Imagen 4">
            <a:extLst>
              <a:ext uri="{FF2B5EF4-FFF2-40B4-BE49-F238E27FC236}">
                <a16:creationId xmlns:a16="http://schemas.microsoft.com/office/drawing/2014/main" id="{DADC5499-875B-67CF-9FEF-50914ED90865}"/>
              </a:ext>
            </a:extLst>
          </p:cNvPr>
          <p:cNvPicPr>
            <a:picLocks noChangeAspect="1"/>
          </p:cNvPicPr>
          <p:nvPr/>
        </p:nvPicPr>
        <p:blipFill>
          <a:blip r:embed="rId5"/>
          <a:stretch>
            <a:fillRect/>
          </a:stretch>
        </p:blipFill>
        <p:spPr>
          <a:xfrm>
            <a:off x="9853219" y="6268512"/>
            <a:ext cx="2072005" cy="589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718457" y="210343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s-ES" sz="4000">
                <a:latin typeface="Calibri"/>
                <a:ea typeface="Calibri"/>
                <a:cs typeface="Calibri"/>
                <a:sym typeface="Calibri"/>
              </a:rPr>
              <a:t>Estilos de apego</a:t>
            </a:r>
            <a:endParaRPr sz="4000">
              <a:latin typeface="Calibri"/>
              <a:ea typeface="Calibri"/>
              <a:cs typeface="Calibri"/>
              <a:sym typeface="Calibri"/>
            </a:endParaRPr>
          </a:p>
        </p:txBody>
      </p:sp>
      <p:sp>
        <p:nvSpPr>
          <p:cNvPr id="184" name="Google Shape;184;p3"/>
          <p:cNvSpPr txBox="1">
            <a:spLocks noGrp="1"/>
          </p:cNvSpPr>
          <p:nvPr>
            <p:ph type="body" idx="4294967295"/>
          </p:nvPr>
        </p:nvSpPr>
        <p:spPr>
          <a:xfrm>
            <a:off x="718457" y="3373211"/>
            <a:ext cx="4337957" cy="988332"/>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800"/>
              <a:buNone/>
            </a:pPr>
            <a:r>
              <a:rPr lang="es-ES" u="sng" dirty="0">
                <a:solidFill>
                  <a:schemeClr val="hlink"/>
                </a:solidFill>
                <a:hlinkClick r:id="rId3"/>
              </a:rPr>
              <a:t>The strange situation (Ainsworth, 1969)</a:t>
            </a:r>
            <a:endParaRPr u="sng" dirty="0">
              <a:solidFill>
                <a:schemeClr val="hlink"/>
              </a:solidFill>
              <a:hlinkClick r:id="rId3"/>
            </a:endParaRPr>
          </a:p>
        </p:txBody>
      </p:sp>
      <p:grpSp>
        <p:nvGrpSpPr>
          <p:cNvPr id="185" name="Google Shape;185;p3"/>
          <p:cNvGrpSpPr/>
          <p:nvPr/>
        </p:nvGrpSpPr>
        <p:grpSpPr>
          <a:xfrm>
            <a:off x="-1168090" y="68764"/>
            <a:ext cx="6507020" cy="1719002"/>
            <a:chOff x="-1318237" y="-224009"/>
            <a:chExt cx="6507020" cy="1719002"/>
          </a:xfrm>
        </p:grpSpPr>
        <p:sp>
          <p:nvSpPr>
            <p:cNvPr id="186" name="Google Shape;186;p3"/>
            <p:cNvSpPr/>
            <p:nvPr/>
          </p:nvSpPr>
          <p:spPr>
            <a:xfrm>
              <a:off x="-1318237" y="-224009"/>
              <a:ext cx="1719002" cy="1719002"/>
            </a:xfrm>
            <a:prstGeom prst="blockArc">
              <a:avLst>
                <a:gd name="adj1" fmla="val 18900000"/>
                <a:gd name="adj2" fmla="val 2700000"/>
                <a:gd name="adj3" fmla="val 1257"/>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388876" y="324390"/>
              <a:ext cx="4799907" cy="622202"/>
            </a:xfrm>
            <a:prstGeom prst="rect">
              <a:avLst/>
            </a:prstGeom>
            <a:solidFill>
              <a:srgbClr val="D9B1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txBox="1"/>
            <p:nvPr/>
          </p:nvSpPr>
          <p:spPr>
            <a:xfrm>
              <a:off x="388876" y="324390"/>
              <a:ext cx="4799907" cy="622202"/>
            </a:xfrm>
            <a:prstGeom prst="rect">
              <a:avLst/>
            </a:prstGeom>
            <a:noFill/>
            <a:ln>
              <a:noFill/>
            </a:ln>
          </p:spPr>
          <p:txBody>
            <a:bodyPr spcFirstLastPara="1" wrap="square" lIns="504400"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a:solidFill>
                    <a:schemeClr val="lt1"/>
                  </a:solidFill>
                  <a:latin typeface="Arial"/>
                  <a:ea typeface="Arial"/>
                  <a:cs typeface="Arial"/>
                  <a:sym typeface="Arial"/>
                </a:rPr>
                <a:t>Teoría del apego</a:t>
              </a:r>
              <a:endParaRPr sz="2800" b="0" i="0" u="none" strike="noStrike" cap="none">
                <a:solidFill>
                  <a:schemeClr val="lt1"/>
                </a:solidFill>
                <a:latin typeface="Arial"/>
                <a:ea typeface="Arial"/>
                <a:cs typeface="Arial"/>
                <a:sym typeface="Arial"/>
              </a:endParaRPr>
            </a:p>
          </p:txBody>
        </p:sp>
        <p:sp>
          <p:nvSpPr>
            <p:cNvPr id="189" name="Google Shape;189;p3"/>
            <p:cNvSpPr/>
            <p:nvPr/>
          </p:nvSpPr>
          <p:spPr>
            <a:xfrm>
              <a:off x="0" y="246615"/>
              <a:ext cx="777752" cy="777752"/>
            </a:xfrm>
            <a:prstGeom prst="ellipse">
              <a:avLst/>
            </a:prstGeom>
            <a:solidFill>
              <a:schemeClr val="lt1"/>
            </a:solidFill>
            <a:ln w="25400" cap="flat" cmpd="sng">
              <a:solidFill>
                <a:srgbClr val="D9B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3"/>
          <p:cNvSpPr txBox="1"/>
          <p:nvPr/>
        </p:nvSpPr>
        <p:spPr>
          <a:xfrm>
            <a:off x="6296395" y="1787766"/>
            <a:ext cx="5294415" cy="310854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s-ES" sz="2800" b="1" i="0" u="none" strike="noStrike" cap="none" dirty="0">
                <a:solidFill>
                  <a:srgbClr val="000000"/>
                </a:solidFill>
                <a:latin typeface="Arial"/>
                <a:ea typeface="Arial"/>
                <a:cs typeface="Arial"/>
                <a:sym typeface="Arial"/>
              </a:rPr>
              <a:t>SEGURO</a:t>
            </a:r>
            <a:endParaRPr dirty="0"/>
          </a:p>
          <a:p>
            <a:pPr marL="285750" marR="0" lvl="0" indent="-107950" algn="l" rtl="0">
              <a:lnSpc>
                <a:spcPct val="100000"/>
              </a:lnSpc>
              <a:spcBef>
                <a:spcPts val="0"/>
              </a:spcBef>
              <a:spcAft>
                <a:spcPts val="0"/>
              </a:spcAft>
              <a:buClr>
                <a:srgbClr val="000000"/>
              </a:buClr>
              <a:buSzPts val="2800"/>
              <a:buFont typeface="Arial"/>
              <a:buNone/>
            </a:pPr>
            <a:endParaRPr sz="28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es-ES" sz="2800" b="1" i="0" u="none" strike="noStrike" cap="none" dirty="0">
                <a:solidFill>
                  <a:srgbClr val="000000"/>
                </a:solidFill>
                <a:latin typeface="Arial"/>
                <a:ea typeface="Arial"/>
                <a:cs typeface="Arial"/>
                <a:sym typeface="Arial"/>
              </a:rPr>
              <a:t>EVITATIVO</a:t>
            </a:r>
            <a:endParaRPr dirty="0"/>
          </a:p>
          <a:p>
            <a:pPr marL="285750" marR="0" lvl="0" indent="-107950" algn="l" rtl="0">
              <a:lnSpc>
                <a:spcPct val="100000"/>
              </a:lnSpc>
              <a:spcBef>
                <a:spcPts val="0"/>
              </a:spcBef>
              <a:spcAft>
                <a:spcPts val="0"/>
              </a:spcAft>
              <a:buClr>
                <a:srgbClr val="000000"/>
              </a:buClr>
              <a:buSzPts val="2800"/>
              <a:buFont typeface="Arial"/>
              <a:buNone/>
            </a:pPr>
            <a:endParaRPr sz="28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es-ES" sz="2800" b="1" i="0" u="none" strike="noStrike" cap="none" dirty="0">
                <a:solidFill>
                  <a:srgbClr val="000000"/>
                </a:solidFill>
                <a:latin typeface="Arial"/>
                <a:ea typeface="Arial"/>
                <a:cs typeface="Arial"/>
                <a:sym typeface="Arial"/>
              </a:rPr>
              <a:t>ANSIOSO-AMBIVALENTE</a:t>
            </a:r>
            <a:endParaRPr dirty="0"/>
          </a:p>
          <a:p>
            <a:pPr marL="285750" marR="0" lvl="0" indent="-107950" algn="l" rtl="0">
              <a:lnSpc>
                <a:spcPct val="100000"/>
              </a:lnSpc>
              <a:spcBef>
                <a:spcPts val="0"/>
              </a:spcBef>
              <a:spcAft>
                <a:spcPts val="0"/>
              </a:spcAft>
              <a:buClr>
                <a:srgbClr val="000000"/>
              </a:buClr>
              <a:buSzPts val="2800"/>
              <a:buFont typeface="Arial"/>
              <a:buNone/>
            </a:pPr>
            <a:endParaRPr sz="28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es-ES" sz="2800" b="1" i="0" u="none" strike="noStrike" cap="none" dirty="0">
                <a:solidFill>
                  <a:srgbClr val="000000"/>
                </a:solidFill>
                <a:latin typeface="Arial"/>
                <a:ea typeface="Arial"/>
                <a:cs typeface="Arial"/>
                <a:sym typeface="Arial"/>
              </a:rPr>
              <a:t>DESORGANIZADO</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g1942fafcc44_1_14"/>
          <p:cNvGrpSpPr/>
          <p:nvPr/>
        </p:nvGrpSpPr>
        <p:grpSpPr>
          <a:xfrm>
            <a:off x="-1166297" y="68761"/>
            <a:ext cx="8892313" cy="1719002"/>
            <a:chOff x="-1316444" y="-250516"/>
            <a:chExt cx="8892313" cy="1719002"/>
          </a:xfrm>
        </p:grpSpPr>
        <p:sp>
          <p:nvSpPr>
            <p:cNvPr id="197" name="Google Shape;197;g1942fafcc44_1_14"/>
            <p:cNvSpPr/>
            <p:nvPr/>
          </p:nvSpPr>
          <p:spPr>
            <a:xfrm>
              <a:off x="-1316444" y="-250516"/>
              <a:ext cx="1719002" cy="1719002"/>
            </a:xfrm>
            <a:prstGeom prst="blockArc">
              <a:avLst>
                <a:gd name="adj1" fmla="val 18900000"/>
                <a:gd name="adj2" fmla="val 2700000"/>
                <a:gd name="adj3" fmla="val 1257"/>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1942fafcc44_1_14"/>
            <p:cNvSpPr/>
            <p:nvPr/>
          </p:nvSpPr>
          <p:spPr>
            <a:xfrm>
              <a:off x="391455" y="322327"/>
              <a:ext cx="7184414" cy="626329"/>
            </a:xfrm>
            <a:prstGeom prst="rect">
              <a:avLst/>
            </a:prstGeom>
            <a:solidFill>
              <a:srgbClr val="D9B1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1942fafcc44_1_14"/>
            <p:cNvSpPr txBox="1"/>
            <p:nvPr/>
          </p:nvSpPr>
          <p:spPr>
            <a:xfrm>
              <a:off x="391455" y="322327"/>
              <a:ext cx="7184414" cy="626329"/>
            </a:xfrm>
            <a:prstGeom prst="rect">
              <a:avLst/>
            </a:prstGeom>
            <a:noFill/>
            <a:ln>
              <a:noFill/>
            </a:ln>
          </p:spPr>
          <p:txBody>
            <a:bodyPr spcFirstLastPara="1" wrap="square" lIns="504400"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a:solidFill>
                    <a:schemeClr val="lt1"/>
                  </a:solidFill>
                  <a:latin typeface="Arial"/>
                  <a:ea typeface="Arial"/>
                  <a:cs typeface="Arial"/>
                  <a:sym typeface="Arial"/>
                </a:rPr>
                <a:t>Críticas a la Teoría del Apego</a:t>
              </a:r>
              <a:endParaRPr sz="2800" b="0" i="0" u="none" strike="noStrike" cap="none">
                <a:solidFill>
                  <a:schemeClr val="lt1"/>
                </a:solidFill>
                <a:latin typeface="Arial"/>
                <a:ea typeface="Arial"/>
                <a:cs typeface="Arial"/>
                <a:sym typeface="Arial"/>
              </a:endParaRPr>
            </a:p>
          </p:txBody>
        </p:sp>
        <p:sp>
          <p:nvSpPr>
            <p:cNvPr id="200" name="Google Shape;200;g1942fafcc44_1_14"/>
            <p:cNvSpPr/>
            <p:nvPr/>
          </p:nvSpPr>
          <p:spPr>
            <a:xfrm>
              <a:off x="0" y="244036"/>
              <a:ext cx="782911" cy="782911"/>
            </a:xfrm>
            <a:prstGeom prst="ellipse">
              <a:avLst/>
            </a:prstGeom>
            <a:solidFill>
              <a:schemeClr val="lt1"/>
            </a:solidFill>
            <a:ln w="25400" cap="flat" cmpd="sng">
              <a:solidFill>
                <a:srgbClr val="D9B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g1942fafcc44_1_14"/>
          <p:cNvSpPr txBox="1"/>
          <p:nvPr/>
        </p:nvSpPr>
        <p:spPr>
          <a:xfrm>
            <a:off x="1702751" y="1849194"/>
            <a:ext cx="7819029" cy="4477359"/>
          </a:xfrm>
          <a:prstGeom prst="rect">
            <a:avLst/>
          </a:prstGeom>
          <a:noFill/>
          <a:ln>
            <a:noFill/>
          </a:ln>
        </p:spPr>
        <p:txBody>
          <a:bodyPr spcFirstLastPara="1" wrap="square" lIns="121900" tIns="121900" rIns="121900" bIns="121900" anchor="t" anchorCtr="0">
            <a:normAutofit/>
          </a:bodyPr>
          <a:lstStyle/>
          <a:p>
            <a:pPr marL="608965" marR="0" lvl="0" indent="-456565" algn="l" rtl="0">
              <a:lnSpc>
                <a:spcPct val="110000"/>
              </a:lnSpc>
              <a:spcBef>
                <a:spcPts val="0"/>
              </a:spcBef>
              <a:spcAft>
                <a:spcPts val="0"/>
              </a:spcAft>
              <a:buClr>
                <a:srgbClr val="00A8B2"/>
              </a:buClr>
              <a:buSzPts val="1800"/>
              <a:buFont typeface="Noto Sans Symbols"/>
              <a:buAutoNum type="arabicPeriod"/>
            </a:pPr>
            <a:r>
              <a:rPr lang="es-ES" sz="2800" b="0" i="0" u="none" strike="noStrike" cap="none" dirty="0">
                <a:solidFill>
                  <a:srgbClr val="000000"/>
                </a:solidFill>
                <a:latin typeface="Calibri"/>
                <a:ea typeface="Calibri"/>
                <a:cs typeface="Calibri"/>
                <a:sym typeface="Calibri"/>
              </a:rPr>
              <a:t>Reduccionismo y </a:t>
            </a:r>
            <a:r>
              <a:rPr lang="es-ES" sz="2800" b="0" i="0" u="none" strike="noStrike" cap="none" dirty="0" err="1">
                <a:solidFill>
                  <a:srgbClr val="000000"/>
                </a:solidFill>
                <a:latin typeface="Calibri"/>
                <a:ea typeface="Calibri"/>
                <a:cs typeface="Calibri"/>
                <a:sym typeface="Calibri"/>
              </a:rPr>
              <a:t>monocausalidad</a:t>
            </a:r>
            <a:br>
              <a:rPr lang="es-ES" sz="2400" b="0" i="0" u="none" strike="noStrike" cap="none" dirty="0">
                <a:solidFill>
                  <a:srgbClr val="000000"/>
                </a:solidFill>
                <a:latin typeface="Calibri"/>
                <a:ea typeface="Calibri"/>
                <a:cs typeface="Calibri"/>
                <a:sym typeface="Calibri"/>
              </a:rPr>
            </a:br>
            <a:r>
              <a:rPr lang="es-ES" sz="1800" b="0" i="0" u="none" strike="noStrike" cap="none" dirty="0">
                <a:solidFill>
                  <a:srgbClr val="000000"/>
                </a:solidFill>
                <a:latin typeface="Calibri"/>
                <a:ea typeface="Calibri"/>
                <a:cs typeface="Calibri"/>
                <a:sym typeface="Calibri"/>
              </a:rPr>
              <a:t>(</a:t>
            </a:r>
            <a:r>
              <a:rPr lang="es-ES" sz="1800" b="0" i="0" u="none" strike="noStrike" cap="none" dirty="0" err="1">
                <a:solidFill>
                  <a:schemeClr val="dk1"/>
                </a:solidFill>
                <a:latin typeface="Calibri"/>
                <a:ea typeface="Calibri"/>
                <a:cs typeface="Calibri"/>
                <a:sym typeface="Calibri"/>
              </a:rPr>
              <a:t>Korstanje</a:t>
            </a:r>
            <a:r>
              <a:rPr lang="es-ES" sz="1800" b="0" i="0" u="none" strike="noStrike" cap="none" dirty="0">
                <a:solidFill>
                  <a:schemeClr val="dk1"/>
                </a:solidFill>
                <a:latin typeface="Calibri"/>
                <a:ea typeface="Calibri"/>
                <a:cs typeface="Calibri"/>
                <a:sym typeface="Calibri"/>
              </a:rPr>
              <a:t>, 2008; Waters et al, 2002)</a:t>
            </a:r>
            <a:endParaRPr sz="2400" b="0" i="0" u="none" strike="noStrike" cap="none" dirty="0">
              <a:solidFill>
                <a:srgbClr val="000000"/>
              </a:solidFill>
              <a:latin typeface="Calibri"/>
              <a:ea typeface="Calibri"/>
              <a:cs typeface="Calibri"/>
              <a:sym typeface="Calibri"/>
            </a:endParaRPr>
          </a:p>
          <a:p>
            <a:pPr marL="608965" marR="0" lvl="0" indent="-456565" algn="l" rtl="0">
              <a:lnSpc>
                <a:spcPct val="110000"/>
              </a:lnSpc>
              <a:spcBef>
                <a:spcPts val="1200"/>
              </a:spcBef>
              <a:spcAft>
                <a:spcPts val="0"/>
              </a:spcAft>
              <a:buClr>
                <a:srgbClr val="00A8B2"/>
              </a:buClr>
              <a:buSzPts val="1800"/>
              <a:buFont typeface="Arial"/>
              <a:buAutoNum type="arabicPeriod"/>
            </a:pPr>
            <a:r>
              <a:rPr lang="es-ES" sz="2800" b="0" i="0" u="none" strike="noStrike" cap="none" dirty="0">
                <a:solidFill>
                  <a:srgbClr val="000000"/>
                </a:solidFill>
                <a:latin typeface="Calibri"/>
                <a:ea typeface="Calibri"/>
                <a:cs typeface="Calibri"/>
                <a:sym typeface="Calibri"/>
              </a:rPr>
              <a:t>Determinismo</a:t>
            </a:r>
            <a:br>
              <a:rPr lang="es-ES" sz="2400" b="0" i="0" u="none" strike="noStrike" cap="none" dirty="0">
                <a:solidFill>
                  <a:srgbClr val="000000"/>
                </a:solidFill>
                <a:latin typeface="Calibri"/>
                <a:ea typeface="Calibri"/>
                <a:cs typeface="Calibri"/>
                <a:sym typeface="Calibri"/>
              </a:rPr>
            </a:br>
            <a:r>
              <a:rPr lang="es-ES" sz="1800" b="0" i="0" u="none" strike="noStrike" cap="none" dirty="0">
                <a:solidFill>
                  <a:schemeClr val="dk1"/>
                </a:solidFill>
                <a:latin typeface="Calibri"/>
                <a:ea typeface="Calibri"/>
                <a:cs typeface="Calibri"/>
                <a:sym typeface="Calibri"/>
              </a:rPr>
              <a:t>(Saunders et al., 2015)</a:t>
            </a:r>
          </a:p>
          <a:p>
            <a:pPr marL="608965" marR="0" lvl="0" indent="-456565" algn="l" rtl="0">
              <a:lnSpc>
                <a:spcPct val="110000"/>
              </a:lnSpc>
              <a:spcBef>
                <a:spcPts val="1200"/>
              </a:spcBef>
              <a:spcAft>
                <a:spcPts val="0"/>
              </a:spcAft>
              <a:buClr>
                <a:srgbClr val="00A8B2"/>
              </a:buClr>
              <a:buSzPts val="1800"/>
              <a:buFont typeface="Arial"/>
              <a:buAutoNum type="arabicPeriod"/>
            </a:pPr>
            <a:r>
              <a:rPr lang="es-ES" sz="2800" dirty="0">
                <a:solidFill>
                  <a:schemeClr val="dk1"/>
                </a:solidFill>
                <a:latin typeface="Calibri"/>
                <a:cs typeface="Calibri"/>
                <a:sym typeface="Calibri"/>
              </a:rPr>
              <a:t>Multiplicidad de apegos</a:t>
            </a:r>
            <a:endParaRPr sz="2000" dirty="0"/>
          </a:p>
          <a:p>
            <a:pPr marL="608965" marR="0" lvl="0" indent="-456565" algn="l" rtl="0">
              <a:lnSpc>
                <a:spcPct val="110000"/>
              </a:lnSpc>
              <a:spcBef>
                <a:spcPts val="1200"/>
              </a:spcBef>
              <a:spcAft>
                <a:spcPts val="0"/>
              </a:spcAft>
              <a:buClr>
                <a:srgbClr val="00A8B2"/>
              </a:buClr>
              <a:buSzPts val="1800"/>
              <a:buFont typeface="Noto Sans Symbols"/>
              <a:buAutoNum type="arabicPeriod"/>
            </a:pPr>
            <a:r>
              <a:rPr lang="es-ES" sz="2800" b="0" i="0" u="none" strike="noStrike" cap="none" dirty="0">
                <a:solidFill>
                  <a:srgbClr val="000000"/>
                </a:solidFill>
                <a:latin typeface="Calibri"/>
                <a:ea typeface="Calibri"/>
                <a:cs typeface="Calibri"/>
                <a:sym typeface="Calibri"/>
              </a:rPr>
              <a:t>Dinamismo</a:t>
            </a:r>
            <a:br>
              <a:rPr lang="es-ES" sz="1800" b="0" i="0" u="none" strike="noStrike" cap="none" dirty="0">
                <a:solidFill>
                  <a:schemeClr val="dk1"/>
                </a:solidFill>
                <a:latin typeface="Calibri"/>
                <a:ea typeface="Calibri"/>
                <a:cs typeface="Calibri"/>
                <a:sym typeface="Calibri"/>
              </a:rPr>
            </a:br>
            <a:r>
              <a:rPr lang="es-ES" sz="1800" b="0" i="0" u="none" strike="noStrike" cap="none" dirty="0">
                <a:solidFill>
                  <a:schemeClr val="dk1"/>
                </a:solidFill>
                <a:latin typeface="Calibri"/>
                <a:ea typeface="Calibri"/>
                <a:cs typeface="Calibri"/>
                <a:sym typeface="Calibri"/>
              </a:rPr>
              <a:t>(</a:t>
            </a:r>
            <a:r>
              <a:rPr lang="es-ES" sz="1800" b="0" i="0" u="none" strike="noStrike" cap="none" dirty="0" err="1">
                <a:solidFill>
                  <a:schemeClr val="dk1"/>
                </a:solidFill>
                <a:latin typeface="Calibri"/>
                <a:ea typeface="Calibri"/>
                <a:cs typeface="Calibri"/>
                <a:sym typeface="Calibri"/>
              </a:rPr>
              <a:t>Groh</a:t>
            </a:r>
            <a:r>
              <a:rPr lang="es-ES" sz="1800" b="0" i="0" u="none" strike="noStrike" cap="none" dirty="0">
                <a:solidFill>
                  <a:schemeClr val="dk1"/>
                </a:solidFill>
                <a:latin typeface="Calibri"/>
                <a:ea typeface="Calibri"/>
                <a:cs typeface="Calibri"/>
                <a:sym typeface="Calibri"/>
              </a:rPr>
              <a:t> et al., 2014)</a:t>
            </a:r>
            <a:endParaRPr dirty="0"/>
          </a:p>
          <a:p>
            <a:pPr marL="608965" marR="0" lvl="0" indent="-456565" algn="l" rtl="0">
              <a:lnSpc>
                <a:spcPct val="110000"/>
              </a:lnSpc>
              <a:spcBef>
                <a:spcPts val="1200"/>
              </a:spcBef>
              <a:spcAft>
                <a:spcPts val="1200"/>
              </a:spcAft>
              <a:buClr>
                <a:srgbClr val="00A8B2"/>
              </a:buClr>
              <a:buSzPts val="1800"/>
              <a:buFont typeface="Arial"/>
              <a:buAutoNum type="arabicPeriod"/>
            </a:pPr>
            <a:r>
              <a:rPr lang="es-ES" sz="2800" b="0" i="0" u="none" strike="noStrike" cap="none" dirty="0">
                <a:solidFill>
                  <a:srgbClr val="000000"/>
                </a:solidFill>
                <a:latin typeface="Calibri"/>
                <a:ea typeface="Calibri"/>
                <a:cs typeface="Calibri"/>
                <a:sym typeface="Calibri"/>
              </a:rPr>
              <a:t>Diferencias culturales</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10"/>
          <p:cNvGrpSpPr/>
          <p:nvPr/>
        </p:nvGrpSpPr>
        <p:grpSpPr>
          <a:xfrm>
            <a:off x="-1168344" y="68764"/>
            <a:ext cx="6283682" cy="1719002"/>
            <a:chOff x="-1318491" y="-224009"/>
            <a:chExt cx="6283682" cy="1719002"/>
          </a:xfrm>
        </p:grpSpPr>
        <p:sp>
          <p:nvSpPr>
            <p:cNvPr id="207" name="Google Shape;207;p10"/>
            <p:cNvSpPr/>
            <p:nvPr/>
          </p:nvSpPr>
          <p:spPr>
            <a:xfrm>
              <a:off x="-1318491" y="-224009"/>
              <a:ext cx="1719002" cy="1719002"/>
            </a:xfrm>
            <a:prstGeom prst="blockArc">
              <a:avLst>
                <a:gd name="adj1" fmla="val 18900000"/>
                <a:gd name="adj2" fmla="val 2700000"/>
                <a:gd name="adj3" fmla="val 1257"/>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388510" y="324683"/>
              <a:ext cx="4576681" cy="621616"/>
            </a:xfrm>
            <a:prstGeom prst="rect">
              <a:avLst/>
            </a:prstGeom>
            <a:solidFill>
              <a:srgbClr val="93A3D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txBox="1"/>
            <p:nvPr/>
          </p:nvSpPr>
          <p:spPr>
            <a:xfrm>
              <a:off x="388510" y="324683"/>
              <a:ext cx="4576681" cy="621616"/>
            </a:xfrm>
            <a:prstGeom prst="rect">
              <a:avLst/>
            </a:prstGeom>
            <a:noFill/>
            <a:ln>
              <a:noFill/>
            </a:ln>
          </p:spPr>
          <p:txBody>
            <a:bodyPr spcFirstLastPara="1" wrap="square" lIns="504400"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a:solidFill>
                    <a:schemeClr val="lt1"/>
                  </a:solidFill>
                  <a:latin typeface="Arial"/>
                  <a:ea typeface="Arial"/>
                  <a:cs typeface="Arial"/>
                  <a:sym typeface="Arial"/>
                </a:rPr>
                <a:t>Neurociencia</a:t>
              </a:r>
              <a:endParaRPr sz="2800" b="0" i="0" u="none" strike="noStrike" cap="none">
                <a:solidFill>
                  <a:schemeClr val="lt1"/>
                </a:solidFill>
                <a:latin typeface="Arial"/>
                <a:ea typeface="Arial"/>
                <a:cs typeface="Arial"/>
                <a:sym typeface="Arial"/>
              </a:endParaRPr>
            </a:p>
          </p:txBody>
        </p:sp>
        <p:sp>
          <p:nvSpPr>
            <p:cNvPr id="210" name="Google Shape;210;p10"/>
            <p:cNvSpPr/>
            <p:nvPr/>
          </p:nvSpPr>
          <p:spPr>
            <a:xfrm>
              <a:off x="0" y="246981"/>
              <a:ext cx="777020" cy="777020"/>
            </a:xfrm>
            <a:prstGeom prst="ellipse">
              <a:avLst/>
            </a:prstGeom>
            <a:solidFill>
              <a:schemeClr val="lt1"/>
            </a:solidFill>
            <a:ln w="25400" cap="flat" cmpd="sng">
              <a:solidFill>
                <a:srgbClr val="93A3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0"/>
          <p:cNvGrpSpPr/>
          <p:nvPr/>
        </p:nvGrpSpPr>
        <p:grpSpPr>
          <a:xfrm>
            <a:off x="754677" y="2740025"/>
            <a:ext cx="10497114" cy="1603375"/>
            <a:chOff x="9242" y="0"/>
            <a:chExt cx="10497114" cy="1603375"/>
          </a:xfrm>
        </p:grpSpPr>
        <p:sp>
          <p:nvSpPr>
            <p:cNvPr id="212" name="Google Shape;212;p10"/>
            <p:cNvSpPr/>
            <p:nvPr/>
          </p:nvSpPr>
          <p:spPr>
            <a:xfrm>
              <a:off x="9242" y="0"/>
              <a:ext cx="2762398" cy="1603375"/>
            </a:xfrm>
            <a:prstGeom prst="roundRect">
              <a:avLst>
                <a:gd name="adj" fmla="val 10000"/>
              </a:avLst>
            </a:prstGeom>
            <a:solidFill>
              <a:srgbClr val="4C66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txBox="1"/>
            <p:nvPr/>
          </p:nvSpPr>
          <p:spPr>
            <a:xfrm>
              <a:off x="56203" y="46961"/>
              <a:ext cx="2668476" cy="1509453"/>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s-ES" sz="2000" b="0" i="0" u="none" strike="noStrike" cap="none">
                  <a:solidFill>
                    <a:schemeClr val="lt1"/>
                  </a:solidFill>
                  <a:latin typeface="Arial"/>
                  <a:ea typeface="Arial"/>
                  <a:cs typeface="Arial"/>
                  <a:sym typeface="Arial"/>
                </a:rPr>
                <a:t>Exposición prolongada a un entorno estresante</a:t>
              </a:r>
              <a:endParaRPr sz="2000" b="1" i="0" u="none" strike="noStrike" cap="none">
                <a:solidFill>
                  <a:schemeClr val="lt1"/>
                </a:solidFill>
                <a:latin typeface="Calibri"/>
                <a:ea typeface="Calibri"/>
                <a:cs typeface="Calibri"/>
                <a:sym typeface="Calibri"/>
              </a:endParaRPr>
            </a:p>
          </p:txBody>
        </p:sp>
        <p:sp>
          <p:nvSpPr>
            <p:cNvPr id="214" name="Google Shape;214;p10"/>
            <p:cNvSpPr/>
            <p:nvPr/>
          </p:nvSpPr>
          <p:spPr>
            <a:xfrm>
              <a:off x="3047880" y="459150"/>
              <a:ext cx="585628" cy="685074"/>
            </a:xfrm>
            <a:prstGeom prst="rightArrow">
              <a:avLst>
                <a:gd name="adj1" fmla="val 60000"/>
                <a:gd name="adj2" fmla="val 50000"/>
              </a:avLst>
            </a:prstGeom>
            <a:solidFill>
              <a:srgbClr val="ADB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txBox="1"/>
            <p:nvPr/>
          </p:nvSpPr>
          <p:spPr>
            <a:xfrm>
              <a:off x="3047880" y="596165"/>
              <a:ext cx="409940" cy="4110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16" name="Google Shape;216;p10"/>
            <p:cNvSpPr/>
            <p:nvPr/>
          </p:nvSpPr>
          <p:spPr>
            <a:xfrm>
              <a:off x="3876600" y="0"/>
              <a:ext cx="2762398" cy="1603375"/>
            </a:xfrm>
            <a:prstGeom prst="roundRect">
              <a:avLst>
                <a:gd name="adj" fmla="val 10000"/>
              </a:avLst>
            </a:prstGeom>
            <a:solidFill>
              <a:srgbClr val="4C66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txBox="1"/>
            <p:nvPr/>
          </p:nvSpPr>
          <p:spPr>
            <a:xfrm>
              <a:off x="3923561" y="46961"/>
              <a:ext cx="2668476" cy="1509453"/>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s-ES" sz="2000" b="0" i="0" u="none" strike="noStrike" cap="none">
                  <a:solidFill>
                    <a:schemeClr val="lt1"/>
                  </a:solidFill>
                  <a:latin typeface="Arial"/>
                  <a:ea typeface="Arial"/>
                  <a:cs typeface="Arial"/>
                  <a:sym typeface="Arial"/>
                </a:rPr>
                <a:t>Efectos en la estructura y función de los circuitos neuronales reguladores del estrés</a:t>
              </a:r>
              <a:endParaRPr sz="2000" b="0" i="0" u="none" strike="noStrike" cap="none">
                <a:solidFill>
                  <a:schemeClr val="lt1"/>
                </a:solidFill>
                <a:latin typeface="Arial"/>
                <a:ea typeface="Arial"/>
                <a:cs typeface="Arial"/>
                <a:sym typeface="Arial"/>
              </a:endParaRPr>
            </a:p>
          </p:txBody>
        </p:sp>
        <p:sp>
          <p:nvSpPr>
            <p:cNvPr id="218" name="Google Shape;218;p10"/>
            <p:cNvSpPr/>
            <p:nvPr/>
          </p:nvSpPr>
          <p:spPr>
            <a:xfrm>
              <a:off x="6915239" y="459150"/>
              <a:ext cx="585628" cy="685074"/>
            </a:xfrm>
            <a:prstGeom prst="rightArrow">
              <a:avLst>
                <a:gd name="adj1" fmla="val 60000"/>
                <a:gd name="adj2" fmla="val 50000"/>
              </a:avLst>
            </a:prstGeom>
            <a:solidFill>
              <a:srgbClr val="ADB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txBox="1"/>
            <p:nvPr/>
          </p:nvSpPr>
          <p:spPr>
            <a:xfrm>
              <a:off x="6915239" y="596165"/>
              <a:ext cx="409940" cy="4110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20" name="Google Shape;220;p10"/>
            <p:cNvSpPr/>
            <p:nvPr/>
          </p:nvSpPr>
          <p:spPr>
            <a:xfrm>
              <a:off x="7743958" y="0"/>
              <a:ext cx="2762398" cy="1603375"/>
            </a:xfrm>
            <a:prstGeom prst="roundRect">
              <a:avLst>
                <a:gd name="adj" fmla="val 10000"/>
              </a:avLst>
            </a:prstGeom>
            <a:solidFill>
              <a:srgbClr val="4C66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txBox="1"/>
            <p:nvPr/>
          </p:nvSpPr>
          <p:spPr>
            <a:xfrm>
              <a:off x="7790919" y="46961"/>
              <a:ext cx="2668476" cy="150945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s-ES" sz="2800" b="0" i="0" u="none" strike="noStrike" cap="none" dirty="0">
                  <a:solidFill>
                    <a:schemeClr val="lt1"/>
                  </a:solidFill>
                  <a:latin typeface="Arial"/>
                  <a:ea typeface="Arial"/>
                  <a:cs typeface="Arial"/>
                  <a:sym typeface="Arial"/>
                </a:rPr>
                <a:t>Alteran la sensibilidad </a:t>
              </a:r>
              <a:br>
                <a:rPr lang="es-ES" sz="2800" b="0" i="0" u="none" strike="noStrike" cap="none" dirty="0">
                  <a:solidFill>
                    <a:schemeClr val="lt1"/>
                  </a:solidFill>
                  <a:latin typeface="Arial"/>
                  <a:ea typeface="Arial"/>
                  <a:cs typeface="Arial"/>
                  <a:sym typeface="Arial"/>
                </a:rPr>
              </a:br>
              <a:r>
                <a:rPr lang="es-ES" sz="2800" b="0" i="0" u="none" strike="noStrike" cap="none" dirty="0">
                  <a:solidFill>
                    <a:schemeClr val="lt1"/>
                  </a:solidFill>
                  <a:latin typeface="Arial"/>
                  <a:ea typeface="Arial"/>
                  <a:cs typeface="Arial"/>
                  <a:sym typeface="Arial"/>
                </a:rPr>
                <a:t>al estrés </a:t>
              </a:r>
              <a:endParaRPr sz="28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1160f0d20da_0_41"/>
          <p:cNvSpPr txBox="1">
            <a:spLocks noGrp="1"/>
          </p:cNvSpPr>
          <p:nvPr>
            <p:ph type="title"/>
          </p:nvPr>
        </p:nvSpPr>
        <p:spPr>
          <a:xfrm>
            <a:off x="839863" y="911600"/>
            <a:ext cx="3932100" cy="739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Calibri"/>
              <a:buNone/>
            </a:pPr>
            <a:r>
              <a:rPr lang="es-ES"/>
              <a:t>Estrés tóxico</a:t>
            </a:r>
            <a:endParaRPr/>
          </a:p>
        </p:txBody>
      </p:sp>
      <p:sp>
        <p:nvSpPr>
          <p:cNvPr id="227" name="Google Shape;227;g1160f0d20da_0_41"/>
          <p:cNvSpPr txBox="1">
            <a:spLocks noGrp="1"/>
          </p:cNvSpPr>
          <p:nvPr>
            <p:ph type="body" idx="1"/>
          </p:nvPr>
        </p:nvSpPr>
        <p:spPr>
          <a:xfrm>
            <a:off x="839800" y="1817050"/>
            <a:ext cx="3932100" cy="20958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800"/>
              <a:buNone/>
            </a:pPr>
            <a:endParaRPr b="1"/>
          </a:p>
          <a:p>
            <a:pPr marL="457200" lvl="0" indent="0" algn="l" rtl="0">
              <a:lnSpc>
                <a:spcPct val="115000"/>
              </a:lnSpc>
              <a:spcBef>
                <a:spcPts val="0"/>
              </a:spcBef>
              <a:spcAft>
                <a:spcPts val="0"/>
              </a:spcAft>
              <a:buSzPts val="1800"/>
              <a:buNone/>
            </a:pPr>
            <a:endParaRPr b="1"/>
          </a:p>
          <a:p>
            <a:pPr marL="457200" lvl="0" indent="0" algn="l" rtl="0">
              <a:lnSpc>
                <a:spcPct val="114999"/>
              </a:lnSpc>
              <a:spcBef>
                <a:spcPts val="0"/>
              </a:spcBef>
              <a:spcAft>
                <a:spcPts val="0"/>
              </a:spcAft>
              <a:buSzPts val="1600"/>
              <a:buNone/>
            </a:pPr>
            <a:r>
              <a:rPr lang="es-ES" b="1">
                <a:solidFill>
                  <a:srgbClr val="000000"/>
                </a:solidFill>
              </a:rPr>
              <a:t>¿Qué es el estrés tóxico?</a:t>
            </a:r>
            <a:endParaRPr/>
          </a:p>
        </p:txBody>
      </p:sp>
      <p:pic>
        <p:nvPicPr>
          <p:cNvPr id="228" name="Google Shape;228;g1160f0d20da_0_41"/>
          <p:cNvPicPr preferRelativeResize="0">
            <a:picLocks noGrp="1"/>
          </p:cNvPicPr>
          <p:nvPr>
            <p:ph type="pic" idx="2"/>
          </p:nvPr>
        </p:nvPicPr>
        <p:blipFill rotWithShape="1">
          <a:blip r:embed="rId3">
            <a:alphaModFix/>
          </a:blip>
          <a:srcRect l="4734" r="4732"/>
          <a:stretch/>
        </p:blipFill>
        <p:spPr>
          <a:xfrm>
            <a:off x="5180012" y="755031"/>
            <a:ext cx="6172201" cy="4873625"/>
          </a:xfrm>
          <a:prstGeom prst="rect">
            <a:avLst/>
          </a:prstGeom>
          <a:noFill/>
          <a:ln>
            <a:noFill/>
          </a:ln>
        </p:spPr>
      </p:pic>
      <p:sp>
        <p:nvSpPr>
          <p:cNvPr id="229" name="Google Shape;229;g1160f0d20da_0_41"/>
          <p:cNvSpPr txBox="1"/>
          <p:nvPr/>
        </p:nvSpPr>
        <p:spPr>
          <a:xfrm>
            <a:off x="7390800" y="5228450"/>
            <a:ext cx="480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Source: Center on the Developing Child - Harvard University</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942fafcc44_1_87"/>
          <p:cNvSpPr txBox="1">
            <a:spLocks noGrp="1"/>
          </p:cNvSpPr>
          <p:nvPr>
            <p:ph type="body" idx="1"/>
          </p:nvPr>
        </p:nvSpPr>
        <p:spPr>
          <a:xfrm>
            <a:off x="577269" y="1563757"/>
            <a:ext cx="3716435" cy="4613206"/>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endParaRPr sz="2000">
              <a:latin typeface="Calibri"/>
              <a:ea typeface="Calibri"/>
              <a:cs typeface="Calibri"/>
              <a:sym typeface="Calibri"/>
            </a:endParaRPr>
          </a:p>
          <a:p>
            <a:pPr marL="114300" lvl="0" indent="0" algn="l" rtl="0">
              <a:lnSpc>
                <a:spcPct val="90000"/>
              </a:lnSpc>
              <a:spcBef>
                <a:spcPts val="1000"/>
              </a:spcBef>
              <a:spcAft>
                <a:spcPts val="0"/>
              </a:spcAft>
              <a:buSzPts val="1800"/>
              <a:buNone/>
            </a:pPr>
            <a:r>
              <a:rPr lang="es-ES" sz="1800"/>
              <a:t>"El potencial de desarrollo de un entorno de crianza se ve reforzado por el número de vínculos de apoyo entre ese entorno y otros contextos en los que están inmersos el niño y los adultos responsables de su cuidado" </a:t>
            </a:r>
            <a:endParaRPr/>
          </a:p>
          <a:p>
            <a:pPr marL="114300" lvl="0" indent="0" algn="r" rtl="0">
              <a:lnSpc>
                <a:spcPct val="90000"/>
              </a:lnSpc>
              <a:spcBef>
                <a:spcPts val="1000"/>
              </a:spcBef>
              <a:spcAft>
                <a:spcPts val="0"/>
              </a:spcAft>
              <a:buSzPts val="1800"/>
              <a:buNone/>
            </a:pPr>
            <a:r>
              <a:rPr lang="es-ES" sz="1800">
                <a:latin typeface="Calibri"/>
                <a:ea typeface="Calibri"/>
                <a:cs typeface="Calibri"/>
                <a:sym typeface="Calibri"/>
              </a:rPr>
              <a:t>(Bronfenbrenner, 1985: 51-52)</a:t>
            </a:r>
            <a:endParaRPr sz="2000">
              <a:latin typeface="Calibri"/>
              <a:ea typeface="Calibri"/>
              <a:cs typeface="Calibri"/>
              <a:sym typeface="Calibri"/>
            </a:endParaRPr>
          </a:p>
          <a:p>
            <a:pPr marL="457200" lvl="0" indent="-228600" algn="l" rtl="0">
              <a:lnSpc>
                <a:spcPct val="90000"/>
              </a:lnSpc>
              <a:spcBef>
                <a:spcPts val="1000"/>
              </a:spcBef>
              <a:spcAft>
                <a:spcPts val="0"/>
              </a:spcAft>
              <a:buClr>
                <a:schemeClr val="dk1"/>
              </a:buClr>
              <a:buSzPts val="1800"/>
              <a:buNone/>
            </a:pPr>
            <a:endParaRPr sz="2000">
              <a:latin typeface="Calibri"/>
              <a:ea typeface="Calibri"/>
              <a:cs typeface="Calibri"/>
              <a:sym typeface="Calibri"/>
            </a:endParaRPr>
          </a:p>
          <a:p>
            <a:pPr marL="114300" lvl="0" indent="0" algn="l" rtl="0">
              <a:lnSpc>
                <a:spcPct val="90000"/>
              </a:lnSpc>
              <a:spcBef>
                <a:spcPts val="1000"/>
              </a:spcBef>
              <a:spcAft>
                <a:spcPts val="0"/>
              </a:spcAft>
              <a:buSzPts val="1800"/>
              <a:buNone/>
            </a:pPr>
            <a:endParaRPr sz="2000">
              <a:latin typeface="Calibri"/>
              <a:ea typeface="Calibri"/>
              <a:cs typeface="Calibri"/>
              <a:sym typeface="Calibri"/>
            </a:endParaRPr>
          </a:p>
          <a:p>
            <a:pPr marL="114300" lvl="0" indent="0" algn="l" rtl="0">
              <a:lnSpc>
                <a:spcPct val="90000"/>
              </a:lnSpc>
              <a:spcBef>
                <a:spcPts val="1000"/>
              </a:spcBef>
              <a:spcAft>
                <a:spcPts val="0"/>
              </a:spcAft>
              <a:buSzPts val="1800"/>
              <a:buNone/>
            </a:pPr>
            <a:endParaRPr sz="2000">
              <a:latin typeface="Calibri"/>
              <a:ea typeface="Calibri"/>
              <a:cs typeface="Calibri"/>
              <a:sym typeface="Calibri"/>
            </a:endParaRPr>
          </a:p>
        </p:txBody>
      </p:sp>
      <p:pic>
        <p:nvPicPr>
          <p:cNvPr id="236" name="Google Shape;236;g1942fafcc44_1_87"/>
          <p:cNvPicPr preferRelativeResize="0"/>
          <p:nvPr/>
        </p:nvPicPr>
        <p:blipFill rotWithShape="1">
          <a:blip r:embed="rId3">
            <a:alphaModFix/>
          </a:blip>
          <a:srcRect/>
          <a:stretch/>
        </p:blipFill>
        <p:spPr>
          <a:xfrm>
            <a:off x="5450217" y="681037"/>
            <a:ext cx="5843800" cy="5558737"/>
          </a:xfrm>
          <a:prstGeom prst="rect">
            <a:avLst/>
          </a:prstGeom>
          <a:noFill/>
          <a:ln>
            <a:noFill/>
          </a:ln>
        </p:spPr>
      </p:pic>
      <p:sp>
        <p:nvSpPr>
          <p:cNvPr id="237" name="Google Shape;237;g1942fafcc44_1_87"/>
          <p:cNvSpPr txBox="1"/>
          <p:nvPr/>
        </p:nvSpPr>
        <p:spPr>
          <a:xfrm>
            <a:off x="11430000" y="3141406"/>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8" name="Google Shape;238;g1942fafcc44_1_87"/>
          <p:cNvGrpSpPr/>
          <p:nvPr/>
        </p:nvGrpSpPr>
        <p:grpSpPr>
          <a:xfrm>
            <a:off x="-1168344" y="68764"/>
            <a:ext cx="6283682" cy="1719002"/>
            <a:chOff x="-1318491" y="-224009"/>
            <a:chExt cx="6283682" cy="1719002"/>
          </a:xfrm>
        </p:grpSpPr>
        <p:sp>
          <p:nvSpPr>
            <p:cNvPr id="239" name="Google Shape;239;g1942fafcc44_1_87"/>
            <p:cNvSpPr/>
            <p:nvPr/>
          </p:nvSpPr>
          <p:spPr>
            <a:xfrm>
              <a:off x="-1318491" y="-224009"/>
              <a:ext cx="1719002" cy="1719002"/>
            </a:xfrm>
            <a:prstGeom prst="blockArc">
              <a:avLst>
                <a:gd name="adj1" fmla="val 18900000"/>
                <a:gd name="adj2" fmla="val 2700000"/>
                <a:gd name="adj3" fmla="val 1257"/>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1942fafcc44_1_87"/>
            <p:cNvSpPr/>
            <p:nvPr/>
          </p:nvSpPr>
          <p:spPr>
            <a:xfrm>
              <a:off x="388510" y="324683"/>
              <a:ext cx="4576681" cy="621616"/>
            </a:xfrm>
            <a:prstGeom prst="rect">
              <a:avLst/>
            </a:prstGeom>
            <a:solidFill>
              <a:srgbClr val="C3260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1942fafcc44_1_87"/>
            <p:cNvSpPr txBox="1"/>
            <p:nvPr/>
          </p:nvSpPr>
          <p:spPr>
            <a:xfrm>
              <a:off x="388510" y="324683"/>
              <a:ext cx="4576681" cy="621616"/>
            </a:xfrm>
            <a:prstGeom prst="rect">
              <a:avLst/>
            </a:prstGeom>
            <a:noFill/>
            <a:ln>
              <a:noFill/>
            </a:ln>
          </p:spPr>
          <p:txBody>
            <a:bodyPr spcFirstLastPara="1" wrap="square" lIns="504400"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a:solidFill>
                    <a:schemeClr val="lt1"/>
                  </a:solidFill>
                  <a:latin typeface="Arial"/>
                  <a:ea typeface="Arial"/>
                  <a:cs typeface="Arial"/>
                  <a:sym typeface="Arial"/>
                </a:rPr>
                <a:t>Teoría Ecológica</a:t>
              </a:r>
              <a:endParaRPr sz="2800" b="0" i="0" u="none" strike="noStrike" cap="none">
                <a:solidFill>
                  <a:schemeClr val="lt1"/>
                </a:solidFill>
                <a:latin typeface="Arial"/>
                <a:ea typeface="Arial"/>
                <a:cs typeface="Arial"/>
                <a:sym typeface="Arial"/>
              </a:endParaRPr>
            </a:p>
          </p:txBody>
        </p:sp>
        <p:sp>
          <p:nvSpPr>
            <p:cNvPr id="242" name="Google Shape;242;g1942fafcc44_1_87"/>
            <p:cNvSpPr/>
            <p:nvPr/>
          </p:nvSpPr>
          <p:spPr>
            <a:xfrm>
              <a:off x="0" y="246981"/>
              <a:ext cx="777020" cy="777020"/>
            </a:xfrm>
            <a:prstGeom prst="ellipse">
              <a:avLst/>
            </a:prstGeom>
            <a:solidFill>
              <a:schemeClr val="lt1"/>
            </a:solidFill>
            <a:ln w="25400" cap="flat" cmpd="sng">
              <a:solidFill>
                <a:srgbClr val="C32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115a5fc89bb_1_0"/>
          <p:cNvSpPr txBox="1">
            <a:spLocks noGrp="1"/>
          </p:cNvSpPr>
          <p:nvPr>
            <p:ph type="title"/>
          </p:nvPr>
        </p:nvSpPr>
        <p:spPr>
          <a:xfrm>
            <a:off x="808275" y="325375"/>
            <a:ext cx="9945100" cy="980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s-ES" dirty="0"/>
              <a:t>El peligro del relato único</a:t>
            </a:r>
            <a:endParaRPr dirty="0">
              <a:latin typeface="Calibri"/>
              <a:ea typeface="Calibri"/>
              <a:cs typeface="Calibri"/>
              <a:sym typeface="Calibri"/>
            </a:endParaRPr>
          </a:p>
        </p:txBody>
      </p:sp>
      <p:sp>
        <p:nvSpPr>
          <p:cNvPr id="248" name="Google Shape;248;g115a5fc89bb_1_0"/>
          <p:cNvSpPr txBox="1">
            <a:spLocks noGrp="1"/>
          </p:cNvSpPr>
          <p:nvPr>
            <p:ph type="body" idx="1"/>
          </p:nvPr>
        </p:nvSpPr>
        <p:spPr>
          <a:xfrm>
            <a:off x="808275" y="1616825"/>
            <a:ext cx="9945000" cy="4576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946"/>
              <a:buNone/>
            </a:pPr>
            <a:r>
              <a:rPr lang="es-ES" sz="2400" b="1" i="1" u="sng" dirty="0">
                <a:solidFill>
                  <a:schemeClr val="hlink"/>
                </a:solidFill>
                <a:hlinkClick r:id="rId3"/>
              </a:rPr>
              <a:t>El peligro del relato único</a:t>
            </a:r>
            <a:endParaRPr sz="2400" b="1" i="1" u="sng" dirty="0">
              <a:solidFill>
                <a:schemeClr val="hlink"/>
              </a:solidFill>
            </a:endParaRPr>
          </a:p>
          <a:p>
            <a:pPr marL="0" lvl="0" indent="0" algn="l" rtl="0">
              <a:lnSpc>
                <a:spcPct val="90000"/>
              </a:lnSpc>
              <a:spcBef>
                <a:spcPts val="1000"/>
              </a:spcBef>
              <a:spcAft>
                <a:spcPts val="0"/>
              </a:spcAft>
              <a:buSzPts val="1946"/>
              <a:buNone/>
            </a:pPr>
            <a:r>
              <a:rPr lang="es-ES" sz="2400" i="1" dirty="0" err="1"/>
              <a:t>Chimamanda</a:t>
            </a:r>
            <a:r>
              <a:rPr lang="es-ES" sz="2400" i="1" dirty="0"/>
              <a:t> </a:t>
            </a:r>
            <a:r>
              <a:rPr lang="es-ES" sz="2400" i="1" dirty="0" err="1"/>
              <a:t>Ngozi</a:t>
            </a:r>
            <a:r>
              <a:rPr lang="es-ES" sz="2400" i="1" dirty="0"/>
              <a:t> </a:t>
            </a:r>
            <a:r>
              <a:rPr lang="es-ES" sz="2400" i="1" dirty="0" err="1"/>
              <a:t>Adichie</a:t>
            </a:r>
            <a:r>
              <a:rPr lang="es-ES" sz="2400" i="1" dirty="0"/>
              <a:t> (2009)</a:t>
            </a:r>
            <a:endParaRPr sz="2400" i="1" dirty="0"/>
          </a:p>
          <a:p>
            <a:pPr marL="449580" lvl="0" indent="0" algn="l" rtl="0">
              <a:lnSpc>
                <a:spcPct val="90000"/>
              </a:lnSpc>
              <a:spcBef>
                <a:spcPts val="1000"/>
              </a:spcBef>
              <a:spcAft>
                <a:spcPts val="0"/>
              </a:spcAft>
              <a:buSzPts val="1946"/>
              <a:buNone/>
            </a:pPr>
            <a:endParaRPr sz="2400" i="1" dirty="0"/>
          </a:p>
          <a:p>
            <a:pPr marL="457200" lvl="0" indent="-393356" algn="just" rtl="0">
              <a:lnSpc>
                <a:spcPct val="114999"/>
              </a:lnSpc>
              <a:spcBef>
                <a:spcPts val="1200"/>
              </a:spcBef>
              <a:spcAft>
                <a:spcPts val="0"/>
              </a:spcAft>
              <a:buClr>
                <a:srgbClr val="000000"/>
              </a:buClr>
              <a:buSzPts val="2595"/>
              <a:buChar char="•"/>
            </a:pPr>
            <a:r>
              <a:rPr lang="es-ES" sz="2400" dirty="0"/>
              <a:t>¿Cuáles son los “relatos únicos” con los que creciste? </a:t>
            </a:r>
            <a:endParaRPr sz="2400" dirty="0"/>
          </a:p>
          <a:p>
            <a:pPr marL="457200" lvl="0" indent="-393356" algn="just" rtl="0">
              <a:lnSpc>
                <a:spcPct val="114999"/>
              </a:lnSpc>
              <a:spcBef>
                <a:spcPts val="1200"/>
              </a:spcBef>
              <a:spcAft>
                <a:spcPts val="0"/>
              </a:spcAft>
              <a:buClr>
                <a:srgbClr val="000000"/>
              </a:buClr>
              <a:buSzPts val="2595"/>
              <a:buChar char="•"/>
            </a:pPr>
            <a:r>
              <a:rPr lang="es-ES" sz="2400" dirty="0"/>
              <a:t>¿Alguien ha usado alguna vez este tipo de relatos sobre ti? </a:t>
            </a:r>
            <a:endParaRPr sz="2400" dirty="0"/>
          </a:p>
          <a:p>
            <a:pPr marL="457200" lvl="0" indent="-393356" algn="just" rtl="0">
              <a:lnSpc>
                <a:spcPct val="114999"/>
              </a:lnSpc>
              <a:spcBef>
                <a:spcPts val="1200"/>
              </a:spcBef>
              <a:spcAft>
                <a:spcPts val="0"/>
              </a:spcAft>
              <a:buClr>
                <a:srgbClr val="000000"/>
              </a:buClr>
              <a:buSzPts val="2595"/>
              <a:buChar char="•"/>
            </a:pPr>
            <a:r>
              <a:rPr lang="es-ES" sz="2400" dirty="0"/>
              <a:t>¿Cómo ha cambiado esto su relación contigo, con las personas que te rodean y con el mundo en el que vives? </a:t>
            </a:r>
            <a:endParaRPr sz="2400" dirty="0"/>
          </a:p>
          <a:p>
            <a:pPr marL="457200" lvl="0" indent="-393356" algn="just" rtl="0">
              <a:lnSpc>
                <a:spcPct val="114999"/>
              </a:lnSpc>
              <a:spcBef>
                <a:spcPts val="1200"/>
              </a:spcBef>
              <a:spcAft>
                <a:spcPts val="0"/>
              </a:spcAft>
              <a:buClr>
                <a:srgbClr val="000000"/>
              </a:buClr>
              <a:buSzPts val="2595"/>
              <a:buChar char="•"/>
            </a:pPr>
            <a:r>
              <a:rPr lang="es-ES" sz="2400" dirty="0"/>
              <a:t>¿Alguna vez has utilizado “relatos únicos” con otras personas?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7"/>
          <p:cNvSpPr txBox="1">
            <a:spLocks noGrp="1"/>
          </p:cNvSpPr>
          <p:nvPr>
            <p:ph type="title"/>
          </p:nvPr>
        </p:nvSpPr>
        <p:spPr>
          <a:xfrm>
            <a:off x="589025" y="109075"/>
            <a:ext cx="10515600" cy="15618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s-ES">
                <a:latin typeface="Calibri"/>
                <a:ea typeface="Calibri"/>
                <a:cs typeface="Calibri"/>
                <a:sym typeface="Calibri"/>
              </a:rPr>
              <a:t>Referencias</a:t>
            </a:r>
            <a:endParaRPr>
              <a:latin typeface="Calibri"/>
              <a:ea typeface="Calibri"/>
              <a:cs typeface="Calibri"/>
              <a:sym typeface="Calibri"/>
            </a:endParaRPr>
          </a:p>
        </p:txBody>
      </p:sp>
      <p:sp>
        <p:nvSpPr>
          <p:cNvPr id="254" name="Google Shape;254;p7"/>
          <p:cNvSpPr txBox="1">
            <a:spLocks noGrp="1"/>
          </p:cNvSpPr>
          <p:nvPr>
            <p:ph type="body" idx="1"/>
          </p:nvPr>
        </p:nvSpPr>
        <p:spPr>
          <a:xfrm>
            <a:off x="589025" y="1081478"/>
            <a:ext cx="10995300" cy="51810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Clr>
                <a:schemeClr val="dk1"/>
              </a:buClr>
              <a:buSzPts val="1100"/>
              <a:buFont typeface="Arial"/>
              <a:buNone/>
            </a:pPr>
            <a:endParaRPr sz="1300"/>
          </a:p>
          <a:p>
            <a:pPr marL="447675" lvl="0" indent="-447675" algn="l" rtl="0">
              <a:lnSpc>
                <a:spcPct val="115000"/>
              </a:lnSpc>
              <a:spcBef>
                <a:spcPts val="0"/>
              </a:spcBef>
              <a:spcAft>
                <a:spcPts val="0"/>
              </a:spcAft>
              <a:buClr>
                <a:schemeClr val="dk1"/>
              </a:buClr>
              <a:buSzPts val="1100"/>
              <a:buFont typeface="Arial"/>
              <a:buNone/>
            </a:pPr>
            <a:r>
              <a:rPr lang="es-ES" sz="1300">
                <a:solidFill>
                  <a:srgbClr val="333333"/>
                </a:solidFill>
                <a:highlight>
                  <a:srgbClr val="FFFFFF"/>
                </a:highlight>
                <a:latin typeface="Calibri"/>
                <a:ea typeface="Calibri"/>
                <a:cs typeface="Calibri"/>
                <a:sym typeface="Calibri"/>
              </a:rPr>
              <a:t>Ainsworth, M. D. S., Blehar, M. C., Waters, E., &amp; Wall, S. (1978). Patterns of attachment: A psychological study of the strange situation. Lawrence Erlbaum</a:t>
            </a:r>
            <a:endParaRPr sz="1300"/>
          </a:p>
          <a:p>
            <a:pPr marL="447675" lvl="0" indent="-447675" algn="l" rtl="0">
              <a:lnSpc>
                <a:spcPct val="115000"/>
              </a:lnSpc>
              <a:spcBef>
                <a:spcPts val="0"/>
              </a:spcBef>
              <a:spcAft>
                <a:spcPts val="0"/>
              </a:spcAft>
              <a:buClr>
                <a:schemeClr val="dk1"/>
              </a:buClr>
              <a:buSzPts val="1100"/>
              <a:buFont typeface="Arial"/>
              <a:buNone/>
            </a:pPr>
            <a:r>
              <a:rPr lang="es-ES" sz="1300">
                <a:solidFill>
                  <a:srgbClr val="232323"/>
                </a:solidFill>
                <a:highlight>
                  <a:srgbClr val="FFFFFF"/>
                </a:highlight>
                <a:latin typeface="Calibri"/>
                <a:ea typeface="Calibri"/>
                <a:cs typeface="Calibri"/>
                <a:sym typeface="Calibri"/>
              </a:rPr>
              <a:t>Bowlby, J. (1969). Attachment and Loss, Vol. 1: Attachment. Attachment and Loss. New York: Basic Books</a:t>
            </a:r>
            <a:endParaRPr sz="1300"/>
          </a:p>
          <a:p>
            <a:pPr marL="447675" lvl="0" indent="-447675" algn="l" rtl="0">
              <a:lnSpc>
                <a:spcPct val="115000"/>
              </a:lnSpc>
              <a:spcBef>
                <a:spcPts val="0"/>
              </a:spcBef>
              <a:spcAft>
                <a:spcPts val="0"/>
              </a:spcAft>
              <a:buClr>
                <a:schemeClr val="dk1"/>
              </a:buClr>
              <a:buSzPts val="1100"/>
              <a:buFont typeface="Arial"/>
              <a:buNone/>
            </a:pPr>
            <a:r>
              <a:rPr lang="es-ES" sz="1300">
                <a:solidFill>
                  <a:srgbClr val="222222"/>
                </a:solidFill>
                <a:highlight>
                  <a:schemeClr val="lt1"/>
                </a:highlight>
              </a:rPr>
              <a:t>Bronfenbrenner, U. (1979). </a:t>
            </a:r>
            <a:r>
              <a:rPr lang="es-ES" sz="1300" i="1">
                <a:solidFill>
                  <a:srgbClr val="222222"/>
                </a:solidFill>
                <a:highlight>
                  <a:schemeClr val="lt1"/>
                </a:highlight>
              </a:rPr>
              <a:t>The Ecology of Human Development: Experiments by Nature and Design. </a:t>
            </a:r>
            <a:r>
              <a:rPr lang="es-ES" sz="1300">
                <a:solidFill>
                  <a:srgbClr val="222222"/>
                </a:solidFill>
                <a:highlight>
                  <a:schemeClr val="lt1"/>
                </a:highlight>
              </a:rPr>
              <a:t> Harvard University Press.</a:t>
            </a:r>
            <a:endParaRPr sz="1300">
              <a:highlight>
                <a:schemeClr val="lt1"/>
              </a:highlight>
            </a:endParaRPr>
          </a:p>
          <a:p>
            <a:pPr marL="447675" lvl="0" indent="-447675" algn="l" rtl="0">
              <a:lnSpc>
                <a:spcPct val="115000"/>
              </a:lnSpc>
              <a:spcBef>
                <a:spcPts val="0"/>
              </a:spcBef>
              <a:spcAft>
                <a:spcPts val="0"/>
              </a:spcAft>
              <a:buClr>
                <a:schemeClr val="dk1"/>
              </a:buClr>
              <a:buSzPts val="1100"/>
              <a:buFont typeface="Arial"/>
              <a:buNone/>
            </a:pPr>
            <a:r>
              <a:rPr lang="es-ES" sz="1300">
                <a:solidFill>
                  <a:srgbClr val="212121"/>
                </a:solidFill>
                <a:highlight>
                  <a:srgbClr val="FFFFFF"/>
                </a:highlight>
                <a:latin typeface="Calibri"/>
                <a:ea typeface="Calibri"/>
                <a:cs typeface="Calibri"/>
                <a:sym typeface="Calibri"/>
              </a:rPr>
              <a:t>Dressler W. W. (2001). Medical anthropology: toward a third moment in social science?. Medical anthropology quarterly, 15(4), 455–465. https://doi.org/10.1525/maq.2001.15.4.455</a:t>
            </a:r>
            <a:endParaRPr sz="1300">
              <a:highlight>
                <a:schemeClr val="lt1"/>
              </a:highlight>
            </a:endParaRPr>
          </a:p>
          <a:p>
            <a:pPr marL="447675" lvl="0" indent="-447675" algn="l" rtl="0">
              <a:lnSpc>
                <a:spcPct val="115000"/>
              </a:lnSpc>
              <a:spcBef>
                <a:spcPts val="0"/>
              </a:spcBef>
              <a:spcAft>
                <a:spcPts val="0"/>
              </a:spcAft>
              <a:buClr>
                <a:schemeClr val="dk1"/>
              </a:buClr>
              <a:buSzPts val="1100"/>
              <a:buFont typeface="Arial"/>
              <a:buNone/>
            </a:pPr>
            <a:r>
              <a:rPr lang="es-ES" sz="1300">
                <a:solidFill>
                  <a:srgbClr val="212121"/>
                </a:solidFill>
                <a:highlight>
                  <a:srgbClr val="FFFFFF"/>
                </a:highlight>
                <a:latin typeface="Calibri"/>
                <a:ea typeface="Calibri"/>
                <a:cs typeface="Calibri"/>
                <a:sym typeface="Calibri"/>
              </a:rPr>
              <a:t>Felitti VJ, Anda RF, Nordenberg D, Williamson DF, Spitz AM, Edwards V, Koss MP, Marks JS (1998). Relationships of childhood abuse and household dysfunction to many of the leading causes of death in adults. Am J Prev Med; 14:245–258</a:t>
            </a:r>
            <a:endParaRPr sz="1300">
              <a:highlight>
                <a:schemeClr val="lt1"/>
              </a:highlight>
            </a:endParaRPr>
          </a:p>
          <a:p>
            <a:pPr marL="447675" lvl="0" indent="-447675" algn="l" rtl="0">
              <a:lnSpc>
                <a:spcPct val="115000"/>
              </a:lnSpc>
              <a:spcBef>
                <a:spcPts val="0"/>
              </a:spcBef>
              <a:spcAft>
                <a:spcPts val="0"/>
              </a:spcAft>
              <a:buClr>
                <a:schemeClr val="dk1"/>
              </a:buClr>
              <a:buSzPts val="1100"/>
              <a:buFont typeface="Arial"/>
              <a:buNone/>
            </a:pPr>
            <a:r>
              <a:rPr lang="es-ES" sz="1300">
                <a:highlight>
                  <a:schemeClr val="lt1"/>
                </a:highlight>
              </a:rPr>
              <a:t>Felitti, V., &amp; Anda, R. (2010). The relationship of adverse childhood experiences to adult medical disease, psychiatric disorders and sexual behavior: Implications for healthcare. In R. Lanius, E. Vermetten, &amp; C. Pain (Eds.), </a:t>
            </a:r>
            <a:r>
              <a:rPr lang="es-ES" sz="1300" i="1">
                <a:highlight>
                  <a:schemeClr val="lt1"/>
                </a:highlight>
              </a:rPr>
              <a:t>The Impact of Early Life Trauma on Health and Disease: The Hidden Epidemic</a:t>
            </a:r>
            <a:r>
              <a:rPr lang="es-ES" sz="1300">
                <a:highlight>
                  <a:schemeClr val="lt1"/>
                </a:highlight>
              </a:rPr>
              <a:t> (pp. 77-87). Cambridge University Press. </a:t>
            </a:r>
            <a:endParaRPr sz="1300">
              <a:solidFill>
                <a:srgbClr val="AF1C2E"/>
              </a:solidFill>
              <a:highlight>
                <a:schemeClr val="lt1"/>
              </a:highlight>
            </a:endParaRPr>
          </a:p>
          <a:p>
            <a:pPr marL="447675" lvl="0" indent="-447675" algn="l" rtl="0">
              <a:lnSpc>
                <a:spcPct val="115000"/>
              </a:lnSpc>
              <a:spcBef>
                <a:spcPts val="0"/>
              </a:spcBef>
              <a:spcAft>
                <a:spcPts val="0"/>
              </a:spcAft>
              <a:buClr>
                <a:schemeClr val="dk1"/>
              </a:buClr>
              <a:buSzPts val="1100"/>
              <a:buFont typeface="Arial"/>
              <a:buNone/>
            </a:pPr>
            <a:r>
              <a:rPr lang="es-ES" sz="1300">
                <a:solidFill>
                  <a:srgbClr val="3E3D40"/>
                </a:solidFill>
                <a:highlight>
                  <a:schemeClr val="lt1"/>
                </a:highlight>
              </a:rPr>
              <a:t>Groh, A. M., Roisman, G. I., Booth-LaForce, C., Fraley, R. C., Owen, M. T., Cox, M. J., et al. (2014). IV. Stability of attachment security from infancy to late adolescence. </a:t>
            </a:r>
            <a:r>
              <a:rPr lang="es-ES" sz="1300" i="1">
                <a:solidFill>
                  <a:srgbClr val="3E3D40"/>
                </a:solidFill>
                <a:highlight>
                  <a:schemeClr val="lt1"/>
                </a:highlight>
              </a:rPr>
              <a:t>Monographs of the Society for Research in Child Development, </a:t>
            </a:r>
            <a:r>
              <a:rPr lang="es-ES" sz="1300">
                <a:solidFill>
                  <a:srgbClr val="3E3D40"/>
                </a:solidFill>
                <a:highlight>
                  <a:schemeClr val="lt1"/>
                </a:highlight>
              </a:rPr>
              <a:t>79(3), 51–66. </a:t>
            </a:r>
            <a:endParaRPr sz="1300">
              <a:solidFill>
                <a:srgbClr val="222222"/>
              </a:solidFill>
              <a:highlight>
                <a:schemeClr val="lt1"/>
              </a:highlight>
            </a:endParaRPr>
          </a:p>
          <a:p>
            <a:pPr marL="447675" lvl="0" indent="-447675" algn="l" rtl="0">
              <a:lnSpc>
                <a:spcPct val="115000"/>
              </a:lnSpc>
              <a:spcBef>
                <a:spcPts val="0"/>
              </a:spcBef>
              <a:spcAft>
                <a:spcPts val="0"/>
              </a:spcAft>
              <a:buClr>
                <a:schemeClr val="dk1"/>
              </a:buClr>
              <a:buSzPts val="1100"/>
              <a:buFont typeface="Arial"/>
              <a:buNone/>
            </a:pPr>
            <a:r>
              <a:rPr lang="es-ES" sz="1300">
                <a:solidFill>
                  <a:srgbClr val="3A3A3A"/>
                </a:solidFill>
                <a:highlight>
                  <a:schemeClr val="lt1"/>
                </a:highlight>
              </a:rPr>
              <a:t>Korstanje, M. (2008). Turismo y Crítica a la teoría de la Base segura en Bowlby. </a:t>
            </a:r>
            <a:r>
              <a:rPr lang="es-ES" sz="1300" i="1">
                <a:solidFill>
                  <a:srgbClr val="3A3A3A"/>
                </a:solidFill>
                <a:highlight>
                  <a:schemeClr val="lt1"/>
                </a:highlight>
              </a:rPr>
              <a:t>Revista Electrónica de Psicología Iztacala</a:t>
            </a:r>
            <a:r>
              <a:rPr lang="es-ES" sz="1300">
                <a:solidFill>
                  <a:srgbClr val="3A3A3A"/>
                </a:solidFill>
                <a:highlight>
                  <a:schemeClr val="lt1"/>
                </a:highlight>
              </a:rPr>
              <a:t>, 11(2), pp. 115-137. </a:t>
            </a:r>
            <a:endParaRPr sz="1300">
              <a:solidFill>
                <a:srgbClr val="303030"/>
              </a:solidFill>
              <a:highlight>
                <a:schemeClr val="lt1"/>
              </a:highlight>
            </a:endParaRPr>
          </a:p>
          <a:p>
            <a:pPr marL="447675" lvl="0" indent="-447675" algn="just" rtl="0">
              <a:lnSpc>
                <a:spcPct val="100000"/>
              </a:lnSpc>
              <a:spcBef>
                <a:spcPts val="0"/>
              </a:spcBef>
              <a:spcAft>
                <a:spcPts val="0"/>
              </a:spcAft>
              <a:buClr>
                <a:schemeClr val="dk1"/>
              </a:buClr>
              <a:buSzPts val="1100"/>
              <a:buFont typeface="Arial"/>
              <a:buNone/>
            </a:pPr>
            <a:r>
              <a:rPr lang="es-ES" sz="1300">
                <a:solidFill>
                  <a:srgbClr val="202122"/>
                </a:solidFill>
                <a:highlight>
                  <a:schemeClr val="lt1"/>
                </a:highlight>
              </a:rPr>
              <a:t>Kandel, Eric R. (2012). </a:t>
            </a:r>
            <a:r>
              <a:rPr lang="es-ES" sz="1300" i="1">
                <a:solidFill>
                  <a:srgbClr val="202122"/>
                </a:solidFill>
                <a:highlight>
                  <a:schemeClr val="lt1"/>
                </a:highlight>
              </a:rPr>
              <a:t>Principles of Neural Science, Fifth Edition</a:t>
            </a:r>
            <a:r>
              <a:rPr lang="es-ES" sz="1300">
                <a:solidFill>
                  <a:srgbClr val="202122"/>
                </a:solidFill>
                <a:highlight>
                  <a:schemeClr val="lt1"/>
                </a:highlight>
              </a:rPr>
              <a:t>. McGraw-Hill Education. p. 5. </a:t>
            </a:r>
            <a:endParaRPr sz="1300">
              <a:highlight>
                <a:schemeClr val="lt1"/>
              </a:highlight>
            </a:endParaRPr>
          </a:p>
          <a:p>
            <a:pPr marL="447675" lvl="0" indent="-447675" algn="l" rtl="0">
              <a:lnSpc>
                <a:spcPct val="115000"/>
              </a:lnSpc>
              <a:spcBef>
                <a:spcPts val="0"/>
              </a:spcBef>
              <a:spcAft>
                <a:spcPts val="0"/>
              </a:spcAft>
              <a:buClr>
                <a:schemeClr val="dk1"/>
              </a:buClr>
              <a:buSzPts val="1100"/>
              <a:buFont typeface="Arial"/>
              <a:buNone/>
            </a:pPr>
            <a:r>
              <a:rPr lang="es-ES" sz="1300">
                <a:solidFill>
                  <a:srgbClr val="3A3A3A"/>
                </a:solidFill>
                <a:highlight>
                  <a:schemeClr val="lt1"/>
                </a:highlight>
              </a:rPr>
              <a:t>Mercer, J. (2006). </a:t>
            </a:r>
            <a:r>
              <a:rPr lang="es-ES" sz="1300" i="1">
                <a:solidFill>
                  <a:srgbClr val="3A3A3A"/>
                </a:solidFill>
                <a:highlight>
                  <a:schemeClr val="lt1"/>
                </a:highlight>
              </a:rPr>
              <a:t>Understanding attachment: Parenting, child care, and emotional development</a:t>
            </a:r>
            <a:r>
              <a:rPr lang="es-ES" sz="1300">
                <a:solidFill>
                  <a:srgbClr val="3A3A3A"/>
                </a:solidFill>
                <a:highlight>
                  <a:schemeClr val="lt1"/>
                </a:highlight>
              </a:rPr>
              <a:t>. Greenwood Publishing Group.</a:t>
            </a:r>
            <a:endParaRPr sz="1300"/>
          </a:p>
          <a:p>
            <a:pPr marL="447675" lvl="0" indent="-447675" algn="just" rtl="0">
              <a:lnSpc>
                <a:spcPct val="100000"/>
              </a:lnSpc>
              <a:spcBef>
                <a:spcPts val="0"/>
              </a:spcBef>
              <a:spcAft>
                <a:spcPts val="0"/>
              </a:spcAft>
              <a:buClr>
                <a:schemeClr val="dk1"/>
              </a:buClr>
              <a:buSzPts val="1100"/>
              <a:buFont typeface="Arial"/>
              <a:buNone/>
            </a:pPr>
            <a:r>
              <a:rPr lang="es-ES" sz="1300">
                <a:solidFill>
                  <a:srgbClr val="202122"/>
                </a:solidFill>
                <a:highlight>
                  <a:schemeClr val="lt1"/>
                </a:highlight>
              </a:rPr>
              <a:t>Shulman, Robert G. (2013). </a:t>
            </a:r>
            <a:r>
              <a:rPr lang="es-ES" sz="1300">
                <a:solidFill>
                  <a:srgbClr val="3366BB"/>
                </a:solidFill>
                <a:highlight>
                  <a:schemeClr val="lt1"/>
                </a:highlight>
                <a:uFill>
                  <a:noFill/>
                </a:uFill>
                <a:hlinkClick r:id="rId3">
                  <a:extLst>
                    <a:ext uri="{A12FA001-AC4F-418D-AE19-62706E023703}">
                      <ahyp:hlinkClr xmlns:ahyp="http://schemas.microsoft.com/office/drawing/2018/hyperlinkcolor" val="tx"/>
                    </a:ext>
                  </a:extLst>
                </a:hlinkClick>
              </a:rPr>
              <a:t>"Neuroscience: A Multidisciplinary, Multilevel Field"</a:t>
            </a:r>
            <a:r>
              <a:rPr lang="es-ES" sz="1300">
                <a:solidFill>
                  <a:srgbClr val="202122"/>
                </a:solidFill>
                <a:highlight>
                  <a:schemeClr val="lt1"/>
                </a:highlight>
              </a:rPr>
              <a:t>. </a:t>
            </a:r>
            <a:r>
              <a:rPr lang="es-ES" sz="1300" i="1">
                <a:solidFill>
                  <a:srgbClr val="202122"/>
                </a:solidFill>
                <a:highlight>
                  <a:schemeClr val="lt1"/>
                </a:highlight>
              </a:rPr>
              <a:t>Brain Imaging: What it Can (and Cannot) Tell Us About Consciousness</a:t>
            </a:r>
            <a:r>
              <a:rPr lang="es-ES" sz="1300">
                <a:solidFill>
                  <a:srgbClr val="202122"/>
                </a:solidFill>
                <a:highlight>
                  <a:schemeClr val="lt1"/>
                </a:highlight>
              </a:rPr>
              <a:t>. Oxford</a:t>
            </a:r>
            <a:endParaRPr sz="1300">
              <a:highlight>
                <a:schemeClr val="lt1"/>
              </a:highlight>
            </a:endParaRPr>
          </a:p>
          <a:p>
            <a:pPr marL="447675" lvl="0" indent="-447675" algn="l" rtl="0">
              <a:lnSpc>
                <a:spcPct val="115000"/>
              </a:lnSpc>
              <a:spcBef>
                <a:spcPts val="0"/>
              </a:spcBef>
              <a:spcAft>
                <a:spcPts val="0"/>
              </a:spcAft>
              <a:buClr>
                <a:schemeClr val="dk1"/>
              </a:buClr>
              <a:buSzPts val="1100"/>
              <a:buFont typeface="Arial"/>
              <a:buNone/>
            </a:pPr>
            <a:r>
              <a:rPr lang="es-ES" sz="1300">
                <a:solidFill>
                  <a:srgbClr val="303030"/>
                </a:solidFill>
                <a:highlight>
                  <a:schemeClr val="lt1"/>
                </a:highlight>
              </a:rPr>
              <a:t>Slater, R. (2007). Attachment: Theoretical development and critique. </a:t>
            </a:r>
            <a:r>
              <a:rPr lang="es-ES" sz="1300" i="1">
                <a:solidFill>
                  <a:srgbClr val="303030"/>
                </a:solidFill>
                <a:highlight>
                  <a:schemeClr val="lt1"/>
                </a:highlight>
              </a:rPr>
              <a:t>Educational Psychology in Practice, 23(3), 205–219. </a:t>
            </a:r>
            <a:r>
              <a:rPr lang="es-ES" sz="1300" u="sng">
                <a:solidFill>
                  <a:srgbClr val="1155CC"/>
                </a:solidFill>
                <a:highlight>
                  <a:schemeClr val="lt1"/>
                </a:highlight>
                <a:hlinkClick r:id="rId4">
                  <a:extLst>
                    <a:ext uri="{A12FA001-AC4F-418D-AE19-62706E023703}">
                      <ahyp:hlinkClr xmlns:ahyp="http://schemas.microsoft.com/office/drawing/2018/hyperlinkcolor" val="tx"/>
                    </a:ext>
                  </a:extLst>
                </a:hlinkClick>
              </a:rPr>
              <a:t>https://doi.org/10.1080/02667360701507285</a:t>
            </a:r>
            <a:r>
              <a:rPr lang="es-ES" sz="1300">
                <a:solidFill>
                  <a:srgbClr val="303030"/>
                </a:solidFill>
                <a:highlight>
                  <a:schemeClr val="lt1"/>
                </a:highlight>
              </a:rPr>
              <a:t>  </a:t>
            </a:r>
            <a:endParaRPr sz="1300">
              <a:solidFill>
                <a:srgbClr val="202122"/>
              </a:solidFill>
              <a:highlight>
                <a:schemeClr val="lt1"/>
              </a:highlight>
            </a:endParaRPr>
          </a:p>
          <a:p>
            <a:pPr marL="447675" lvl="0" indent="-447675" algn="l" rtl="0">
              <a:lnSpc>
                <a:spcPct val="115000"/>
              </a:lnSpc>
              <a:spcBef>
                <a:spcPts val="0"/>
              </a:spcBef>
              <a:spcAft>
                <a:spcPts val="0"/>
              </a:spcAft>
              <a:buClr>
                <a:schemeClr val="dk1"/>
              </a:buClr>
              <a:buSzPts val="1100"/>
              <a:buFont typeface="Arial"/>
              <a:buNone/>
            </a:pPr>
            <a:r>
              <a:rPr lang="es-ES" sz="1300">
                <a:solidFill>
                  <a:srgbClr val="303030"/>
                </a:solidFill>
                <a:highlight>
                  <a:schemeClr val="lt1"/>
                </a:highlight>
              </a:rPr>
              <a:t>Waters, E.; Crowell, J.; Elliott, M.; Corcoran, D.; &amp; Treboux, D. (2002). Bowlby's secure base theory and the social/personality psychology of attachment styles: Work(s) in progress. </a:t>
            </a:r>
            <a:r>
              <a:rPr lang="es-ES" sz="1300" i="1">
                <a:solidFill>
                  <a:srgbClr val="303030"/>
                </a:solidFill>
                <a:highlight>
                  <a:schemeClr val="lt1"/>
                </a:highlight>
              </a:rPr>
              <a:t>Attachment &amp; Human Development</a:t>
            </a:r>
            <a:r>
              <a:rPr lang="es-ES" sz="1300">
                <a:solidFill>
                  <a:srgbClr val="303030"/>
                </a:solidFill>
                <a:highlight>
                  <a:schemeClr val="lt1"/>
                </a:highlight>
              </a:rPr>
              <a:t>, 4:2, 230-242.  </a:t>
            </a:r>
            <a:r>
              <a:rPr lang="es-ES" sz="1300" u="sng">
                <a:solidFill>
                  <a:srgbClr val="1155CC"/>
                </a:solidFill>
                <a:highlight>
                  <a:schemeClr val="lt1"/>
                </a:highlight>
                <a:hlinkClick r:id="rId5">
                  <a:extLst>
                    <a:ext uri="{A12FA001-AC4F-418D-AE19-62706E023703}">
                      <ahyp:hlinkClr xmlns:ahyp="http://schemas.microsoft.com/office/drawing/2018/hyperlinkcolor" val="tx"/>
                    </a:ext>
                  </a:extLst>
                </a:hlinkClick>
              </a:rPr>
              <a:t>https://doi.org/10.1080/14616730210154216</a:t>
            </a:r>
            <a:r>
              <a:rPr lang="es-ES" sz="1300">
                <a:highlight>
                  <a:schemeClr val="lt1"/>
                </a:highlight>
              </a:rPr>
              <a:t> </a:t>
            </a:r>
            <a:endParaRPr sz="1300">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400">
              <a:solidFill>
                <a:srgbClr val="222222"/>
              </a:solidFill>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p:nvPr/>
        </p:nvSpPr>
        <p:spPr>
          <a:xfrm>
            <a:off x="170448" y="178254"/>
            <a:ext cx="11851104" cy="5236709"/>
          </a:xfrm>
          <a:prstGeom prst="rect">
            <a:avLst/>
          </a:prstGeom>
          <a:noFill/>
          <a:ln>
            <a:noFill/>
          </a:ln>
        </p:spPr>
        <p:txBody>
          <a:bodyPr spcFirstLastPara="1" wrap="square" lIns="91425" tIns="45700" rIns="91425" bIns="45700" numCol="2" spcCol="108000" anchor="t" anchorCtr="0">
            <a:noAutofit/>
          </a:bodyPr>
          <a:lstStyle/>
          <a:p>
            <a:pPr marL="0" marR="0" lvl="0" indent="0" algn="l" rtl="0">
              <a:lnSpc>
                <a:spcPct val="100000"/>
              </a:lnSpc>
              <a:spcBef>
                <a:spcPts val="0"/>
              </a:spcBef>
              <a:spcAft>
                <a:spcPts val="0"/>
              </a:spcAft>
              <a:buNone/>
            </a:pPr>
            <a:r>
              <a:rPr lang="es-ES" sz="2000" b="0" i="0" u="none" strike="noStrike" cap="none" dirty="0">
                <a:solidFill>
                  <a:srgbClr val="000000"/>
                </a:solidFill>
                <a:latin typeface="Calibri" panose="020F0502020204030204" pitchFamily="34" charset="0"/>
                <a:ea typeface="Calibri"/>
                <a:cs typeface="Calibri" panose="020F0502020204030204" pitchFamily="34" charset="0"/>
                <a:sym typeface="Calibri"/>
              </a:rPr>
              <a:t>NOTAS</a:t>
            </a:r>
            <a:endParaRPr sz="20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400"/>
              </a:spcBef>
              <a:spcAft>
                <a:spcPts val="0"/>
              </a:spcAft>
              <a:buNone/>
            </a:pPr>
            <a:r>
              <a:rPr lang="es-ES" b="1" dirty="0">
                <a:highlight>
                  <a:srgbClr val="FFFFFF"/>
                </a:highlight>
                <a:latin typeface="Calibri" panose="020F0502020204030204" pitchFamily="34" charset="0"/>
                <a:ea typeface="Calibri"/>
                <a:cs typeface="Calibri" panose="020F0502020204030204" pitchFamily="34" charset="0"/>
                <a:sym typeface="Calibri"/>
              </a:rPr>
              <a:t>Experiencias de adversidad temprana</a:t>
            </a:r>
            <a:endParaRPr b="1" i="0" u="none" strike="noStrike" cap="none" dirty="0">
              <a:solidFill>
                <a:srgbClr val="000000"/>
              </a:solidFill>
              <a:highlight>
                <a:srgbClr val="FFFFFF"/>
              </a:highlight>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400"/>
              </a:spcBef>
              <a:spcAft>
                <a:spcPts val="0"/>
              </a:spcAft>
              <a:buNone/>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Trabajo en grupos pequeños</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6985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         Discutir y enumerar diferentes formas de ACE</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342900" marR="0" lvl="0" indent="-342900" algn="l" rtl="0">
              <a:lnSpc>
                <a:spcPct val="100000"/>
              </a:lnSpc>
              <a:spcBef>
                <a:spcPts val="0"/>
              </a:spcBef>
              <a:spcAft>
                <a:spcPts val="0"/>
              </a:spcAft>
              <a:buClr>
                <a:srgbClr val="000000"/>
              </a:buClr>
              <a:buSzPts val="1100"/>
              <a:buFont typeface="Arial"/>
              <a:buChar char="•"/>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Es muy posible que al principio los alumnos y alumnas sólo mencionen aspectos individuales o de la unidad familiar. Para ampliar la visión, pueden utilizarse preguntas como "¿Crees que vivir en una zona donde hay guerra o tener que abandonar el país por este motivo podría añadirse a la lista?", "¿Qué me dices de sufrir acoso escolar?".</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a:spcBef>
                <a:spcPts val="400"/>
              </a:spcBef>
            </a:pPr>
            <a:r>
              <a:rPr lang="es-ES" b="1">
                <a:highlight>
                  <a:srgbClr val="FFFFFF"/>
                </a:highlight>
                <a:latin typeface="Calibri"/>
                <a:cs typeface="Calibri"/>
                <a:sym typeface="Calibri"/>
              </a:rPr>
              <a:t>Las ACE según la OMS</a:t>
            </a:r>
            <a:endParaRPr lang="es-ES" b="1">
              <a:highlight>
                <a:srgbClr val="FFFFFF"/>
              </a:highlight>
              <a:latin typeface="Calibri" panose="020F0502020204030204" pitchFamily="34" charset="0"/>
              <a:cs typeface="Calibri" panose="020F0502020204030204" pitchFamily="34" charset="0"/>
            </a:endParaRPr>
          </a:p>
          <a:p>
            <a:pPr marL="0" marR="0" lvl="0" indent="0" algn="l" rtl="0">
              <a:lnSpc>
                <a:spcPct val="100000"/>
              </a:lnSpc>
              <a:spcBef>
                <a:spcPts val="40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La idea de que las experiencias traumáticas en la infancia pueden tener consecuencias duraderas en la salud, la adaptación social y el bienestar de las personas está muy extendida. La ficción cinematográfica y televisiva, por ejemplo, está llena de ejemplos de personas socialmente inadaptadas que vivieron situaciones difíciles en sus primeros años de vida.</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A partir de 1994, un amplio estudio realizado en Estados Unidos con una muestra de más de 17.000 individuos descubrió una clara asociación entre la acumulación de experiencias de adversidad antes de los 18 años y los resultados negativos en términos de salud física y mental en la edad adulta (</a:t>
            </a:r>
            <a:r>
              <a:rPr lang="es-ES" sz="1100" b="0" i="0" u="none" strike="noStrike" cap="none" dirty="0" err="1">
                <a:solidFill>
                  <a:srgbClr val="000000"/>
                </a:solidFill>
                <a:latin typeface="Calibri" panose="020F0502020204030204" pitchFamily="34" charset="0"/>
                <a:cs typeface="Calibri" panose="020F0502020204030204" pitchFamily="34" charset="0"/>
                <a:sym typeface="Arial"/>
              </a:rPr>
              <a:t>Felitti</a:t>
            </a:r>
            <a:r>
              <a:rPr lang="es-ES" sz="1100" b="0" i="0" u="none" strike="noStrike" cap="none" dirty="0">
                <a:solidFill>
                  <a:srgbClr val="000000"/>
                </a:solidFill>
                <a:latin typeface="Calibri" panose="020F0502020204030204" pitchFamily="34" charset="0"/>
                <a:cs typeface="Calibri" panose="020F0502020204030204" pitchFamily="34" charset="0"/>
                <a:sym typeface="Arial"/>
              </a:rPr>
              <a:t> et al., 1998). </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400"/>
              </a:spcBef>
              <a:spcAft>
                <a:spcPts val="0"/>
              </a:spcAft>
              <a:buNone/>
            </a:pPr>
            <a:r>
              <a:rPr lang="es-ES" b="1" i="0" u="none" strike="noStrike" cap="none" dirty="0">
                <a:solidFill>
                  <a:srgbClr val="000000"/>
                </a:solidFill>
                <a:highlight>
                  <a:srgbClr val="FFFFFF"/>
                </a:highlight>
                <a:latin typeface="Calibri" panose="020F0502020204030204" pitchFamily="34" charset="0"/>
                <a:ea typeface="Calibri"/>
                <a:cs typeface="Calibri" panose="020F0502020204030204" pitchFamily="34" charset="0"/>
                <a:sym typeface="Calibri"/>
              </a:rPr>
              <a:t>Conceptualización clásica de las ACE</a:t>
            </a:r>
            <a:endParaRPr b="1" i="0" u="none" strike="noStrike" cap="none" dirty="0">
              <a:solidFill>
                <a:srgbClr val="000000"/>
              </a:solidFill>
              <a:highlight>
                <a:srgbClr val="FFFFFF"/>
              </a:highlight>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40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El término ACE se acuñó para identificar aquellas experiencias que podrían tener un impacto negativo en el desarrollo de las personas y, por tanto, en su salud y bienestar a lo largo de la vida. Inicialmente, las ACE se clasificaron en 10 categorías agrupadas en torno a tres ejes (Anda &amp; </a:t>
            </a:r>
            <a:r>
              <a:rPr lang="es-ES" sz="1100" b="0" i="0" u="none" strike="noStrike" cap="none" dirty="0" err="1">
                <a:solidFill>
                  <a:srgbClr val="000000"/>
                </a:solidFill>
                <a:latin typeface="Calibri" panose="020F0502020204030204" pitchFamily="34" charset="0"/>
                <a:cs typeface="Calibri" panose="020F0502020204030204" pitchFamily="34" charset="0"/>
                <a:sym typeface="Arial"/>
              </a:rPr>
              <a:t>Felitti</a:t>
            </a:r>
            <a:r>
              <a:rPr lang="es-ES" sz="1100" b="0" i="0" u="none" strike="noStrike" cap="none" dirty="0">
                <a:solidFill>
                  <a:srgbClr val="000000"/>
                </a:solidFill>
                <a:latin typeface="Calibri" panose="020F0502020204030204" pitchFamily="34" charset="0"/>
                <a:cs typeface="Calibri" panose="020F0502020204030204" pitchFamily="34" charset="0"/>
                <a:sym typeface="Arial"/>
              </a:rPr>
              <a:t>, 2010):</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342900" marR="0" lvl="0" indent="-34290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Abuso</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Emocional </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Físico</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Sexual</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Aspectos domésticos</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Madre maltratada</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 Drogas/Alcohol</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 Problemas con la justicia</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Depresión, suicidio, problemas que impliquen hospitalización</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La crianza no se da por los dos padres biológicos</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100000"/>
              </a:lnSpc>
              <a:spcBef>
                <a:spcPts val="0"/>
              </a:spcBef>
              <a:spcAft>
                <a:spcPts val="0"/>
              </a:spcAft>
              <a:buClr>
                <a:srgbClr val="000000"/>
              </a:buClr>
              <a:buSzPts val="1100"/>
              <a:buFont typeface="Calibri"/>
              <a:buChar char="●"/>
            </a:pPr>
            <a:r>
              <a:rPr lang="es-ES" sz="1100">
                <a:latin typeface="Calibri"/>
                <a:ea typeface="Calibri"/>
                <a:cs typeface="Calibri"/>
                <a:sym typeface="Calibri"/>
              </a:rPr>
              <a:t>Negligencia</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Emocional</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742950" marR="0" lvl="1" indent="-2857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ea typeface="Calibri"/>
                <a:cs typeface="Calibri" panose="020F0502020204030204" pitchFamily="34" charset="0"/>
                <a:sym typeface="Calibri"/>
              </a:rPr>
              <a:t>Física</a:t>
            </a: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None/>
            </a:pPr>
            <a:endParaRPr lang="es-ES" sz="1100" b="0" i="0" u="none" strike="noStrike" cap="none" dirty="0">
              <a:solidFill>
                <a:srgbClr val="000000"/>
              </a:solidFill>
              <a:highlight>
                <a:schemeClr val="lt1"/>
              </a:highlight>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None/>
            </a:pPr>
            <a:r>
              <a:rPr lang="es-ES" b="1" dirty="0">
                <a:highlight>
                  <a:srgbClr val="FFFFFF"/>
                </a:highlight>
                <a:latin typeface="Calibri" panose="020F0502020204030204" pitchFamily="34" charset="0"/>
                <a:cs typeface="Calibri" panose="020F0502020204030204" pitchFamily="34" charset="0"/>
                <a:sym typeface="Calibri"/>
              </a:rPr>
              <a:t>Ampliación del concepto</a:t>
            </a: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Algunos autores consideran que el término ACE debe ampliarse para incluir otros factores como la violencia en el vecindario, la falta de vivienda, los hogares de acogida, el acoso escolar y el racismo.</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Las investigaciones sobre la prevalencia y el impacto de las ACE han puesto de relieve</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171450" marR="0" lvl="0" indent="-1714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La alta prevalencia de las ACE en la población general: en el estudio inicial, con una muestra de más de 17.000 individuos, el 67% había experimentado al menos una ACE; el 12,6%, uno de cada ocho, tenía cuatro o más.</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171450" marR="0" lvl="0" indent="-171450" algn="l" rtl="0">
              <a:lnSpc>
                <a:spcPct val="100000"/>
              </a:lnSpc>
              <a:spcBef>
                <a:spcPts val="0"/>
              </a:spcBef>
              <a:spcAft>
                <a:spcPts val="0"/>
              </a:spcAft>
              <a:buClr>
                <a:srgbClr val="000000"/>
              </a:buClr>
              <a:buSzPts val="1100"/>
              <a:buFont typeface="Calibri"/>
              <a:buChar char="-"/>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Que la acumulación de ACE durante la infancia es un fuerte predictor de problemas de salud física y mental en la edad adulta: cuanto mayor es el número de ACE, mayor es la probabilidad de experimentar depresión crónica, intentos de suicidio, comportamientos de riesgo, encarcelamiento, muerte prematura. </a:t>
            </a: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Por ello, en muchos países el concepto de las ACE ha servido de base a las políticas públicas. Sin embargo, es importante tener en cuenta que dos niños o niñas que experimentan el mismo tipo de adversidad pueden responder de formas distintas: uno puede recuperarse rápidamente sin angustia significativa, mientras que otra puede desarrollar un trastorno de estrés postraumático o ver seriamente afectado su bienestar a largo plazo. </a:t>
            </a:r>
            <a:endParaRPr lang="es-ES" sz="11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lang="es-ES"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None/>
            </a:pPr>
            <a:r>
              <a:rPr lang="es-ES" b="1" i="0" u="none" strike="noStrike" cap="none" dirty="0">
                <a:solidFill>
                  <a:srgbClr val="000000"/>
                </a:solidFill>
                <a:highlight>
                  <a:srgbClr val="FFFFFF"/>
                </a:highlight>
                <a:latin typeface="Calibri" panose="020F0502020204030204" pitchFamily="34" charset="0"/>
                <a:ea typeface="Calibri"/>
                <a:cs typeface="Calibri" panose="020F0502020204030204" pitchFamily="34" charset="0"/>
                <a:sym typeface="Calibri"/>
              </a:rPr>
              <a:t>Críticas al concepto de ACE</a:t>
            </a:r>
            <a:endParaRPr lang="es-ES" b="1" i="0" u="none" strike="noStrike" cap="none" dirty="0">
              <a:solidFill>
                <a:srgbClr val="000000"/>
              </a:solidFill>
              <a:highlight>
                <a:schemeClr val="lt1"/>
              </a:highlight>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None/>
            </a:pPr>
            <a:r>
              <a:rPr lang="es-ES" sz="1150" b="0" i="0" u="none" strike="noStrike" cap="none" dirty="0">
                <a:solidFill>
                  <a:srgbClr val="000000"/>
                </a:solidFill>
                <a:latin typeface="Calibri" panose="020F0502020204030204" pitchFamily="34" charset="0"/>
                <a:cs typeface="Calibri" panose="020F0502020204030204" pitchFamily="34" charset="0"/>
                <a:sym typeface="Arial"/>
              </a:rPr>
              <a:t>Aunque el propio concepto de ACE ha contribuido en gran medida a identificar y hacer visibles las experiencias tempranas de adversidad y sus posibles efectos, también hay cada vez más voces críticas. </a:t>
            </a:r>
          </a:p>
          <a:p>
            <a:pPr marL="0" marR="0" lvl="0" indent="0" algn="l" rtl="0">
              <a:lnSpc>
                <a:spcPct val="100000"/>
              </a:lnSpc>
              <a:spcBef>
                <a:spcPts val="0"/>
              </a:spcBef>
              <a:spcAft>
                <a:spcPts val="0"/>
              </a:spcAft>
              <a:buNone/>
            </a:pPr>
            <a:r>
              <a:rPr lang="es-ES" sz="1150" b="0" i="0" u="none" strike="noStrike" cap="none" dirty="0">
                <a:solidFill>
                  <a:srgbClr val="000000"/>
                </a:solidFill>
                <a:latin typeface="Calibri" panose="020F0502020204030204" pitchFamily="34" charset="0"/>
                <a:cs typeface="Calibri" panose="020F0502020204030204" pitchFamily="34" charset="0"/>
                <a:sym typeface="Arial"/>
              </a:rPr>
              <a:t>Hay dos ejes principales de crítica:</a:t>
            </a:r>
          </a:p>
          <a:p>
            <a:pPr marL="342900" marR="0" lvl="0" indent="-342900" algn="l" rtl="0">
              <a:lnSpc>
                <a:spcPct val="100000"/>
              </a:lnSpc>
              <a:spcBef>
                <a:spcPts val="0"/>
              </a:spcBef>
              <a:spcAft>
                <a:spcPts val="0"/>
              </a:spcAft>
              <a:buClr>
                <a:srgbClr val="000000"/>
              </a:buClr>
              <a:buSzPts val="1100"/>
              <a:buFont typeface="Arial"/>
              <a:buAutoNum type="arabicPeriod"/>
            </a:pPr>
            <a:r>
              <a:rPr lang="es-ES" sz="1150" b="0" i="0" u="none" strike="noStrike" cap="none" dirty="0">
                <a:solidFill>
                  <a:srgbClr val="000000"/>
                </a:solidFill>
                <a:latin typeface="Calibri" panose="020F0502020204030204" pitchFamily="34" charset="0"/>
                <a:cs typeface="Calibri" panose="020F0502020204030204" pitchFamily="34" charset="0"/>
                <a:sym typeface="Arial"/>
              </a:rPr>
              <a:t>La evaluación e identificación de las ACE se centra en aspectos individuales y del hogar. Si bien es cierto que la incorporación de otros factores sociales en lo que hemos denominado concepto ampliado de ACE abre el foco a aspectos estructurales, sociales y culturales, en la práctica se siguen utilizando mayoritariamente cuestionarios centrados en el hogar para su evaluación.</a:t>
            </a:r>
            <a:endParaRPr lang="es-ES" sz="115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100000"/>
              </a:lnSpc>
              <a:spcBef>
                <a:spcPts val="0"/>
              </a:spcBef>
              <a:spcAft>
                <a:spcPts val="0"/>
              </a:spcAft>
              <a:buClr>
                <a:srgbClr val="000000"/>
              </a:buClr>
              <a:buSzPts val="1100"/>
              <a:buFont typeface="Arial"/>
              <a:buAutoNum type="arabicPeriod"/>
            </a:pPr>
            <a:r>
              <a:rPr lang="es-ES" sz="1150" b="0" i="0" u="none" strike="noStrike" cap="none" dirty="0">
                <a:solidFill>
                  <a:srgbClr val="000000"/>
                </a:solidFill>
                <a:latin typeface="Calibri" panose="020F0502020204030204" pitchFamily="34" charset="0"/>
                <a:cs typeface="Calibri" panose="020F0502020204030204" pitchFamily="34" charset="0"/>
                <a:sym typeface="Arial"/>
              </a:rPr>
              <a:t>Identificar la relación entre las adversidades tempranas y determinadas situaciones en la edad adulta conduce a menudo a una visión determinista y fatalista de las personas, que ignora sus capacidades, su potencial y su capacidad de acción.</a:t>
            </a:r>
            <a:r>
              <a:rPr lang="es-ES" sz="1150" b="0" i="0" u="none" strike="noStrike" cap="none" dirty="0">
                <a:solidFill>
                  <a:srgbClr val="000000"/>
                </a:solidFill>
                <a:latin typeface="Calibri" panose="020F0502020204030204" pitchFamily="34" charset="0"/>
                <a:ea typeface="Calibri"/>
                <a:cs typeface="Calibri" panose="020F0502020204030204" pitchFamily="34" charset="0"/>
                <a:sym typeface="Calibri"/>
              </a:rPr>
              <a:t>.</a:t>
            </a:r>
          </a:p>
          <a:p>
            <a:pPr marL="0" marR="0" lvl="0" indent="0" algn="l" rtl="0">
              <a:lnSpc>
                <a:spcPct val="100000"/>
              </a:lnSpc>
              <a:spcBef>
                <a:spcPts val="0"/>
              </a:spcBef>
              <a:spcAft>
                <a:spcPts val="0"/>
              </a:spcAft>
              <a:buNone/>
            </a:pPr>
            <a:endParaRPr lang="es-ES"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1100" b="0" i="0" u="none" strike="noStrike" cap="none" dirty="0">
              <a:solidFill>
                <a:srgbClr val="000000"/>
              </a:solidFill>
              <a:highlight>
                <a:schemeClr val="lt1"/>
              </a:highlight>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p:nvPr/>
        </p:nvSpPr>
        <p:spPr>
          <a:xfrm>
            <a:off x="180475" y="300037"/>
            <a:ext cx="11851104" cy="5638055"/>
          </a:xfrm>
          <a:prstGeom prst="rect">
            <a:avLst/>
          </a:prstGeom>
          <a:noFill/>
          <a:ln>
            <a:noFill/>
          </a:ln>
        </p:spPr>
        <p:txBody>
          <a:bodyPr spcFirstLastPara="1" wrap="square" lIns="91425" tIns="45700" rIns="91425" bIns="45700" numCol="2" spcCol="108000" anchor="t" anchorCtr="0">
            <a:noAutofit/>
          </a:bodyPr>
          <a:lstStyle/>
          <a:p>
            <a:pPr marL="0" marR="0" lvl="0" indent="0" algn="l" rtl="0">
              <a:lnSpc>
                <a:spcPct val="100000"/>
              </a:lnSpc>
              <a:spcBef>
                <a:spcPts val="0"/>
              </a:spcBef>
              <a:spcAft>
                <a:spcPts val="0"/>
              </a:spcAft>
              <a:buNone/>
            </a:pPr>
            <a:r>
              <a:rPr lang="es-ES" b="1" i="0" u="none" strike="noStrike" cap="none" dirty="0">
                <a:solidFill>
                  <a:srgbClr val="000000"/>
                </a:solidFill>
                <a:highlight>
                  <a:srgbClr val="FFFFFF"/>
                </a:highlight>
                <a:latin typeface="Calibri" panose="020F0502020204030204" pitchFamily="34" charset="0"/>
                <a:ea typeface="Calibri"/>
                <a:cs typeface="Calibri" panose="020F0502020204030204" pitchFamily="34" charset="0"/>
                <a:sym typeface="Calibri"/>
              </a:rPr>
              <a:t>Aproximaciones a las ACE</a:t>
            </a:r>
            <a:endParaRPr b="1" i="0" u="none" strike="noStrike" cap="none" dirty="0">
              <a:solidFill>
                <a:srgbClr val="000000"/>
              </a:solidFill>
              <a:highlight>
                <a:srgbClr val="FFFFFF"/>
              </a:highlight>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None/>
            </a:pPr>
            <a:r>
              <a:rPr lang="es-ES" sz="1150" b="0" i="0" u="none" strike="noStrike" cap="none" dirty="0">
                <a:solidFill>
                  <a:srgbClr val="000000"/>
                </a:solidFill>
                <a:highlight>
                  <a:srgbClr val="FFFFFF"/>
                </a:highlight>
                <a:latin typeface="Calibri" panose="020F0502020204030204" pitchFamily="34" charset="0"/>
                <a:cs typeface="Calibri" panose="020F0502020204030204" pitchFamily="34" charset="0"/>
                <a:sym typeface="Arial"/>
              </a:rPr>
              <a:t>Los estudios cuantitativos que miden la prevalencia de las ACE en la población y su correlación con las dificultades en la edad adulta no proporcionan una explicación de cómo las ACE influyen en el desarrollo y la experiencia adulta de las personas. A continuación, examinaremos los principales enfoques que intentan responder cuáles son los mecanismos por los que las ACE influyen en el desarrollo a diferentes niveles.</a:t>
            </a:r>
          </a:p>
          <a:p>
            <a:pPr marL="0" marR="0" lvl="0" indent="0" algn="l" rtl="0">
              <a:lnSpc>
                <a:spcPct val="100000"/>
              </a:lnSpc>
              <a:spcBef>
                <a:spcPts val="0"/>
              </a:spcBef>
              <a:spcAft>
                <a:spcPts val="0"/>
              </a:spcAft>
              <a:buNone/>
            </a:pPr>
            <a:endParaRPr lang="es-ES" sz="1150" dirty="0">
              <a:highlight>
                <a:srgbClr val="FFFFFF"/>
              </a:highlight>
              <a:latin typeface="Calibri" panose="020F0502020204030204" pitchFamily="34" charset="0"/>
              <a:ea typeface="Calibri"/>
              <a:cs typeface="Calibri" panose="020F0502020204030204" pitchFamily="34" charset="0"/>
            </a:endParaRPr>
          </a:p>
          <a:p>
            <a:r>
              <a:rPr lang="es-ES" b="1" dirty="0">
                <a:highlight>
                  <a:srgbClr val="FFFFFF"/>
                </a:highlight>
                <a:latin typeface="Calibri" panose="020F0502020204030204" pitchFamily="34" charset="0"/>
                <a:cs typeface="Calibri" panose="020F0502020204030204" pitchFamily="34" charset="0"/>
                <a:sym typeface="Calibri"/>
              </a:rPr>
              <a:t>Teoría del apego</a:t>
            </a:r>
          </a:p>
          <a:p>
            <a:pPr marL="0" marR="0" lvl="0" indent="0" algn="l" rtl="0">
              <a:lnSpc>
                <a:spcPct val="100000"/>
              </a:lnSpc>
              <a:spcBef>
                <a:spcPts val="0"/>
              </a:spcBef>
              <a:spcAft>
                <a:spcPts val="0"/>
              </a:spcAft>
              <a:buNone/>
            </a:pPr>
            <a:r>
              <a:rPr lang="es-ES" sz="1150" b="0" i="0" u="none" strike="noStrike" cap="none" dirty="0">
                <a:solidFill>
                  <a:srgbClr val="000000"/>
                </a:solidFill>
                <a:latin typeface="Calibri" panose="020F0502020204030204" pitchFamily="34" charset="0"/>
                <a:cs typeface="Calibri" panose="020F0502020204030204" pitchFamily="34" charset="0"/>
                <a:sym typeface="Arial"/>
              </a:rPr>
              <a:t>La teoría del apego fue formulada por primera vez por John Bowlby (1969) y ha sido una de las teorías más importantes, orientadoras y persuasivas del siglo XX hasta nuestros días. La teoría del apego ha dado forma a buena pa</a:t>
            </a:r>
            <a:r>
              <a:rPr lang="es-ES" sz="1150" dirty="0">
                <a:latin typeface="Calibri" panose="020F0502020204030204" pitchFamily="34" charset="0"/>
                <a:cs typeface="Calibri" panose="020F0502020204030204" pitchFamily="34" charset="0"/>
              </a:rPr>
              <a:t>rte de </a:t>
            </a:r>
            <a:r>
              <a:rPr lang="es-ES" sz="1150" b="0" i="0" u="none" strike="noStrike" cap="none" dirty="0">
                <a:solidFill>
                  <a:srgbClr val="000000"/>
                </a:solidFill>
                <a:latin typeface="Calibri" panose="020F0502020204030204" pitchFamily="34" charset="0"/>
                <a:cs typeface="Calibri" panose="020F0502020204030204" pitchFamily="34" charset="0"/>
                <a:sym typeface="Arial"/>
              </a:rPr>
              <a:t>la psiquiatría infantil, la psicología, la puericultura y la comprensión de diversos problemas de niños, niñas y adolescentes.</a:t>
            </a:r>
          </a:p>
          <a:p>
            <a:pPr marL="0" marR="0" lvl="0" indent="0" algn="l" rtl="0">
              <a:lnSpc>
                <a:spcPct val="100000"/>
              </a:lnSpc>
              <a:spcBef>
                <a:spcPts val="0"/>
              </a:spcBef>
              <a:spcAft>
                <a:spcPts val="0"/>
              </a:spcAft>
              <a:buNone/>
            </a:pPr>
            <a:r>
              <a:rPr lang="es-ES" sz="1150" b="0" i="0" u="none" strike="noStrike" cap="none" dirty="0">
                <a:solidFill>
                  <a:srgbClr val="000000"/>
                </a:solidFill>
                <a:latin typeface="Calibri" panose="020F0502020204030204" pitchFamily="34" charset="0"/>
                <a:cs typeface="Calibri" panose="020F0502020204030204" pitchFamily="34" charset="0"/>
                <a:sym typeface="Arial"/>
              </a:rPr>
              <a:t>La idea central de la teoría es que los cuidadores primarios que están disponibles y responden a las necesidades de </a:t>
            </a:r>
            <a:r>
              <a:rPr lang="es-ES" sz="1150" dirty="0">
                <a:latin typeface="Calibri" panose="020F0502020204030204" pitchFamily="34" charset="0"/>
                <a:cs typeface="Calibri" panose="020F0502020204030204" pitchFamily="34" charset="0"/>
              </a:rPr>
              <a:t>un bebé permiten que el niño o niña desarrolle una sensación de seguridad. Según Bowlby, se basa en el establecimiento de vínculos afectivos, de relaciones tempranas entre los bebés y sus cuidadores que permiten un buen bienestar psicológico y saludable, que afectará al desarrollo de la persona en la infancia, la niñez y la vida adulta.</a:t>
            </a:r>
          </a:p>
          <a:p>
            <a:pPr marL="0" marR="0" lvl="0" indent="0" algn="l" rtl="0">
              <a:lnSpc>
                <a:spcPct val="100000"/>
              </a:lnSpc>
              <a:spcBef>
                <a:spcPts val="0"/>
              </a:spcBef>
              <a:spcAft>
                <a:spcPts val="0"/>
              </a:spcAft>
              <a:buNone/>
            </a:pPr>
            <a:r>
              <a:rPr lang="es-ES" sz="1150" dirty="0">
                <a:latin typeface="Calibri" panose="020F0502020204030204" pitchFamily="34" charset="0"/>
                <a:cs typeface="Calibri" panose="020F0502020204030204" pitchFamily="34" charset="0"/>
              </a:rPr>
              <a:t>La teoría propone que durante el primer año de vida de una persona se establece el vínculo de apego entre el bebé y su cuidador, lo que permite al niño o niña sentirse seguro/a. El vínculo de apego se define como permanente y permite establecer una relación de cercanía entre las personas implicadas. El siguiente gráfico muestra cómo funciona el ciclo del apego durante los primeros meses de vida.</a:t>
            </a:r>
          </a:p>
          <a:p>
            <a:pPr marL="0" marR="0" lvl="0" indent="0" algn="l" rtl="0">
              <a:lnSpc>
                <a:spcPct val="100000"/>
              </a:lnSpc>
              <a:spcBef>
                <a:spcPts val="0"/>
              </a:spcBef>
              <a:spcAft>
                <a:spcPts val="0"/>
              </a:spcAft>
              <a:buNone/>
            </a:pPr>
            <a:r>
              <a:rPr lang="es-ES" sz="1150" dirty="0">
                <a:latin typeface="Calibri" panose="020F0502020204030204" pitchFamily="34" charset="0"/>
                <a:cs typeface="Calibri" panose="020F0502020204030204" pitchFamily="34" charset="0"/>
              </a:rPr>
              <a:t>La teoría del apego hace hincapié en el impacto que tienen las relaciones entre los cuidadores primarios y los niños/as en el funcionamiento psicológico. Afirma que es a través de esta relación como se forman una idea de sí mismos (como competentes y dignos de amor o como incompetentes y defectuosos) y de los demás (como potenciales apoyos o amenazas), a medida que desarrollan un "modelo de trabajo interno" (o plantilla) para las relaciones posteriores. A continuación, los niños y niñas ponen en práctica automáticamente estos modelos cuando se desenvuelven en circunstancias cotidianas.</a:t>
            </a:r>
          </a:p>
          <a:p>
            <a:pPr marL="0" marR="0" lvl="0" indent="0" algn="l" rtl="0">
              <a:lnSpc>
                <a:spcPct val="100000"/>
              </a:lnSpc>
              <a:spcBef>
                <a:spcPts val="0"/>
              </a:spcBef>
              <a:spcAft>
                <a:spcPts val="0"/>
              </a:spcAft>
              <a:buNone/>
            </a:pPr>
            <a:endParaRPr lang="es-ES" sz="115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lang="es-ES" sz="1150" dirty="0">
              <a:highlight>
                <a:srgbClr val="FFFFFF"/>
              </a:highlight>
              <a:latin typeface="Calibri" panose="020F0502020204030204" pitchFamily="34" charset="0"/>
              <a:ea typeface="Calibri"/>
              <a:cs typeface="Calibri" panose="020F0502020204030204" pitchFamily="34" charset="0"/>
            </a:endParaRPr>
          </a:p>
          <a:p>
            <a:pPr marL="0" lvl="0" indent="0">
              <a:buFont typeface="Arial"/>
              <a:buNone/>
            </a:pPr>
            <a:r>
              <a:rPr lang="es-ES" b="1" dirty="0">
                <a:highlight>
                  <a:srgbClr val="FFFFFF"/>
                </a:highlight>
                <a:latin typeface="Calibri" panose="020F0502020204030204" pitchFamily="34" charset="0"/>
                <a:cs typeface="Calibri" panose="020F0502020204030204" pitchFamily="34" charset="0"/>
                <a:sym typeface="Calibri"/>
              </a:rPr>
              <a:t>Críticas a la teoría del apego</a:t>
            </a:r>
          </a:p>
          <a:p>
            <a:pPr marL="17145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s-ES" sz="1150" b="1" i="0" u="none" strike="noStrike" cap="none" dirty="0" err="1">
                <a:solidFill>
                  <a:srgbClr val="000000"/>
                </a:solidFill>
                <a:latin typeface="Calibri" panose="020F0502020204030204" pitchFamily="34" charset="0"/>
                <a:ea typeface="Calibri"/>
                <a:cs typeface="Calibri" panose="020F0502020204030204" pitchFamily="34" charset="0"/>
                <a:sym typeface="Calibri"/>
              </a:rPr>
              <a:t>Monocausalidad</a:t>
            </a:r>
            <a:r>
              <a:rPr lang="es-ES" sz="1150" b="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s-ES" sz="1150" b="0" i="0" u="none" strike="noStrike" cap="none" dirty="0">
                <a:solidFill>
                  <a:srgbClr val="000000"/>
                </a:solidFill>
                <a:latin typeface="Calibri" panose="020F0502020204030204" pitchFamily="34" charset="0"/>
                <a:cs typeface="Calibri" panose="020F0502020204030204" pitchFamily="34" charset="0"/>
                <a:sym typeface="Arial"/>
              </a:rPr>
              <a:t>Reducir la relación padre/madre-hijo/hija a una dimensión, que además está conectada a una relación casual con patologías psiquiátricas específicas. El apego del niño o niña al cuidador/a (como "base segura" que proporciona seguridad y protección) es sólo un componente específico de la relación cuidador/a-hijo/a. Esto puede eclipsar o descartar otros aspectos de la relación, como el temperamento y la constitución biológica del niño o niña, la estimulación cognitiva que se le ha proporcionado, el modelado que el cuidador hace de la regulación de las emociones y el control de los impulsos, las técnicas disciplinarias que utiliza, etc. Además, no reconoce la influencia de otros factores, como la clase social, el sexo, la etnia y la cultura, en el desarrollo de la personalidad. </a:t>
            </a:r>
          </a:p>
          <a:p>
            <a:pPr marL="171450" marR="0" lvl="0" indent="-171450" algn="l" rtl="0">
              <a:lnSpc>
                <a:spcPct val="100000"/>
              </a:lnSpc>
              <a:spcBef>
                <a:spcPts val="0"/>
              </a:spcBef>
              <a:spcAft>
                <a:spcPts val="0"/>
              </a:spcAft>
              <a:buClr>
                <a:srgbClr val="000000"/>
              </a:buClr>
              <a:buSzPts val="1100"/>
              <a:buFont typeface="Arial"/>
              <a:buChar char="•"/>
            </a:pPr>
            <a:r>
              <a:rPr lang="es-ES" sz="1150" b="1" i="0" u="none" strike="noStrike" cap="none" dirty="0">
                <a:solidFill>
                  <a:srgbClr val="000000"/>
                </a:solidFill>
                <a:latin typeface="Calibri" panose="020F0502020204030204" pitchFamily="34" charset="0"/>
                <a:cs typeface="Calibri" panose="020F0502020204030204" pitchFamily="34" charset="0"/>
                <a:sym typeface="Arial"/>
              </a:rPr>
              <a:t>Determinismo</a:t>
            </a:r>
            <a:r>
              <a:rPr lang="es-ES" sz="1150" b="0" i="0" u="none" strike="noStrike" cap="none" dirty="0">
                <a:solidFill>
                  <a:srgbClr val="000000"/>
                </a:solidFill>
                <a:latin typeface="Calibri" panose="020F0502020204030204" pitchFamily="34" charset="0"/>
                <a:cs typeface="Calibri" panose="020F0502020204030204" pitchFamily="34" charset="0"/>
                <a:sym typeface="Arial"/>
              </a:rPr>
              <a:t>: La teoría reproduce un esencialismo basado en la idea de que algo que nos ocurrió, a menudo cuando éramos muy pequeños, puede tener un efecto tan profundo en nuestra personalidad y comportamiento posteriores. Algunos estudios han desplazado el foco de atención de la relación causa-efecto en el vínculo materno a cómo éste ha sido construido simbólicamente por el sujeto en la edad adulta (</a:t>
            </a:r>
            <a:r>
              <a:rPr lang="es-ES" sz="1150" b="0" i="0" u="none" strike="noStrike" cap="none" dirty="0" err="1">
                <a:solidFill>
                  <a:srgbClr val="000000"/>
                </a:solidFill>
                <a:latin typeface="Calibri" panose="020F0502020204030204" pitchFamily="34" charset="0"/>
                <a:cs typeface="Calibri" panose="020F0502020204030204" pitchFamily="34" charset="0"/>
                <a:sym typeface="Arial"/>
              </a:rPr>
              <a:t>Korstanje</a:t>
            </a:r>
            <a:r>
              <a:rPr lang="es-ES" sz="1150" b="0" i="0" u="none" strike="noStrike" cap="none" dirty="0">
                <a:solidFill>
                  <a:srgbClr val="000000"/>
                </a:solidFill>
                <a:latin typeface="Calibri" panose="020F0502020204030204" pitchFamily="34" charset="0"/>
                <a:cs typeface="Calibri" panose="020F0502020204030204" pitchFamily="34" charset="0"/>
                <a:sym typeface="Arial"/>
              </a:rPr>
              <a:t>, 2008; Waters et al, 2002).</a:t>
            </a:r>
          </a:p>
          <a:p>
            <a:pPr marL="171450" marR="0" lvl="0" indent="-171450" algn="l" rtl="0">
              <a:lnSpc>
                <a:spcPct val="100000"/>
              </a:lnSpc>
              <a:spcBef>
                <a:spcPts val="0"/>
              </a:spcBef>
              <a:spcAft>
                <a:spcPts val="0"/>
              </a:spcAft>
              <a:buClr>
                <a:srgbClr val="000000"/>
              </a:buClr>
              <a:buSzPts val="1100"/>
              <a:buFont typeface="Arial"/>
              <a:buChar char="•"/>
            </a:pPr>
            <a:r>
              <a:rPr lang="es-ES" sz="1150" b="1" i="0" u="none" strike="noStrike" cap="none" dirty="0">
                <a:solidFill>
                  <a:srgbClr val="000000"/>
                </a:solidFill>
                <a:latin typeface="Calibri" panose="020F0502020204030204" pitchFamily="34" charset="0"/>
                <a:ea typeface="Calibri"/>
                <a:cs typeface="Calibri" panose="020F0502020204030204" pitchFamily="34" charset="0"/>
                <a:sym typeface="Calibri"/>
              </a:rPr>
              <a:t>Multiplicidad de apegos</a:t>
            </a:r>
            <a:r>
              <a:rPr lang="es-ES" sz="1150" b="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s-ES" sz="1150" b="0" i="0" u="none" strike="noStrike" cap="none" dirty="0">
                <a:solidFill>
                  <a:srgbClr val="000000"/>
                </a:solidFill>
                <a:latin typeface="Calibri" panose="020F0502020204030204" pitchFamily="34" charset="0"/>
                <a:cs typeface="Calibri" panose="020F0502020204030204" pitchFamily="34" charset="0"/>
                <a:sym typeface="Arial"/>
              </a:rPr>
              <a:t>La teoría del apego suele referirse a la figura de apego primaria, normalmente la madre. Sin embargo, los niños y niñas tienen relaciones de apego e interactúan con otras personas además de sus madres, y estas relaciones tienen un impacto importante en sus vidas a medida que crecen (Saunders et al., 2015).</a:t>
            </a:r>
          </a:p>
          <a:p>
            <a:pPr marL="171450" marR="0" lvl="0" indent="-171450" algn="l" rtl="0">
              <a:lnSpc>
                <a:spcPct val="100000"/>
              </a:lnSpc>
              <a:spcBef>
                <a:spcPts val="0"/>
              </a:spcBef>
              <a:spcAft>
                <a:spcPts val="0"/>
              </a:spcAft>
              <a:buClr>
                <a:srgbClr val="000000"/>
              </a:buClr>
              <a:buSzPts val="1100"/>
              <a:buFont typeface="Arial"/>
              <a:buChar char="•"/>
            </a:pPr>
            <a:r>
              <a:rPr lang="es-ES" sz="1150" b="1" i="0" u="none" strike="noStrike" cap="none" dirty="0">
                <a:solidFill>
                  <a:srgbClr val="000000"/>
                </a:solidFill>
                <a:latin typeface="Calibri" panose="020F0502020204030204" pitchFamily="34" charset="0"/>
                <a:ea typeface="Calibri"/>
                <a:cs typeface="Calibri" panose="020F0502020204030204" pitchFamily="34" charset="0"/>
                <a:sym typeface="Calibri"/>
              </a:rPr>
              <a:t>Dinamismo</a:t>
            </a:r>
            <a:r>
              <a:rPr lang="es-ES" sz="1150" b="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s-ES" sz="1150" b="0" i="0" u="none" strike="noStrike" cap="none" dirty="0">
                <a:solidFill>
                  <a:srgbClr val="000000"/>
                </a:solidFill>
                <a:latin typeface="Calibri" panose="020F0502020204030204" pitchFamily="34" charset="0"/>
                <a:cs typeface="Calibri" panose="020F0502020204030204" pitchFamily="34" charset="0"/>
                <a:sym typeface="Arial"/>
              </a:rPr>
              <a:t>El apego y los estilos resultantes no son fijos, sino que se desarrollan constantemente con el tiempo y la experiencia (Mercer, 2006). Se suponía que el estilo de apego de un individuo permanece estable a lo largo de la vida, sin embargo, </a:t>
            </a:r>
            <a:r>
              <a:rPr lang="es-ES" sz="1150" b="1" i="0" u="none" strike="noStrike" cap="none" dirty="0">
                <a:solidFill>
                  <a:srgbClr val="000000"/>
                </a:solidFill>
                <a:latin typeface="Calibri" panose="020F0502020204030204" pitchFamily="34" charset="0"/>
                <a:cs typeface="Calibri" panose="020F0502020204030204" pitchFamily="34" charset="0"/>
                <a:sym typeface="Arial"/>
              </a:rPr>
              <a:t>no hay pruebas de continuidad desde la clasificación del apego infantil hasta la clasificación del apego adulto </a:t>
            </a:r>
            <a:r>
              <a:rPr lang="es-ES" sz="1150" b="0" i="0" u="none" strike="noStrike" cap="none" dirty="0">
                <a:solidFill>
                  <a:srgbClr val="000000"/>
                </a:solidFill>
                <a:latin typeface="Calibri" panose="020F0502020204030204" pitchFamily="34" charset="0"/>
                <a:cs typeface="Calibri" panose="020F0502020204030204" pitchFamily="34" charset="0"/>
                <a:sym typeface="Arial"/>
              </a:rPr>
              <a:t>(</a:t>
            </a:r>
            <a:r>
              <a:rPr lang="es-ES" sz="1150" b="0" i="0" u="none" strike="noStrike" cap="none" dirty="0" err="1">
                <a:solidFill>
                  <a:srgbClr val="000000"/>
                </a:solidFill>
                <a:latin typeface="Calibri" panose="020F0502020204030204" pitchFamily="34" charset="0"/>
                <a:cs typeface="Calibri" panose="020F0502020204030204" pitchFamily="34" charset="0"/>
                <a:sym typeface="Arial"/>
              </a:rPr>
              <a:t>Groh</a:t>
            </a:r>
            <a:r>
              <a:rPr lang="es-ES" sz="1150" b="0" i="0" u="none" strike="noStrike" cap="none" dirty="0">
                <a:solidFill>
                  <a:srgbClr val="000000"/>
                </a:solidFill>
                <a:latin typeface="Calibri" panose="020F0502020204030204" pitchFamily="34" charset="0"/>
                <a:cs typeface="Calibri" panose="020F0502020204030204" pitchFamily="34" charset="0"/>
                <a:sym typeface="Arial"/>
              </a:rPr>
              <a:t> et al., 2014). La mayoría de los estudios se han centrado en niños menores de 6 o 7 años.</a:t>
            </a:r>
          </a:p>
          <a:p>
            <a:pPr marL="171450" marR="0" lvl="0" indent="-171450" algn="l" rtl="0">
              <a:lnSpc>
                <a:spcPct val="100000"/>
              </a:lnSpc>
              <a:spcBef>
                <a:spcPts val="0"/>
              </a:spcBef>
              <a:spcAft>
                <a:spcPts val="0"/>
              </a:spcAft>
              <a:buClr>
                <a:srgbClr val="000000"/>
              </a:buClr>
              <a:buSzPts val="1100"/>
              <a:buFont typeface="Arial"/>
              <a:buChar char="•"/>
            </a:pPr>
            <a:r>
              <a:rPr lang="es-ES" sz="1150" b="1" i="0" u="none" strike="noStrike" cap="none" dirty="0" err="1">
                <a:solidFill>
                  <a:srgbClr val="000000"/>
                </a:solidFill>
                <a:latin typeface="Calibri" panose="020F0502020204030204" pitchFamily="34" charset="0"/>
                <a:ea typeface="Calibri"/>
                <a:cs typeface="Calibri" panose="020F0502020204030204" pitchFamily="34" charset="0"/>
                <a:sym typeface="Calibri"/>
              </a:rPr>
              <a:t>DIferencias</a:t>
            </a:r>
            <a:r>
              <a:rPr lang="es-ES" sz="1150" b="1" i="0" u="none" strike="noStrike" cap="none" dirty="0">
                <a:solidFill>
                  <a:srgbClr val="000000"/>
                </a:solidFill>
                <a:latin typeface="Calibri" panose="020F0502020204030204" pitchFamily="34" charset="0"/>
                <a:ea typeface="Calibri"/>
                <a:cs typeface="Calibri" panose="020F0502020204030204" pitchFamily="34" charset="0"/>
                <a:sym typeface="Calibri"/>
              </a:rPr>
              <a:t> culturales : </a:t>
            </a:r>
            <a:r>
              <a:rPr lang="es-ES" sz="1150" b="0" i="0" u="none" strike="noStrike" cap="none" dirty="0">
                <a:solidFill>
                  <a:srgbClr val="000000"/>
                </a:solidFill>
                <a:latin typeface="Calibri" panose="020F0502020204030204" pitchFamily="34" charset="0"/>
                <a:cs typeface="Calibri" panose="020F0502020204030204" pitchFamily="34" charset="0"/>
                <a:sym typeface="Arial"/>
              </a:rPr>
              <a:t>Es necesario tener en cuenta que los tipos de apego varían sustancialmente de una sociedad a otra. En los últimos años, aunque muchos investigadores de todo el mundo han aplicado estas escalas en sus sociedades, los resultados han sido bastante contrarios a los obtenidos tanto por Ainsworth como por Bowlby. </a:t>
            </a:r>
            <a:endParaRPr lang="es-ES" sz="115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None/>
            </a:pPr>
            <a:endParaRPr lang="es-ES" sz="115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1150" b="0" i="0" u="none" strike="noStrike" cap="none" dirty="0">
              <a:solidFill>
                <a:srgbClr val="000000"/>
              </a:solidFill>
              <a:highlight>
                <a:srgbClr val="FFFFFF"/>
              </a:highlight>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14862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p:nvPr/>
        </p:nvSpPr>
        <p:spPr>
          <a:xfrm>
            <a:off x="180475" y="59137"/>
            <a:ext cx="11851104" cy="5878956"/>
          </a:xfrm>
          <a:prstGeom prst="rect">
            <a:avLst/>
          </a:prstGeom>
          <a:noFill/>
          <a:ln>
            <a:noFill/>
          </a:ln>
        </p:spPr>
        <p:txBody>
          <a:bodyPr spcFirstLastPara="1" wrap="square" lIns="91425" tIns="45700" rIns="91425" bIns="45700" numCol="2" spcCol="108000" anchor="t" anchorCtr="0">
            <a:noAutofit/>
          </a:bodyPr>
          <a:lstStyle/>
          <a:p>
            <a:pPr marL="0" marR="0" lvl="0" indent="0" algn="l" rtl="0">
              <a:lnSpc>
                <a:spcPct val="100000"/>
              </a:lnSpc>
              <a:spcBef>
                <a:spcPts val="0"/>
              </a:spcBef>
              <a:spcAft>
                <a:spcPts val="0"/>
              </a:spcAft>
              <a:buNone/>
            </a:pPr>
            <a:r>
              <a:rPr lang="es-ES" b="1" dirty="0">
                <a:latin typeface="Calibri" panose="020F0502020204030204" pitchFamily="34" charset="0"/>
                <a:cs typeface="Calibri" panose="020F0502020204030204" pitchFamily="34" charset="0"/>
                <a:sym typeface="Calibri"/>
              </a:rPr>
              <a:t>Neurociencia</a:t>
            </a:r>
            <a:endParaRPr b="1"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Los neurocientíficos utilizan otro enfoque para explicar cómo los niños expuestos a las ACE en una etapa temprana de su vida corren un mayor riesgo de sufrir dificultades de desarrollo, que afectan tanto a la adaptación cognitiva como a la emocional. </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Los neurocientíficos consideran que hay pruebas claras de que las ACE se asocian con efectos duraderos en la estructura y función de los circuitos neuronales reguladores del estrés, como el hipocampo o la amígdala, y alteran la sensibilidad al estrés y la regulación de las emociones en etapas posteriores de la vida.</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Cuando los sistemas de respuesta al estrés de un niño se activan en un entorno de relaciones de apoyo con adultos, estos efectos fisiológicos se suavizan y vuelven a la línea de base. El resultado es el desarrollo de sistemas de respuesta al estrés sanos. Sin embargo, si la respuesta al estrés es extrema y duradera, y el niño no dispone de relaciones de apoyo, el resultado pueden ser unos sistemas y un cerebro dañados y debilitados, con repercusiones a largo plazo.</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Cuando un niño experimenta adversidades fuertes, frecuentes y/o prolongadas -como maltrato físico o emocional, negligencia crónica, abuso de sustancias o enfermedad mental por parte del cuidador, exposición a la violencia y/o las cargas acumuladas de las dificultades económicas familiares- sin el apoyo adecuado de los adultos. Este tipo de estrés prolongado puede dañar el cuerpo y el cerebro, y causar problemas de salud de por vida.</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panose="020F0502020204030204" pitchFamily="34" charset="0"/>
                <a:cs typeface="Calibri" panose="020F0502020204030204" pitchFamily="34" charset="0"/>
                <a:sym typeface="Arial"/>
              </a:rPr>
              <a:t>Cuando la respuesta de estrés tóxico se produce de forma continuada, puede repercutir en el crecimiento, el desarrollo y la salud física y mental. Cuantas más experiencias adversas se vivan en la infancia, mayor será la probabilidad de que se produzcan retrasos en el desarrollo y problemas de salud posteriores. Las investigaciones también indican que las relaciones de apoyo y respuesta con adultos afectuosos lo antes posible en la vida pueden prevenir o invertir los efectos nocivos de la respuesta de estrés tóxico.</a:t>
            </a:r>
          </a:p>
          <a:p>
            <a:pPr marL="0" marR="0" lvl="0" indent="0" algn="l" rtl="0">
              <a:lnSpc>
                <a:spcPct val="100000"/>
              </a:lnSpc>
              <a:spcBef>
                <a:spcPts val="0"/>
              </a:spcBef>
              <a:spcAft>
                <a:spcPts val="0"/>
              </a:spcAft>
              <a:buNone/>
            </a:pPr>
            <a:endParaRPr lang="es-ES" sz="11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s-ES" sz="1400" b="1" i="0" u="none" strike="noStrike" cap="none" dirty="0">
                <a:solidFill>
                  <a:srgbClr val="000000"/>
                </a:solidFill>
                <a:latin typeface="Calibri"/>
                <a:ea typeface="Calibri"/>
                <a:cs typeface="Calibri"/>
                <a:sym typeface="Calibri"/>
              </a:rPr>
              <a:t>Estrés tóxico</a:t>
            </a:r>
            <a:endParaRPr lang="es-ES"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Calibri"/>
                <a:ea typeface="Calibri"/>
                <a:cs typeface="Calibri"/>
                <a:sym typeface="Calibri"/>
              </a:rPr>
              <a:t>Ver este video: </a:t>
            </a:r>
            <a:r>
              <a:rPr lang="es-ES" sz="11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https://developingchild.harvard.edu/science/key-concepts/toxic-stress/</a:t>
            </a:r>
            <a:endParaRPr lang="es-ES"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Podemos distinguir tres tipos de respuestas al estrés: positivas, tolerables y tóxicas (véase la figura).</a:t>
            </a:r>
            <a:endParaRPr lang="es-ES" sz="11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100"/>
              <a:buFont typeface="Calibri"/>
              <a:buChar char="●"/>
            </a:pPr>
            <a:r>
              <a:rPr lang="es-ES" sz="1100" b="1" i="0" u="none" strike="noStrike" cap="none" dirty="0">
                <a:solidFill>
                  <a:srgbClr val="000000"/>
                </a:solidFill>
                <a:latin typeface="Calibri"/>
                <a:ea typeface="Calibri"/>
                <a:cs typeface="Calibri"/>
                <a:sym typeface="Calibri"/>
              </a:rPr>
              <a:t>Estrés positivo, </a:t>
            </a:r>
            <a:r>
              <a:rPr lang="es-ES" sz="1100" b="0" i="0" u="none" strike="noStrike" cap="none" dirty="0">
                <a:solidFill>
                  <a:srgbClr val="000000"/>
                </a:solidFill>
                <a:latin typeface="Arial"/>
                <a:ea typeface="Arial"/>
                <a:cs typeface="Arial"/>
                <a:sym typeface="Arial"/>
              </a:rPr>
              <a:t>es la respuesta del organismo al estrés temporal. Por ejemplo, el primer día con un nuevo cuidador o recibir una vacuna inyectada puede provocar este tipo de respuesta.</a:t>
            </a:r>
            <a:endParaRPr lang="es-ES" sz="11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100"/>
              <a:buFont typeface="Calibri"/>
              <a:buChar char="●"/>
            </a:pPr>
            <a:r>
              <a:rPr lang="es-ES" sz="1100" b="1" i="0" u="none" strike="noStrike" cap="none" dirty="0">
                <a:solidFill>
                  <a:srgbClr val="000000"/>
                </a:solidFill>
                <a:latin typeface="Calibri"/>
                <a:ea typeface="Calibri"/>
                <a:cs typeface="Calibri"/>
                <a:sym typeface="Calibri"/>
              </a:rPr>
              <a:t>Estrés </a:t>
            </a:r>
            <a:r>
              <a:rPr lang="es-ES" sz="1100" b="1" i="0" u="none" strike="noStrike" cap="none" dirty="0" err="1">
                <a:solidFill>
                  <a:srgbClr val="000000"/>
                </a:solidFill>
                <a:latin typeface="Calibri"/>
                <a:ea typeface="Calibri"/>
                <a:cs typeface="Calibri"/>
                <a:sym typeface="Calibri"/>
              </a:rPr>
              <a:t>tolerable,</a:t>
            </a:r>
            <a:r>
              <a:rPr lang="es-ES" sz="1100" b="0" i="0" u="none" strike="noStrike" cap="none" dirty="0" err="1">
                <a:solidFill>
                  <a:srgbClr val="000000"/>
                </a:solidFill>
                <a:latin typeface="Arial"/>
                <a:ea typeface="Arial"/>
                <a:cs typeface="Arial"/>
                <a:sym typeface="Arial"/>
              </a:rPr>
              <a:t>respuesta</a:t>
            </a:r>
            <a:r>
              <a:rPr lang="es-ES" sz="1100" b="0" i="0" u="none" strike="noStrike" cap="none" dirty="0">
                <a:solidFill>
                  <a:srgbClr val="000000"/>
                </a:solidFill>
                <a:latin typeface="Arial"/>
                <a:ea typeface="Arial"/>
                <a:cs typeface="Arial"/>
                <a:sym typeface="Arial"/>
              </a:rPr>
              <a:t> activa los sistemas de alerta del organismo ante un estrés más prolongado y grave, como la pérdida de una figura de referencia. Cuando hay apoyo para, el cuerpo puede volver al estado normal más fácilmente.</a:t>
            </a:r>
            <a:endParaRPr lang="es-ES" sz="11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100"/>
              <a:buFont typeface="Calibri"/>
              <a:buChar char="●"/>
            </a:pPr>
            <a:r>
              <a:rPr lang="es-ES" sz="1100" b="1" i="0" u="none" strike="noStrike" cap="none" dirty="0">
                <a:solidFill>
                  <a:srgbClr val="000000"/>
                </a:solidFill>
                <a:latin typeface="Calibri"/>
                <a:ea typeface="Calibri"/>
                <a:cs typeface="Calibri"/>
                <a:sym typeface="Calibri"/>
              </a:rPr>
              <a:t>Estrés tóxico,  </a:t>
            </a:r>
            <a:r>
              <a:rPr lang="es-ES" sz="1100" b="0" i="0" u="none" strike="noStrike" cap="none" dirty="0">
                <a:solidFill>
                  <a:srgbClr val="000000"/>
                </a:solidFill>
                <a:latin typeface="Arial"/>
                <a:ea typeface="Arial"/>
                <a:cs typeface="Arial"/>
                <a:sym typeface="Arial"/>
              </a:rPr>
              <a:t>puede producirse cuando un niño experimenta adversidades fuertes, frecuentes y/o prolongadas -como abuso físico o emocional, negligencia crónica, abuso de sustancias o enfermedad mental por parte del cuidador, exposición a la violencia y/o las cargas acumuladas de las dificultades económicas familiares- sin el apoyo adecuado de los adultos. Este tipo de estrés prolongado puede dañar el cuerpo y el cerebro y causar problemas de salud de por vida.</a:t>
            </a:r>
            <a:endParaRPr lang="es-ES"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Cuando la respuesta de estrés tóxico se produce de forma continuada, puede repercutir en el crecimiento, el desarrollo y la salud física y mental. Cuantas más experiencias adversas se vivan en la infancia, mayor será la probabilidad de que se produzcan retrasos en el desarrollo y problemas de salud posteriores. Las investigaciones también indican que las relaciones de apoyo y respuesta con adultos afectuosos lo antes posible en la vida pueden prevenir o invertir los efectos nocivos de la respuesta de estrés tóxico.</a:t>
            </a:r>
          </a:p>
          <a:p>
            <a:pPr marL="0" marR="0" lvl="0" indent="0" algn="l" rtl="0">
              <a:lnSpc>
                <a:spcPct val="100000"/>
              </a:lnSpc>
              <a:spcBef>
                <a:spcPts val="0"/>
              </a:spcBef>
              <a:spcAft>
                <a:spcPts val="0"/>
              </a:spcAft>
              <a:buNone/>
            </a:pPr>
            <a:endParaRPr lang="es-ES"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s-ES" sz="1400" b="1" i="0" u="none" strike="noStrike" cap="none" dirty="0">
                <a:solidFill>
                  <a:srgbClr val="000000"/>
                </a:solidFill>
                <a:latin typeface="Calibri"/>
                <a:ea typeface="Calibri"/>
                <a:cs typeface="Calibri"/>
                <a:sym typeface="Calibri"/>
              </a:rPr>
              <a:t>Teoría ecológica</a:t>
            </a:r>
            <a:endParaRPr lang="es-ES"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Los modelos de ecología social proporcionan un marco más amplio tanto para evaluar el impacto de la adversidad temprana como las formas de abordarla. La teoría ecológica clásica desarrollada por Bronfenbrenner (1979) permite considerar los factores que repercuten en el desarrollo y el curso de la vida, positiva o negativamente, más allá de la unidad familiar. El modelo de Bronfenbrenner describe cuatro sistemas:</a:t>
            </a:r>
            <a:endParaRPr lang="es-ES"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81717"/>
              </a:buClr>
              <a:buSzPts val="1100"/>
              <a:buFont typeface="Arial"/>
              <a:buChar char="-"/>
            </a:pPr>
            <a:r>
              <a:rPr lang="es-ES" sz="1100" b="1" i="0" u="none" strike="noStrike" cap="none" dirty="0">
                <a:solidFill>
                  <a:srgbClr val="000000"/>
                </a:solidFill>
                <a:latin typeface="Calibri"/>
                <a:ea typeface="Calibri"/>
                <a:cs typeface="Calibri"/>
                <a:sym typeface="Calibri"/>
              </a:rPr>
              <a:t>Microsistema: </a:t>
            </a:r>
            <a:r>
              <a:rPr lang="es-ES" sz="1100" b="0" i="0" u="none" strike="noStrike" cap="none" dirty="0">
                <a:solidFill>
                  <a:srgbClr val="000000"/>
                </a:solidFill>
                <a:latin typeface="Arial"/>
                <a:ea typeface="Arial"/>
                <a:cs typeface="Arial"/>
                <a:sym typeface="Arial"/>
              </a:rPr>
              <a:t>comprende las interacciones y relaciones dentro del hogar, las guarderías o los patios de recreo.</a:t>
            </a:r>
            <a:r>
              <a:rPr lang="es-ES" sz="1100" b="0" i="0" u="none" strike="noStrike" cap="none" dirty="0">
                <a:solidFill>
                  <a:srgbClr val="000000"/>
                </a:solidFill>
                <a:latin typeface="Calibri"/>
                <a:ea typeface="Calibri"/>
                <a:cs typeface="Calibri"/>
                <a:sym typeface="Calibri"/>
              </a:rPr>
              <a:t> </a:t>
            </a:r>
          </a:p>
          <a:p>
            <a:pPr marL="342900" marR="0" lvl="0" indent="-342900" algn="l" rtl="0">
              <a:lnSpc>
                <a:spcPct val="100000"/>
              </a:lnSpc>
              <a:spcBef>
                <a:spcPts val="0"/>
              </a:spcBef>
              <a:spcAft>
                <a:spcPts val="0"/>
              </a:spcAft>
              <a:buClr>
                <a:srgbClr val="181717"/>
              </a:buClr>
              <a:buSzPts val="1100"/>
              <a:buFont typeface="Arial"/>
              <a:buChar char="-"/>
            </a:pPr>
            <a:r>
              <a:rPr lang="es-ES" sz="1100" b="1" i="0" u="none" strike="noStrike" cap="none" dirty="0" err="1">
                <a:solidFill>
                  <a:srgbClr val="000000"/>
                </a:solidFill>
                <a:latin typeface="Calibri"/>
                <a:ea typeface="Calibri"/>
                <a:cs typeface="Calibri"/>
                <a:sym typeface="Calibri"/>
              </a:rPr>
              <a:t>Mesosistema:</a:t>
            </a:r>
            <a:r>
              <a:rPr lang="es-ES" sz="1100" b="0" i="0" u="none" strike="noStrike" cap="none" dirty="0" err="1">
                <a:solidFill>
                  <a:srgbClr val="000000"/>
                </a:solidFill>
                <a:latin typeface="Arial"/>
                <a:ea typeface="Arial"/>
                <a:cs typeface="Arial"/>
                <a:sym typeface="Arial"/>
              </a:rPr>
              <a:t>es</a:t>
            </a:r>
            <a:r>
              <a:rPr lang="es-ES" sz="1100" b="0" i="0" u="none" strike="noStrike" cap="none" dirty="0">
                <a:solidFill>
                  <a:srgbClr val="000000"/>
                </a:solidFill>
                <a:latin typeface="Arial"/>
                <a:ea typeface="Arial"/>
                <a:cs typeface="Arial"/>
                <a:sym typeface="Arial"/>
              </a:rPr>
              <a:t> el sistema interrelacionado de microsistemas en el que participa una persona; por ejemplo, los vínculos entre la familia y la escuela.</a:t>
            </a:r>
            <a:endParaRPr lang="es-ES" sz="11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181717"/>
              </a:buClr>
              <a:buSzPts val="1100"/>
              <a:buFont typeface="Arial"/>
              <a:buChar char="-"/>
            </a:pPr>
            <a:r>
              <a:rPr lang="es-ES" sz="1100" b="1" i="0" u="none" strike="noStrike" cap="none" dirty="0">
                <a:solidFill>
                  <a:srgbClr val="000000"/>
                </a:solidFill>
                <a:latin typeface="Calibri"/>
                <a:ea typeface="Calibri"/>
                <a:cs typeface="Calibri"/>
                <a:sym typeface="Calibri"/>
              </a:rPr>
              <a:t>Exosistema: </a:t>
            </a:r>
            <a:r>
              <a:rPr lang="es-ES" sz="1100" b="0" i="0" u="none" strike="noStrike" cap="none" dirty="0">
                <a:solidFill>
                  <a:srgbClr val="000000"/>
                </a:solidFill>
                <a:latin typeface="Arial"/>
                <a:ea typeface="Arial"/>
                <a:cs typeface="Arial"/>
                <a:sym typeface="Arial"/>
              </a:rPr>
              <a:t>se refiere a otros entornos que afectan al niño o niña indirectamente (en los que no participa activamente), como el entorno laboral de los padres o madres, el colegio de los hermanos/as o la administración local.</a:t>
            </a:r>
            <a:endParaRPr lang="es-ES" sz="11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181717"/>
              </a:buClr>
              <a:buSzPts val="1100"/>
              <a:buFont typeface="Arial"/>
              <a:buChar char="-"/>
            </a:pPr>
            <a:r>
              <a:rPr lang="es-ES" sz="1100" b="1" i="0" u="none" strike="noStrike" cap="none" dirty="0">
                <a:solidFill>
                  <a:srgbClr val="000000"/>
                </a:solidFill>
                <a:latin typeface="Calibri"/>
                <a:ea typeface="Calibri"/>
                <a:cs typeface="Calibri"/>
                <a:sym typeface="Calibri"/>
              </a:rPr>
              <a:t>Macrosistema: </a:t>
            </a:r>
            <a:r>
              <a:rPr lang="es-ES" sz="1100" b="0" i="0" u="none" strike="noStrike" cap="none" dirty="0">
                <a:solidFill>
                  <a:srgbClr val="000000"/>
                </a:solidFill>
                <a:latin typeface="Arial"/>
                <a:ea typeface="Arial"/>
                <a:cs typeface="Arial"/>
                <a:sym typeface="Arial"/>
              </a:rPr>
              <a:t>engloba características sociales más amplias, como normas, costumbres, creencias y estructuras políticas.</a:t>
            </a:r>
          </a:p>
          <a:p>
            <a:pPr marL="0" marR="0" lvl="0" indent="0" algn="l" rtl="0">
              <a:lnSpc>
                <a:spcPct val="100000"/>
              </a:lnSpc>
              <a:spcBef>
                <a:spcPts val="0"/>
              </a:spcBef>
              <a:spcAft>
                <a:spcPts val="0"/>
              </a:spcAft>
              <a:buNone/>
            </a:pPr>
            <a:endParaRPr lang="es-ES"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s-ES" sz="1100" dirty="0"/>
          </a:p>
          <a:p>
            <a:pPr marL="0" marR="0" lvl="0" indent="0" algn="l" rtl="0">
              <a:lnSpc>
                <a:spcPct val="100000"/>
              </a:lnSpc>
              <a:spcBef>
                <a:spcPts val="0"/>
              </a:spcBef>
              <a:spcAft>
                <a:spcPts val="0"/>
              </a:spcAft>
              <a:buNone/>
            </a:pPr>
            <a:endParaRPr lang="es-E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s-ES" sz="11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lang="es-ES" sz="1100" b="1"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None/>
            </a:pPr>
            <a:endParaRPr sz="11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3bc78ca0c0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s-ES">
                <a:latin typeface="Calibri"/>
                <a:ea typeface="Calibri"/>
                <a:cs typeface="Calibri"/>
                <a:sym typeface="Calibri"/>
              </a:rPr>
              <a:t>Objetivos</a:t>
            </a:r>
            <a:endParaRPr>
              <a:latin typeface="Calibri"/>
              <a:ea typeface="Calibri"/>
              <a:cs typeface="Calibri"/>
              <a:sym typeface="Calibri"/>
            </a:endParaRPr>
          </a:p>
        </p:txBody>
      </p:sp>
      <p:sp>
        <p:nvSpPr>
          <p:cNvPr id="110" name="Google Shape;110;g13bc78ca0c0_0_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lvl="0" indent="-298450" algn="just" rtl="0">
              <a:lnSpc>
                <a:spcPct val="100000"/>
              </a:lnSpc>
              <a:spcBef>
                <a:spcPts val="0"/>
              </a:spcBef>
              <a:spcAft>
                <a:spcPts val="0"/>
              </a:spcAft>
              <a:buSzPts val="1100"/>
              <a:buFont typeface="Calibri"/>
              <a:buChar char="●"/>
            </a:pPr>
            <a:r>
              <a:rPr lang="es-ES" sz="2400" dirty="0"/>
              <a:t>Conceptualización de la Adversidad Temprana/ ACE (por sus siglas en inglés)</a:t>
            </a:r>
            <a:endParaRPr dirty="0"/>
          </a:p>
          <a:p>
            <a:pPr marL="158750" lvl="0" indent="0" algn="just" rtl="0">
              <a:lnSpc>
                <a:spcPct val="100000"/>
              </a:lnSpc>
              <a:spcBef>
                <a:spcPts val="0"/>
              </a:spcBef>
              <a:spcAft>
                <a:spcPts val="0"/>
              </a:spcAft>
              <a:buSzPts val="1100"/>
              <a:buNone/>
            </a:pPr>
            <a:endParaRPr sz="2400" dirty="0"/>
          </a:p>
          <a:p>
            <a:pPr marL="457200" lvl="0" indent="-298450" algn="just" rtl="0">
              <a:lnSpc>
                <a:spcPct val="100000"/>
              </a:lnSpc>
              <a:spcBef>
                <a:spcPts val="0"/>
              </a:spcBef>
              <a:spcAft>
                <a:spcPts val="0"/>
              </a:spcAft>
              <a:buSzPts val="1100"/>
              <a:buFont typeface="Calibri"/>
              <a:buChar char="●"/>
            </a:pPr>
            <a:r>
              <a:rPr lang="es-ES" sz="2400" dirty="0"/>
              <a:t>Aproximaciones teóricas a las ACE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3"/>
          <p:cNvSpPr txBox="1"/>
          <p:nvPr/>
        </p:nvSpPr>
        <p:spPr>
          <a:xfrm>
            <a:off x="180475" y="37364"/>
            <a:ext cx="11851104" cy="6187427"/>
          </a:xfrm>
          <a:prstGeom prst="rect">
            <a:avLst/>
          </a:prstGeom>
          <a:noFill/>
          <a:ln>
            <a:noFill/>
          </a:ln>
        </p:spPr>
        <p:txBody>
          <a:bodyPr spcFirstLastPara="1" wrap="square" lIns="91425" tIns="45700" rIns="91425" bIns="45700" numCol="2" spcCol="108000" anchor="t" anchorCtr="0">
            <a:noAutofit/>
          </a:bodyPr>
          <a:lstStyle/>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La teoría ecológica permite comprender cómo el desarrollo y el bienestar de los niños y niñas dependen de múltiples factores, algunos de ellos ajenos a los espacios que habitan. También ayuda a conceptualizar la adversidad temprana no como algo definitivo e irreparable, sino como parte de un universo que puede ser reparado o integrado por el resto de los elementos del sistema. Así, por ejemplo, sufrir experiencias de adversidad temprana en el núcleo familiar (microsistema) es diferente cuando existen o cuando no existen políticas públicas o educativas (exosistema) que faciliten la reparación y superación de sus posibles efectos.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s-ES" sz="1400" b="1" i="0" u="none" strike="noStrike" cap="none" dirty="0">
                <a:solidFill>
                  <a:srgbClr val="000000"/>
                </a:solidFill>
                <a:latin typeface="Calibri"/>
                <a:ea typeface="Calibri"/>
                <a:cs typeface="Calibri"/>
                <a:sym typeface="Calibri"/>
              </a:rPr>
              <a:t>El peligro del relato único</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Ve la charla TED de </a:t>
            </a:r>
            <a:r>
              <a:rPr lang="es-ES" sz="1100" b="0" i="0" u="none" strike="noStrike" cap="none" dirty="0" err="1">
                <a:solidFill>
                  <a:srgbClr val="000000"/>
                </a:solidFill>
                <a:latin typeface="Arial"/>
                <a:ea typeface="Arial"/>
                <a:cs typeface="Arial"/>
                <a:sym typeface="Arial"/>
              </a:rPr>
              <a:t>Chimamanda</a:t>
            </a:r>
            <a:r>
              <a:rPr lang="es-ES" sz="1100" b="0" i="0" u="none" strike="noStrike" cap="none" dirty="0">
                <a:solidFill>
                  <a:srgbClr val="000000"/>
                </a:solidFill>
                <a:latin typeface="Arial"/>
                <a:ea typeface="Arial"/>
                <a:cs typeface="Arial"/>
                <a:sym typeface="Arial"/>
              </a:rPr>
              <a:t> </a:t>
            </a:r>
            <a:r>
              <a:rPr lang="es-ES" sz="1100" b="0" i="0" u="none" strike="noStrike" cap="none" dirty="0" err="1">
                <a:solidFill>
                  <a:srgbClr val="000000"/>
                </a:solidFill>
                <a:latin typeface="Arial"/>
                <a:ea typeface="Arial"/>
                <a:cs typeface="Arial"/>
                <a:sym typeface="Arial"/>
              </a:rPr>
              <a:t>Ngozi</a:t>
            </a:r>
            <a:r>
              <a:rPr lang="es-ES" sz="1100" b="0" i="0" u="none" strike="noStrike" cap="none" dirty="0">
                <a:solidFill>
                  <a:srgbClr val="000000"/>
                </a:solidFill>
                <a:latin typeface="Arial"/>
                <a:ea typeface="Arial"/>
                <a:cs typeface="Arial"/>
                <a:sym typeface="Arial"/>
              </a:rPr>
              <a:t> </a:t>
            </a:r>
            <a:r>
              <a:rPr lang="es-ES" sz="1100" b="0" i="0" u="none" strike="noStrike" cap="none" dirty="0" err="1">
                <a:solidFill>
                  <a:srgbClr val="000000"/>
                </a:solidFill>
                <a:latin typeface="Arial"/>
                <a:ea typeface="Arial"/>
                <a:cs typeface="Arial"/>
                <a:sym typeface="Arial"/>
              </a:rPr>
              <a:t>Adichie</a:t>
            </a:r>
            <a:r>
              <a:rPr lang="es-ES" sz="1100" b="0" i="0" u="none" strike="noStrike" cap="none" dirty="0">
                <a:solidFill>
                  <a:srgbClr val="000000"/>
                </a:solidFill>
                <a:latin typeface="Arial"/>
                <a:ea typeface="Arial"/>
                <a:cs typeface="Arial"/>
                <a:sym typeface="Arial"/>
              </a:rPr>
              <a:t> y, en pequeños grupos, responde a las preguntas siguientes.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 ¿Cuáles son las "historias únicas" con las que creciste?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 ¿Alguien ha utilizado alguna vez historias únicas sobre ti?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 ¿Cómo ha cambiado esto tu relación contigo mismo, con la gente que te rodea y con el mundo en el que vives?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 ¿Has utilizado alguna vez historias únicas?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100" b="0" i="0" u="none" strike="noStrike" cap="none" dirty="0">
                <a:solidFill>
                  <a:srgbClr val="000000"/>
                </a:solidFill>
                <a:latin typeface="Arial"/>
                <a:ea typeface="Arial"/>
                <a:cs typeface="Arial"/>
                <a:sym typeface="Arial"/>
              </a:rPr>
              <a:t>El grupo reflexiona sobre el uso y los efectos de las historias únicas y aprecia la diversidad humana en toda su riqueza y complejidad.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https://www.ted.com/talks/chimamanda_ngozi_adichie_the_danger_of_a_single_story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18530D3A-A00C-9C32-A7C0-20FE0782BCDF}"/>
              </a:ext>
            </a:extLst>
          </p:cNvPr>
          <p:cNvSpPr txBox="1"/>
          <p:nvPr/>
        </p:nvSpPr>
        <p:spPr>
          <a:xfrm>
            <a:off x="16030575" y="-571500"/>
            <a:ext cx="184731" cy="307777"/>
          </a:xfrm>
          <a:prstGeom prst="rect">
            <a:avLst/>
          </a:prstGeom>
          <a:noFill/>
        </p:spPr>
        <p:txBody>
          <a:bodyPr wrap="none" numCol="2" spcCol="108000" rtlCol="0">
            <a:spAutoFit/>
          </a:bodyPr>
          <a:lstStyle/>
          <a:p>
            <a:endParaRPr lang="es-ES_trad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g115a5fc89bb_1_14"/>
          <p:cNvSpPr txBox="1">
            <a:spLocks noGrp="1"/>
          </p:cNvSpPr>
          <p:nvPr>
            <p:ph type="title"/>
          </p:nvPr>
        </p:nvSpPr>
        <p:spPr>
          <a:xfrm>
            <a:off x="640100" y="521318"/>
            <a:ext cx="10113300" cy="85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s-ES"/>
              <a:t>Experiencias de adversidad temprana</a:t>
            </a:r>
            <a:endParaRPr>
              <a:latin typeface="Calibri"/>
              <a:ea typeface="Calibri"/>
              <a:cs typeface="Calibri"/>
              <a:sym typeface="Calibri"/>
            </a:endParaRPr>
          </a:p>
        </p:txBody>
      </p:sp>
      <p:sp>
        <p:nvSpPr>
          <p:cNvPr id="116" name="Google Shape;116;g115a5fc89bb_1_14"/>
          <p:cNvSpPr txBox="1">
            <a:spLocks noGrp="1"/>
          </p:cNvSpPr>
          <p:nvPr>
            <p:ph type="body" idx="1"/>
          </p:nvPr>
        </p:nvSpPr>
        <p:spPr>
          <a:xfrm>
            <a:off x="1136000" y="1511350"/>
            <a:ext cx="9617400" cy="4112400"/>
          </a:xfrm>
          <a:prstGeom prst="rect">
            <a:avLst/>
          </a:prstGeom>
          <a:noFill/>
          <a:ln>
            <a:noFill/>
          </a:ln>
        </p:spPr>
        <p:txBody>
          <a:bodyPr spcFirstLastPara="1" wrap="square" lIns="91425" tIns="45700" rIns="91425" bIns="45700" anchor="t" anchorCtr="0">
            <a:noAutofit/>
          </a:bodyPr>
          <a:lstStyle/>
          <a:p>
            <a:pPr marL="457200" lvl="0" indent="0" algn="ctr" rtl="0">
              <a:lnSpc>
                <a:spcPct val="100000"/>
              </a:lnSpc>
              <a:spcBef>
                <a:spcPts val="0"/>
              </a:spcBef>
              <a:spcAft>
                <a:spcPts val="0"/>
              </a:spcAft>
              <a:buSzPts val="1800"/>
              <a:buNone/>
            </a:pPr>
            <a:endParaRPr sz="2200" dirty="0"/>
          </a:p>
          <a:p>
            <a:pPr marL="457200" lvl="0" indent="0" algn="ctr" rtl="0">
              <a:lnSpc>
                <a:spcPct val="100000"/>
              </a:lnSpc>
              <a:spcBef>
                <a:spcPts val="0"/>
              </a:spcBef>
              <a:spcAft>
                <a:spcPts val="0"/>
              </a:spcAft>
              <a:buSzPts val="1800"/>
              <a:buNone/>
            </a:pPr>
            <a:endParaRPr sz="2200" dirty="0"/>
          </a:p>
          <a:p>
            <a:pPr marL="457200" lvl="0" indent="0" algn="ctr" rtl="0">
              <a:lnSpc>
                <a:spcPct val="100000"/>
              </a:lnSpc>
              <a:spcBef>
                <a:spcPts val="0"/>
              </a:spcBef>
              <a:spcAft>
                <a:spcPts val="0"/>
              </a:spcAft>
              <a:buSzPts val="1800"/>
              <a:buNone/>
            </a:pPr>
            <a:endParaRPr sz="2200" b="1" dirty="0"/>
          </a:p>
          <a:p>
            <a:pPr marL="457200" lvl="0" indent="0" algn="ctr" rtl="0">
              <a:lnSpc>
                <a:spcPct val="100000"/>
              </a:lnSpc>
              <a:spcBef>
                <a:spcPts val="0"/>
              </a:spcBef>
              <a:spcAft>
                <a:spcPts val="0"/>
              </a:spcAft>
              <a:buSzPts val="1800"/>
              <a:buNone/>
            </a:pPr>
            <a:r>
              <a:rPr lang="es-ES" sz="2200" b="1" dirty="0"/>
              <a:t>ROMPIENDO EL HIELO</a:t>
            </a:r>
            <a:endParaRPr dirty="0"/>
          </a:p>
          <a:p>
            <a:pPr marL="457200" lvl="0" indent="0" algn="ctr" rtl="0">
              <a:lnSpc>
                <a:spcPct val="100000"/>
              </a:lnSpc>
              <a:spcBef>
                <a:spcPts val="0"/>
              </a:spcBef>
              <a:spcAft>
                <a:spcPts val="0"/>
              </a:spcAft>
              <a:buSzPts val="1800"/>
              <a:buNone/>
            </a:pPr>
            <a:endParaRPr sz="2200" b="1" dirty="0"/>
          </a:p>
          <a:p>
            <a:pPr marL="457200" lvl="0" indent="0" algn="ctr" rtl="0">
              <a:lnSpc>
                <a:spcPct val="100000"/>
              </a:lnSpc>
              <a:spcBef>
                <a:spcPts val="0"/>
              </a:spcBef>
              <a:spcAft>
                <a:spcPts val="0"/>
              </a:spcAft>
              <a:buSzPts val="1800"/>
              <a:buNone/>
            </a:pPr>
            <a:r>
              <a:rPr lang="es-ES" dirty="0"/>
              <a:t>¿Qué experiencias consideráis </a:t>
            </a:r>
            <a:br>
              <a:rPr lang="es-ES" dirty="0"/>
            </a:br>
            <a:r>
              <a:rPr lang="es-ES" dirty="0"/>
              <a:t>que es una experiencia de adversidad temprana?</a:t>
            </a:r>
            <a:endParaRPr sz="2200" b="1" dirty="0"/>
          </a:p>
          <a:p>
            <a:pPr marL="457200" lvl="0" indent="0" algn="ctr" rtl="0">
              <a:lnSpc>
                <a:spcPct val="100000"/>
              </a:lnSpc>
              <a:spcBef>
                <a:spcPts val="0"/>
              </a:spcBef>
              <a:spcAft>
                <a:spcPts val="0"/>
              </a:spcAft>
              <a:buSzPts val="1800"/>
              <a:buNone/>
            </a:pPr>
            <a:endParaRPr sz="2200" b="1" dirty="0"/>
          </a:p>
          <a:p>
            <a:pPr marL="457200" lvl="0" indent="0" algn="ctr" rtl="0">
              <a:lnSpc>
                <a:spcPct val="100000"/>
              </a:lnSpc>
              <a:spcBef>
                <a:spcPts val="0"/>
              </a:spcBef>
              <a:spcAft>
                <a:spcPts val="0"/>
              </a:spcAft>
              <a:buSzPts val="1800"/>
              <a:buNone/>
            </a:pPr>
            <a:endParaRPr sz="2200" b="1" dirty="0"/>
          </a:p>
          <a:p>
            <a:pPr marL="457200" lvl="0" indent="0" algn="ctr" rtl="0">
              <a:lnSpc>
                <a:spcPct val="100000"/>
              </a:lnSpc>
              <a:spcBef>
                <a:spcPts val="0"/>
              </a:spcBef>
              <a:spcAft>
                <a:spcPts val="0"/>
              </a:spcAft>
              <a:buSzPts val="1800"/>
              <a:buNone/>
            </a:pPr>
            <a:endParaRPr sz="2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6257B-1335-A117-A581-317D1198349A}"/>
              </a:ext>
            </a:extLst>
          </p:cNvPr>
          <p:cNvSpPr>
            <a:spLocks noGrp="1"/>
          </p:cNvSpPr>
          <p:nvPr>
            <p:ph type="title"/>
          </p:nvPr>
        </p:nvSpPr>
        <p:spPr/>
        <p:txBody>
          <a:bodyPr/>
          <a:lstStyle/>
          <a:p>
            <a:r>
              <a:rPr lang="es-ES_tradnl" dirty="0"/>
              <a:t>Las ACE según la OMS</a:t>
            </a:r>
          </a:p>
        </p:txBody>
      </p:sp>
      <p:sp>
        <p:nvSpPr>
          <p:cNvPr id="3" name="Marcador de texto 2">
            <a:extLst>
              <a:ext uri="{FF2B5EF4-FFF2-40B4-BE49-F238E27FC236}">
                <a16:creationId xmlns:a16="http://schemas.microsoft.com/office/drawing/2014/main" id="{F2BD6259-824B-DE1F-7728-4A5128D7036E}"/>
              </a:ext>
            </a:extLst>
          </p:cNvPr>
          <p:cNvSpPr>
            <a:spLocks noGrp="1"/>
          </p:cNvSpPr>
          <p:nvPr>
            <p:ph type="body" idx="1"/>
          </p:nvPr>
        </p:nvSpPr>
        <p:spPr/>
        <p:txBody>
          <a:bodyPr/>
          <a:lstStyle/>
          <a:p>
            <a:endParaRPr lang="es-ES_tradnl"/>
          </a:p>
        </p:txBody>
      </p:sp>
      <p:pic>
        <p:nvPicPr>
          <p:cNvPr id="5" name="Imagen 4">
            <a:extLst>
              <a:ext uri="{FF2B5EF4-FFF2-40B4-BE49-F238E27FC236}">
                <a16:creationId xmlns:a16="http://schemas.microsoft.com/office/drawing/2014/main" id="{F1CD116D-E5E3-85B1-1F71-68EA9B03307B}"/>
              </a:ext>
            </a:extLst>
          </p:cNvPr>
          <p:cNvPicPr>
            <a:picLocks noChangeAspect="1"/>
          </p:cNvPicPr>
          <p:nvPr/>
        </p:nvPicPr>
        <p:blipFill>
          <a:blip r:embed="rId2"/>
          <a:stretch>
            <a:fillRect/>
          </a:stretch>
        </p:blipFill>
        <p:spPr>
          <a:xfrm>
            <a:off x="1399943" y="1690688"/>
            <a:ext cx="8933306" cy="4038599"/>
          </a:xfrm>
          <a:prstGeom prst="rect">
            <a:avLst/>
          </a:prstGeom>
        </p:spPr>
      </p:pic>
    </p:spTree>
    <p:extLst>
      <p:ext uri="{BB962C8B-B14F-4D97-AF65-F5344CB8AC3E}">
        <p14:creationId xmlns:p14="http://schemas.microsoft.com/office/powerpoint/2010/main" val="323370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g115a5fc89bb_0_1"/>
          <p:cNvSpPr txBox="1">
            <a:spLocks noGrp="1"/>
          </p:cNvSpPr>
          <p:nvPr>
            <p:ph type="title"/>
          </p:nvPr>
        </p:nvSpPr>
        <p:spPr>
          <a:xfrm>
            <a:off x="640075" y="477775"/>
            <a:ext cx="10113300" cy="854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s-ES" dirty="0">
                <a:latin typeface="Calibri"/>
                <a:ea typeface="Calibri"/>
                <a:cs typeface="Calibri"/>
                <a:sym typeface="Calibri"/>
              </a:rPr>
              <a:t>Conceptualización clásica de las ACE</a:t>
            </a:r>
            <a:endParaRPr dirty="0">
              <a:latin typeface="Calibri"/>
              <a:ea typeface="Calibri"/>
              <a:cs typeface="Calibri"/>
              <a:sym typeface="Calibri"/>
            </a:endParaRPr>
          </a:p>
        </p:txBody>
      </p:sp>
      <p:pic>
        <p:nvPicPr>
          <p:cNvPr id="7" name="Imagen 6">
            <a:extLst>
              <a:ext uri="{FF2B5EF4-FFF2-40B4-BE49-F238E27FC236}">
                <a16:creationId xmlns:a16="http://schemas.microsoft.com/office/drawing/2014/main" id="{25443522-887F-674D-8B08-A86566209BC2}"/>
              </a:ext>
            </a:extLst>
          </p:cNvPr>
          <p:cNvPicPr>
            <a:picLocks noChangeAspect="1"/>
          </p:cNvPicPr>
          <p:nvPr/>
        </p:nvPicPr>
        <p:blipFill>
          <a:blip r:embed="rId3"/>
          <a:stretch>
            <a:fillRect/>
          </a:stretch>
        </p:blipFill>
        <p:spPr>
          <a:xfrm>
            <a:off x="2895600" y="1447800"/>
            <a:ext cx="6400800" cy="3962400"/>
          </a:xfrm>
          <a:prstGeom prst="rect">
            <a:avLst/>
          </a:prstGeom>
        </p:spPr>
      </p:pic>
      <p:sp>
        <p:nvSpPr>
          <p:cNvPr id="8" name="Google Shape;123;g115a5fc89bb_0_1">
            <a:extLst>
              <a:ext uri="{FF2B5EF4-FFF2-40B4-BE49-F238E27FC236}">
                <a16:creationId xmlns:a16="http://schemas.microsoft.com/office/drawing/2014/main" id="{5F90DF55-DEE0-2388-BBA0-366937FC66E1}"/>
              </a:ext>
            </a:extLst>
          </p:cNvPr>
          <p:cNvSpPr txBox="1"/>
          <p:nvPr/>
        </p:nvSpPr>
        <p:spPr>
          <a:xfrm>
            <a:off x="8853061" y="5190232"/>
            <a:ext cx="2729340" cy="48728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50"/>
              <a:buFont typeface="Arial"/>
              <a:buNone/>
            </a:pPr>
            <a:r>
              <a:rPr lang="es-ES" sz="900" i="1" dirty="0">
                <a:solidFill>
                  <a:srgbClr val="999999"/>
                </a:solidFill>
                <a:highlight>
                  <a:srgbClr val="FFFFFF"/>
                </a:highlight>
                <a:latin typeface="Calibri"/>
                <a:cs typeface="Calibri"/>
                <a:sym typeface="Calibri"/>
              </a:rPr>
              <a:t>Fuente: Centers </a:t>
            </a:r>
            <a:r>
              <a:rPr lang="es-ES" sz="900" b="0" i="1" u="none" strike="noStrike" cap="none" dirty="0" err="1">
                <a:solidFill>
                  <a:srgbClr val="999999"/>
                </a:solidFill>
                <a:highlight>
                  <a:srgbClr val="FFFFFF"/>
                </a:highlight>
                <a:latin typeface="Calibri"/>
                <a:ea typeface="Calibri"/>
                <a:cs typeface="Calibri"/>
                <a:sym typeface="Calibri"/>
              </a:rPr>
              <a:t>for</a:t>
            </a:r>
            <a:r>
              <a:rPr lang="es-ES" sz="900" b="0" i="1" u="none" strike="noStrike" cap="none" dirty="0">
                <a:solidFill>
                  <a:srgbClr val="999999"/>
                </a:solidFill>
                <a:highlight>
                  <a:srgbClr val="FFFFFF"/>
                </a:highlight>
                <a:latin typeface="Calibri"/>
                <a:ea typeface="Calibri"/>
                <a:cs typeface="Calibri"/>
                <a:sym typeface="Calibri"/>
              </a:rPr>
              <a:t> </a:t>
            </a:r>
            <a:r>
              <a:rPr lang="es-ES" sz="900" b="0" i="1" u="none" strike="noStrike" cap="none" dirty="0" err="1">
                <a:solidFill>
                  <a:srgbClr val="999999"/>
                </a:solidFill>
                <a:highlight>
                  <a:srgbClr val="FFFFFF"/>
                </a:highlight>
                <a:latin typeface="Calibri"/>
                <a:ea typeface="Calibri"/>
                <a:cs typeface="Calibri"/>
                <a:sym typeface="Calibri"/>
              </a:rPr>
              <a:t>Disease</a:t>
            </a:r>
            <a:r>
              <a:rPr lang="es-ES" sz="900" b="0" i="1" u="none" strike="noStrike" cap="none" dirty="0">
                <a:solidFill>
                  <a:srgbClr val="999999"/>
                </a:solidFill>
                <a:highlight>
                  <a:srgbClr val="FFFFFF"/>
                </a:highlight>
                <a:latin typeface="Calibri"/>
                <a:ea typeface="Calibri"/>
                <a:cs typeface="Calibri"/>
                <a:sym typeface="Calibri"/>
              </a:rPr>
              <a:t> Control and </a:t>
            </a:r>
            <a:r>
              <a:rPr lang="es-ES" sz="900" b="0" i="1" u="none" strike="noStrike" cap="none" dirty="0" err="1">
                <a:solidFill>
                  <a:srgbClr val="999999"/>
                </a:solidFill>
                <a:highlight>
                  <a:srgbClr val="FFFFFF"/>
                </a:highlight>
                <a:latin typeface="Calibri"/>
                <a:ea typeface="Calibri"/>
                <a:cs typeface="Calibri"/>
                <a:sym typeface="Calibri"/>
              </a:rPr>
              <a:t>Prevention</a:t>
            </a:r>
            <a:endParaRPr sz="900" b="0" i="1" u="none" strike="noStrike" cap="none" dirty="0">
              <a:solidFill>
                <a:srgbClr val="999999"/>
              </a:solidFill>
              <a:highlight>
                <a:srgbClr val="FFFFFF"/>
              </a:highlight>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850"/>
              <a:buFont typeface="Arial"/>
              <a:buNone/>
            </a:pPr>
            <a:r>
              <a:rPr lang="es-ES" sz="900" b="0" i="1" u="none" strike="noStrike" cap="none" dirty="0" err="1">
                <a:solidFill>
                  <a:srgbClr val="999999"/>
                </a:solidFill>
                <a:highlight>
                  <a:srgbClr val="FFFFFF"/>
                </a:highlight>
                <a:latin typeface="Calibri"/>
                <a:ea typeface="Calibri"/>
                <a:cs typeface="Calibri"/>
                <a:sym typeface="Calibri"/>
              </a:rPr>
              <a:t>Credit</a:t>
            </a:r>
            <a:r>
              <a:rPr lang="es-ES" sz="900" b="0" i="1" u="none" strike="noStrike" cap="none" dirty="0">
                <a:solidFill>
                  <a:srgbClr val="999999"/>
                </a:solidFill>
                <a:highlight>
                  <a:srgbClr val="FFFFFF"/>
                </a:highlight>
                <a:latin typeface="Calibri"/>
                <a:ea typeface="Calibri"/>
                <a:cs typeface="Calibri"/>
                <a:sym typeface="Calibri"/>
              </a:rPr>
              <a:t>: Robert Wood Johnson </a:t>
            </a:r>
            <a:r>
              <a:rPr lang="es-ES" sz="900" b="0" i="1" u="none" strike="noStrike" cap="none" dirty="0" err="1">
                <a:solidFill>
                  <a:srgbClr val="999999"/>
                </a:solidFill>
                <a:highlight>
                  <a:srgbClr val="FFFFFF"/>
                </a:highlight>
                <a:latin typeface="Calibri"/>
                <a:ea typeface="Calibri"/>
                <a:cs typeface="Calibri"/>
                <a:sym typeface="Calibri"/>
              </a:rPr>
              <a:t>Foundation</a:t>
            </a:r>
            <a:endParaRPr sz="900" b="0" i="1" u="none" strike="noStrike" cap="none" dirty="0">
              <a:solidFill>
                <a:srgbClr val="999999"/>
              </a:solidFill>
              <a:highlight>
                <a:srgbClr val="FFFFFF"/>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4" name="Imagen 3">
            <a:extLst>
              <a:ext uri="{FF2B5EF4-FFF2-40B4-BE49-F238E27FC236}">
                <a16:creationId xmlns:a16="http://schemas.microsoft.com/office/drawing/2014/main" id="{96803617-EED5-23D2-0060-A23962D3D19F}"/>
              </a:ext>
            </a:extLst>
          </p:cNvPr>
          <p:cNvPicPr>
            <a:picLocks noChangeAspect="1"/>
          </p:cNvPicPr>
          <p:nvPr/>
        </p:nvPicPr>
        <p:blipFill>
          <a:blip r:embed="rId3"/>
          <a:stretch>
            <a:fillRect/>
          </a:stretch>
        </p:blipFill>
        <p:spPr>
          <a:xfrm>
            <a:off x="6096000" y="949977"/>
            <a:ext cx="4876800" cy="4876800"/>
          </a:xfrm>
          <a:prstGeom prst="rect">
            <a:avLst/>
          </a:prstGeom>
        </p:spPr>
      </p:pic>
      <p:sp>
        <p:nvSpPr>
          <p:cNvPr id="130" name="Google Shape;130;p1"/>
          <p:cNvSpPr txBox="1">
            <a:spLocks noGrp="1"/>
          </p:cNvSpPr>
          <p:nvPr>
            <p:ph type="title"/>
          </p:nvPr>
        </p:nvSpPr>
        <p:spPr>
          <a:xfrm>
            <a:off x="839788" y="590743"/>
            <a:ext cx="10512424" cy="66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s-ES" sz="4400" dirty="0"/>
              <a:t>Ampliación del concepto</a:t>
            </a:r>
            <a:endParaRPr sz="4400" dirty="0">
              <a:latin typeface="Calibri"/>
              <a:ea typeface="Calibri"/>
              <a:cs typeface="Calibri"/>
              <a:sym typeface="Calibri"/>
            </a:endParaRPr>
          </a:p>
        </p:txBody>
      </p:sp>
      <p:sp>
        <p:nvSpPr>
          <p:cNvPr id="131" name="Google Shape;131;p1"/>
          <p:cNvSpPr txBox="1">
            <a:spLocks noGrp="1"/>
          </p:cNvSpPr>
          <p:nvPr>
            <p:ph type="body" idx="1"/>
          </p:nvPr>
        </p:nvSpPr>
        <p:spPr>
          <a:xfrm>
            <a:off x="839788" y="1574800"/>
            <a:ext cx="3932237" cy="31850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s-ES" sz="2000"/>
              <a:t>"La vida humana no puede estudiarse sin tener en cuenta tanto el modo en que los individuos se sitúan dentro de las estructuras sociales y se ven limitados por ellas, como el modo en que esos individuos construyen una comprensión del mundo que les rodea y le imponen un significado".</a:t>
            </a:r>
            <a:endParaRPr/>
          </a:p>
          <a:p>
            <a:pPr marL="0" lvl="0" indent="0" algn="l" rtl="0">
              <a:lnSpc>
                <a:spcPct val="100000"/>
              </a:lnSpc>
              <a:spcBef>
                <a:spcPts val="0"/>
              </a:spcBef>
              <a:spcAft>
                <a:spcPts val="0"/>
              </a:spcAft>
              <a:buClr>
                <a:srgbClr val="000000"/>
              </a:buClr>
              <a:buSzPts val="1400"/>
              <a:buNone/>
            </a:pPr>
            <a:r>
              <a:rPr lang="es-ES" sz="2000"/>
              <a:t>			</a:t>
            </a:r>
            <a:endParaRPr/>
          </a:p>
          <a:p>
            <a:pPr marL="0" lvl="0" indent="0" algn="l" rtl="0">
              <a:lnSpc>
                <a:spcPct val="100000"/>
              </a:lnSpc>
              <a:spcBef>
                <a:spcPts val="0"/>
              </a:spcBef>
              <a:spcAft>
                <a:spcPts val="0"/>
              </a:spcAft>
              <a:buClr>
                <a:srgbClr val="000000"/>
              </a:buClr>
              <a:buSzPts val="1400"/>
              <a:buNone/>
            </a:pPr>
            <a:r>
              <a:rPr lang="es-ES" sz="2000"/>
              <a:t>Dressler (2001: 455)</a:t>
            </a:r>
            <a:endParaRPr/>
          </a:p>
        </p:txBody>
      </p:sp>
      <p:sp>
        <p:nvSpPr>
          <p:cNvPr id="132" name="Google Shape;132;p1"/>
          <p:cNvSpPr txBox="1"/>
          <p:nvPr/>
        </p:nvSpPr>
        <p:spPr>
          <a:xfrm>
            <a:off x="10203418" y="5783234"/>
            <a:ext cx="1900200" cy="36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900" b="0" i="0" u="none" strike="noStrike" cap="none">
                <a:solidFill>
                  <a:schemeClr val="dk1"/>
                </a:solidFill>
                <a:latin typeface="Calibri"/>
                <a:ea typeface="Calibri"/>
                <a:cs typeface="Calibri"/>
                <a:sym typeface="Calibri"/>
              </a:rPr>
              <a:t>Source: Cronholm </a:t>
            </a:r>
            <a:r>
              <a:rPr lang="es-ES" sz="900" b="0" i="1" u="none" strike="noStrike" cap="none">
                <a:solidFill>
                  <a:schemeClr val="dk1"/>
                </a:solidFill>
                <a:latin typeface="Calibri"/>
                <a:ea typeface="Calibri"/>
                <a:cs typeface="Calibri"/>
                <a:sym typeface="Calibri"/>
              </a:rPr>
              <a:t>et al</a:t>
            </a:r>
            <a:r>
              <a:rPr lang="es-ES" sz="900" b="0" i="0" u="none" strike="noStrike" cap="none">
                <a:solidFill>
                  <a:schemeClr val="dk1"/>
                </a:solidFill>
                <a:latin typeface="Calibri"/>
                <a:ea typeface="Calibri"/>
                <a:cs typeface="Calibri"/>
                <a:sym typeface="Calibri"/>
              </a:rPr>
              <a:t>. (2015)</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3c9b78aff7_0_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s-ES">
                <a:latin typeface="Calibri"/>
                <a:ea typeface="Calibri"/>
                <a:cs typeface="Calibri"/>
                <a:sym typeface="Calibri"/>
              </a:rPr>
              <a:t>Críticas al concepto de ACE </a:t>
            </a:r>
            <a:endParaRPr sz="3600">
              <a:latin typeface="Calibri"/>
              <a:ea typeface="Calibri"/>
              <a:cs typeface="Calibri"/>
              <a:sym typeface="Calibri"/>
            </a:endParaRPr>
          </a:p>
        </p:txBody>
      </p:sp>
      <p:grpSp>
        <p:nvGrpSpPr>
          <p:cNvPr id="139" name="Google Shape;139;g13c9b78aff7_0_16"/>
          <p:cNvGrpSpPr/>
          <p:nvPr/>
        </p:nvGrpSpPr>
        <p:grpSpPr>
          <a:xfrm>
            <a:off x="-3507696" y="835284"/>
            <a:ext cx="15082589" cy="5970438"/>
            <a:chOff x="-5013235" y="-768091"/>
            <a:chExt cx="15082589" cy="5970438"/>
          </a:xfrm>
        </p:grpSpPr>
        <p:sp>
          <p:nvSpPr>
            <p:cNvPr id="140" name="Google Shape;140;g13c9b78aff7_0_16"/>
            <p:cNvSpPr/>
            <p:nvPr/>
          </p:nvSpPr>
          <p:spPr>
            <a:xfrm>
              <a:off x="-5013235" y="-768091"/>
              <a:ext cx="5970438" cy="5970438"/>
            </a:xfrm>
            <a:prstGeom prst="blockArc">
              <a:avLst>
                <a:gd name="adj1" fmla="val 18900000"/>
                <a:gd name="adj2" fmla="val 2700000"/>
                <a:gd name="adj3" fmla="val 362"/>
              </a:avLst>
            </a:prstGeom>
            <a:noFill/>
            <a:ln w="25400" cap="flat" cmpd="sng">
              <a:solidFill>
                <a:srgbClr val="3A50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13c9b78aff7_0_16"/>
            <p:cNvSpPr/>
            <p:nvPr/>
          </p:nvSpPr>
          <p:spPr>
            <a:xfrm>
              <a:off x="615632" y="443425"/>
              <a:ext cx="9453721" cy="886851"/>
            </a:xfrm>
            <a:prstGeom prst="rect">
              <a:avLst/>
            </a:prstGeom>
            <a:solidFill>
              <a:srgbClr val="4C66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13c9b78aff7_0_16"/>
            <p:cNvSpPr txBox="1"/>
            <p:nvPr/>
          </p:nvSpPr>
          <p:spPr>
            <a:xfrm>
              <a:off x="615632" y="443425"/>
              <a:ext cx="9453721" cy="886851"/>
            </a:xfrm>
            <a:prstGeom prst="rect">
              <a:avLst/>
            </a:prstGeom>
            <a:noFill/>
            <a:ln>
              <a:noFill/>
            </a:ln>
          </p:spPr>
          <p:txBody>
            <a:bodyPr spcFirstLastPara="1" wrap="square" lIns="703925"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a:solidFill>
                    <a:schemeClr val="lt1"/>
                  </a:solidFill>
                  <a:latin typeface="Arial"/>
                  <a:ea typeface="Arial"/>
                  <a:cs typeface="Arial"/>
                  <a:sym typeface="Arial"/>
                </a:rPr>
                <a:t>Excesivo foco en lo individual y en aspectos domésticos</a:t>
              </a:r>
              <a:endParaRPr sz="2800" b="0" i="0" u="none" strike="noStrike" cap="none">
                <a:solidFill>
                  <a:schemeClr val="lt1"/>
                </a:solidFill>
                <a:latin typeface="Arial"/>
                <a:ea typeface="Arial"/>
                <a:cs typeface="Arial"/>
                <a:sym typeface="Arial"/>
              </a:endParaRPr>
            </a:p>
          </p:txBody>
        </p:sp>
        <p:sp>
          <p:nvSpPr>
            <p:cNvPr id="143" name="Google Shape;143;g13c9b78aff7_0_16"/>
            <p:cNvSpPr/>
            <p:nvPr/>
          </p:nvSpPr>
          <p:spPr>
            <a:xfrm>
              <a:off x="61351" y="332569"/>
              <a:ext cx="1108563" cy="1108563"/>
            </a:xfrm>
            <a:prstGeom prst="ellipse">
              <a:avLst/>
            </a:prstGeom>
            <a:solidFill>
              <a:schemeClr val="lt1"/>
            </a:solidFill>
            <a:ln w="25400" cap="flat" cmpd="sng">
              <a:solidFill>
                <a:srgbClr val="4C6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13c9b78aff7_0_16"/>
            <p:cNvSpPr/>
            <p:nvPr/>
          </p:nvSpPr>
          <p:spPr>
            <a:xfrm>
              <a:off x="938003" y="1773702"/>
              <a:ext cx="9131351" cy="886851"/>
            </a:xfrm>
            <a:prstGeom prst="rect">
              <a:avLst/>
            </a:prstGeom>
            <a:solidFill>
              <a:srgbClr val="4C66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13c9b78aff7_0_16"/>
            <p:cNvSpPr txBox="1"/>
            <p:nvPr/>
          </p:nvSpPr>
          <p:spPr>
            <a:xfrm>
              <a:off x="938003" y="1773702"/>
              <a:ext cx="9131351" cy="886851"/>
            </a:xfrm>
            <a:prstGeom prst="rect">
              <a:avLst/>
            </a:prstGeom>
            <a:noFill/>
            <a:ln>
              <a:noFill/>
            </a:ln>
          </p:spPr>
          <p:txBody>
            <a:bodyPr spcFirstLastPara="1" wrap="square" lIns="703925"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a:solidFill>
                    <a:schemeClr val="lt1"/>
                  </a:solidFill>
                  <a:latin typeface="Arial"/>
                  <a:ea typeface="Arial"/>
                  <a:cs typeface="Arial"/>
                  <a:sym typeface="Arial"/>
                </a:rPr>
                <a:t>Determinismo</a:t>
              </a:r>
              <a:endParaRPr sz="2800" b="0" i="0" u="none" strike="noStrike" cap="none">
                <a:solidFill>
                  <a:schemeClr val="lt1"/>
                </a:solidFill>
                <a:latin typeface="Arial"/>
                <a:ea typeface="Arial"/>
                <a:cs typeface="Arial"/>
                <a:sym typeface="Arial"/>
              </a:endParaRPr>
            </a:p>
          </p:txBody>
        </p:sp>
        <p:sp>
          <p:nvSpPr>
            <p:cNvPr id="146" name="Google Shape;146;g13c9b78aff7_0_16"/>
            <p:cNvSpPr/>
            <p:nvPr/>
          </p:nvSpPr>
          <p:spPr>
            <a:xfrm>
              <a:off x="383721" y="1662845"/>
              <a:ext cx="1108563" cy="1108563"/>
            </a:xfrm>
            <a:prstGeom prst="ellipse">
              <a:avLst/>
            </a:prstGeom>
            <a:solidFill>
              <a:schemeClr val="lt1"/>
            </a:solidFill>
            <a:ln w="25400" cap="flat" cmpd="sng">
              <a:solidFill>
                <a:srgbClr val="4C6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13c9b78aff7_0_16"/>
            <p:cNvSpPr/>
            <p:nvPr/>
          </p:nvSpPr>
          <p:spPr>
            <a:xfrm>
              <a:off x="615632" y="3103978"/>
              <a:ext cx="9453721" cy="886851"/>
            </a:xfrm>
            <a:prstGeom prst="rect">
              <a:avLst/>
            </a:prstGeom>
            <a:solidFill>
              <a:srgbClr val="4C66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g13c9b78aff7_0_16"/>
            <p:cNvSpPr txBox="1"/>
            <p:nvPr/>
          </p:nvSpPr>
          <p:spPr>
            <a:xfrm>
              <a:off x="615632" y="3103978"/>
              <a:ext cx="9453721" cy="886851"/>
            </a:xfrm>
            <a:prstGeom prst="rect">
              <a:avLst/>
            </a:prstGeom>
            <a:noFill/>
            <a:ln>
              <a:noFill/>
            </a:ln>
          </p:spPr>
          <p:txBody>
            <a:bodyPr spcFirstLastPara="1" wrap="square" lIns="703925"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a:solidFill>
                    <a:schemeClr val="lt1"/>
                  </a:solidFill>
                  <a:latin typeface="Arial"/>
                  <a:ea typeface="Arial"/>
                  <a:cs typeface="Arial"/>
                  <a:sym typeface="Arial"/>
                </a:rPr>
                <a:t>Infravaloración de la agencia y de las capacidades individuales</a:t>
              </a:r>
              <a:endParaRPr sz="2800" b="0" i="0" u="none" strike="noStrike" cap="none">
                <a:solidFill>
                  <a:schemeClr val="lt1"/>
                </a:solidFill>
                <a:latin typeface="Arial"/>
                <a:ea typeface="Arial"/>
                <a:cs typeface="Arial"/>
                <a:sym typeface="Arial"/>
              </a:endParaRPr>
            </a:p>
          </p:txBody>
        </p:sp>
        <p:sp>
          <p:nvSpPr>
            <p:cNvPr id="149" name="Google Shape;149;g13c9b78aff7_0_16"/>
            <p:cNvSpPr/>
            <p:nvPr/>
          </p:nvSpPr>
          <p:spPr>
            <a:xfrm>
              <a:off x="61351" y="2993122"/>
              <a:ext cx="1108563" cy="1108563"/>
            </a:xfrm>
            <a:prstGeom prst="ellipse">
              <a:avLst/>
            </a:prstGeom>
            <a:solidFill>
              <a:schemeClr val="lt1"/>
            </a:solidFill>
            <a:ln w="25400" cap="flat" cmpd="sng">
              <a:solidFill>
                <a:srgbClr val="4C6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p:nvPr/>
        </p:nvSpPr>
        <p:spPr>
          <a:xfrm>
            <a:off x="0" y="457200"/>
            <a:ext cx="12189000" cy="54191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s-ES" sz="4400" dirty="0">
                <a:latin typeface="Calibri"/>
                <a:ea typeface="Calibri"/>
                <a:cs typeface="Calibri"/>
                <a:sym typeface="Calibri"/>
              </a:rPr>
              <a:t>Aproximaciones teóricas a las ACE</a:t>
            </a:r>
            <a:endParaRPr dirty="0"/>
          </a:p>
        </p:txBody>
      </p:sp>
      <p:grpSp>
        <p:nvGrpSpPr>
          <p:cNvPr id="156" name="Google Shape;156;p9"/>
          <p:cNvGrpSpPr/>
          <p:nvPr/>
        </p:nvGrpSpPr>
        <p:grpSpPr>
          <a:xfrm>
            <a:off x="-387263" y="438032"/>
            <a:ext cx="11677210" cy="6526272"/>
            <a:chOff x="-5480471" y="-839225"/>
            <a:chExt cx="11677210" cy="6526272"/>
          </a:xfrm>
        </p:grpSpPr>
        <p:sp>
          <p:nvSpPr>
            <p:cNvPr id="157" name="Google Shape;157;p9"/>
            <p:cNvSpPr/>
            <p:nvPr/>
          </p:nvSpPr>
          <p:spPr>
            <a:xfrm>
              <a:off x="-5480471" y="-839225"/>
              <a:ext cx="6526272" cy="6526272"/>
            </a:xfrm>
            <a:prstGeom prst="blockArc">
              <a:avLst>
                <a:gd name="adj1" fmla="val 18900000"/>
                <a:gd name="adj2" fmla="val 2700000"/>
                <a:gd name="adj3" fmla="val 331"/>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72877" y="484782"/>
              <a:ext cx="5523862" cy="969564"/>
            </a:xfrm>
            <a:prstGeom prst="rect">
              <a:avLst/>
            </a:prstGeom>
            <a:solidFill>
              <a:srgbClr val="D9B1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txBox="1"/>
            <p:nvPr/>
          </p:nvSpPr>
          <p:spPr>
            <a:xfrm>
              <a:off x="672877" y="484782"/>
              <a:ext cx="5523862" cy="969564"/>
            </a:xfrm>
            <a:prstGeom prst="rect">
              <a:avLst/>
            </a:prstGeom>
            <a:noFill/>
            <a:ln>
              <a:noFill/>
            </a:ln>
          </p:spPr>
          <p:txBody>
            <a:bodyPr spcFirstLastPara="1" wrap="square" lIns="769575"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a:solidFill>
                    <a:schemeClr val="lt1"/>
                  </a:solidFill>
                  <a:latin typeface="Arial"/>
                  <a:ea typeface="Arial"/>
                  <a:cs typeface="Arial"/>
                  <a:sym typeface="Arial"/>
                </a:rPr>
                <a:t>Teoría del apego</a:t>
              </a:r>
              <a:endParaRPr sz="2800" b="0" i="0" u="none" strike="noStrike" cap="none">
                <a:solidFill>
                  <a:schemeClr val="lt1"/>
                </a:solidFill>
                <a:latin typeface="Arial"/>
                <a:ea typeface="Arial"/>
                <a:cs typeface="Arial"/>
                <a:sym typeface="Arial"/>
              </a:endParaRPr>
            </a:p>
          </p:txBody>
        </p:sp>
        <p:sp>
          <p:nvSpPr>
            <p:cNvPr id="160" name="Google Shape;160;p9"/>
            <p:cNvSpPr/>
            <p:nvPr/>
          </p:nvSpPr>
          <p:spPr>
            <a:xfrm>
              <a:off x="66899" y="363586"/>
              <a:ext cx="1211955" cy="1211955"/>
            </a:xfrm>
            <a:prstGeom prst="ellipse">
              <a:avLst/>
            </a:prstGeom>
            <a:solidFill>
              <a:schemeClr val="lt1"/>
            </a:solidFill>
            <a:ln w="25400" cap="flat" cmpd="sng">
              <a:solidFill>
                <a:srgbClr val="D9B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025314" y="1939128"/>
              <a:ext cx="5171425" cy="969564"/>
            </a:xfrm>
            <a:prstGeom prst="rect">
              <a:avLst/>
            </a:prstGeom>
            <a:solidFill>
              <a:srgbClr val="C3260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txBox="1"/>
            <p:nvPr/>
          </p:nvSpPr>
          <p:spPr>
            <a:xfrm>
              <a:off x="1025314" y="1939128"/>
              <a:ext cx="5171425" cy="969564"/>
            </a:xfrm>
            <a:prstGeom prst="rect">
              <a:avLst/>
            </a:prstGeom>
            <a:noFill/>
            <a:ln>
              <a:noFill/>
            </a:ln>
          </p:spPr>
          <p:txBody>
            <a:bodyPr spcFirstLastPara="1" wrap="square" lIns="769575"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dirty="0">
                  <a:solidFill>
                    <a:schemeClr val="lt1"/>
                  </a:solidFill>
                  <a:latin typeface="Arial"/>
                  <a:ea typeface="Arial"/>
                  <a:cs typeface="Arial"/>
                  <a:sym typeface="Arial"/>
                </a:rPr>
                <a:t>Neurociencia</a:t>
              </a:r>
              <a:endParaRPr sz="2800" b="0" i="0" u="none" strike="noStrike" cap="none" dirty="0">
                <a:solidFill>
                  <a:schemeClr val="lt1"/>
                </a:solidFill>
                <a:latin typeface="Arial"/>
                <a:ea typeface="Arial"/>
                <a:cs typeface="Arial"/>
                <a:sym typeface="Arial"/>
              </a:endParaRPr>
            </a:p>
          </p:txBody>
        </p:sp>
        <p:sp>
          <p:nvSpPr>
            <p:cNvPr id="163" name="Google Shape;163;p9"/>
            <p:cNvSpPr/>
            <p:nvPr/>
          </p:nvSpPr>
          <p:spPr>
            <a:xfrm>
              <a:off x="419336" y="1817933"/>
              <a:ext cx="1211955" cy="1211955"/>
            </a:xfrm>
            <a:prstGeom prst="ellipse">
              <a:avLst/>
            </a:prstGeom>
            <a:solidFill>
              <a:schemeClr val="lt1"/>
            </a:solidFill>
            <a:ln w="25400" cap="flat" cmpd="sng">
              <a:solidFill>
                <a:srgbClr val="C3260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672877" y="3393475"/>
              <a:ext cx="5523862" cy="969564"/>
            </a:xfrm>
            <a:prstGeom prst="rect">
              <a:avLst/>
            </a:prstGeom>
            <a:solidFill>
              <a:srgbClr val="4C66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txBox="1"/>
            <p:nvPr/>
          </p:nvSpPr>
          <p:spPr>
            <a:xfrm>
              <a:off x="672877" y="3393475"/>
              <a:ext cx="5523862" cy="969564"/>
            </a:xfrm>
            <a:prstGeom prst="rect">
              <a:avLst/>
            </a:prstGeom>
            <a:noFill/>
            <a:ln>
              <a:noFill/>
            </a:ln>
          </p:spPr>
          <p:txBody>
            <a:bodyPr spcFirstLastPara="1" wrap="square" lIns="769575" tIns="124450" rIns="124450" bIns="124450" anchor="ctr" anchorCtr="0">
              <a:noAutofit/>
            </a:bodyPr>
            <a:lstStyle/>
            <a:p>
              <a:pPr marL="0" marR="0" lvl="0" indent="0" algn="l" rtl="0">
                <a:lnSpc>
                  <a:spcPct val="90000"/>
                </a:lnSpc>
                <a:spcBef>
                  <a:spcPts val="0"/>
                </a:spcBef>
                <a:spcAft>
                  <a:spcPts val="0"/>
                </a:spcAft>
                <a:buClr>
                  <a:srgbClr val="000000"/>
                </a:buClr>
                <a:buSzPts val="4900"/>
                <a:buFont typeface="Arial"/>
                <a:buNone/>
              </a:pPr>
              <a:r>
                <a:rPr lang="es-ES" sz="2800" b="0" i="0" u="none" strike="noStrike" cap="none" dirty="0">
                  <a:solidFill>
                    <a:schemeClr val="lt1"/>
                  </a:solidFill>
                  <a:latin typeface="Arial"/>
                  <a:ea typeface="Arial"/>
                  <a:cs typeface="Arial"/>
                  <a:sym typeface="Arial"/>
                </a:rPr>
                <a:t>Teoría Ecológica</a:t>
              </a:r>
              <a:endParaRPr sz="900" dirty="0"/>
            </a:p>
          </p:txBody>
        </p:sp>
        <p:sp>
          <p:nvSpPr>
            <p:cNvPr id="166" name="Google Shape;166;p9"/>
            <p:cNvSpPr/>
            <p:nvPr/>
          </p:nvSpPr>
          <p:spPr>
            <a:xfrm>
              <a:off x="66899" y="3272279"/>
              <a:ext cx="1211955" cy="1211955"/>
            </a:xfrm>
            <a:prstGeom prst="ellipse">
              <a:avLst/>
            </a:prstGeom>
            <a:solidFill>
              <a:schemeClr val="lt1"/>
            </a:solidFill>
            <a:ln w="25400" cap="flat" cmpd="sng">
              <a:solidFill>
                <a:srgbClr val="4C6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115a5fc89bb_1_32"/>
          <p:cNvSpPr txBox="1">
            <a:spLocks noGrp="1"/>
          </p:cNvSpPr>
          <p:nvPr>
            <p:ph type="body" idx="1"/>
          </p:nvPr>
        </p:nvSpPr>
        <p:spPr>
          <a:xfrm>
            <a:off x="839787" y="2057400"/>
            <a:ext cx="5071155" cy="377734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000"/>
              <a:buNone/>
            </a:pPr>
            <a:r>
              <a:rPr lang="es-ES" sz="3200" dirty="0"/>
              <a:t>Teoría del apego</a:t>
            </a:r>
            <a:endParaRPr dirty="0"/>
          </a:p>
          <a:p>
            <a:pPr marL="0" lvl="0" indent="0" algn="just" rtl="0">
              <a:lnSpc>
                <a:spcPct val="100000"/>
              </a:lnSpc>
              <a:spcBef>
                <a:spcPts val="0"/>
              </a:spcBef>
              <a:spcAft>
                <a:spcPts val="0"/>
              </a:spcAft>
              <a:buSzPts val="5000"/>
              <a:buNone/>
            </a:pPr>
            <a:endParaRPr dirty="0"/>
          </a:p>
          <a:p>
            <a:pPr marL="0" lvl="0" indent="0" algn="just" rtl="0">
              <a:lnSpc>
                <a:spcPct val="100000"/>
              </a:lnSpc>
              <a:spcBef>
                <a:spcPts val="0"/>
              </a:spcBef>
              <a:spcAft>
                <a:spcPts val="0"/>
              </a:spcAft>
              <a:buSzPts val="5000"/>
              <a:buNone/>
            </a:pPr>
            <a:r>
              <a:rPr lang="es-ES" dirty="0"/>
              <a:t>John Bowlby (1969) </a:t>
            </a:r>
            <a:endParaRPr dirty="0"/>
          </a:p>
          <a:p>
            <a:pPr marL="0" lvl="0" indent="0" algn="just" rtl="0">
              <a:lnSpc>
                <a:spcPct val="100000"/>
              </a:lnSpc>
              <a:spcBef>
                <a:spcPts val="0"/>
              </a:spcBef>
              <a:spcAft>
                <a:spcPts val="0"/>
              </a:spcAft>
              <a:buSzPts val="5000"/>
              <a:buNone/>
            </a:pPr>
            <a:endParaRPr dirty="0"/>
          </a:p>
          <a:p>
            <a:pPr marL="0" lvl="0" indent="0" algn="l" rtl="0">
              <a:lnSpc>
                <a:spcPct val="100000"/>
              </a:lnSpc>
              <a:spcBef>
                <a:spcPts val="0"/>
              </a:spcBef>
              <a:spcAft>
                <a:spcPts val="0"/>
              </a:spcAft>
              <a:buSzPts val="1600"/>
              <a:buNone/>
            </a:pPr>
            <a:r>
              <a:rPr lang="es-ES" dirty="0"/>
              <a:t>La idea central de la teoría es que los cuidadores/as primarias que están disponibles y responden a las necesidades del bebé permiten que este desarrolle un sentimiento de seguridad. Según Bowlby, se basa en el establecimiento de vínculos afectivos, de relaciones tempranas entre los bebés y sus cuidadoras/es que permiten un buen bienestar psicológico y saludable, que afectará al desarrollo de la persona en la infancia y la vida adulta.</a:t>
            </a:r>
            <a:endParaRPr dirty="0"/>
          </a:p>
          <a:p>
            <a:pPr marL="0" lvl="0" indent="0" algn="just" rtl="0">
              <a:lnSpc>
                <a:spcPct val="100000"/>
              </a:lnSpc>
              <a:spcBef>
                <a:spcPts val="0"/>
              </a:spcBef>
              <a:spcAft>
                <a:spcPts val="0"/>
              </a:spcAft>
              <a:buSzPts val="5000"/>
              <a:buNone/>
            </a:pPr>
            <a:endParaRPr sz="5000" b="1" dirty="0"/>
          </a:p>
        </p:txBody>
      </p:sp>
      <p:grpSp>
        <p:nvGrpSpPr>
          <p:cNvPr id="173" name="Google Shape;173;g115a5fc89bb_1_32"/>
          <p:cNvGrpSpPr/>
          <p:nvPr/>
        </p:nvGrpSpPr>
        <p:grpSpPr>
          <a:xfrm>
            <a:off x="-1168090" y="68764"/>
            <a:ext cx="6507020" cy="1719002"/>
            <a:chOff x="-1318237" y="-224009"/>
            <a:chExt cx="6507020" cy="1719002"/>
          </a:xfrm>
        </p:grpSpPr>
        <p:sp>
          <p:nvSpPr>
            <p:cNvPr id="174" name="Google Shape;174;g115a5fc89bb_1_32"/>
            <p:cNvSpPr/>
            <p:nvPr/>
          </p:nvSpPr>
          <p:spPr>
            <a:xfrm>
              <a:off x="-1318237" y="-224009"/>
              <a:ext cx="1719002" cy="1719002"/>
            </a:xfrm>
            <a:prstGeom prst="blockArc">
              <a:avLst>
                <a:gd name="adj1" fmla="val 18900000"/>
                <a:gd name="adj2" fmla="val 2700000"/>
                <a:gd name="adj3" fmla="val 1257"/>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g115a5fc89bb_1_32"/>
            <p:cNvSpPr/>
            <p:nvPr/>
          </p:nvSpPr>
          <p:spPr>
            <a:xfrm>
              <a:off x="388876" y="324390"/>
              <a:ext cx="4799907" cy="622202"/>
            </a:xfrm>
            <a:prstGeom prst="rect">
              <a:avLst/>
            </a:prstGeom>
            <a:solidFill>
              <a:srgbClr val="D9B1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g115a5fc89bb_1_32"/>
            <p:cNvSpPr txBox="1"/>
            <p:nvPr/>
          </p:nvSpPr>
          <p:spPr>
            <a:xfrm>
              <a:off x="388876" y="324390"/>
              <a:ext cx="4799907" cy="622202"/>
            </a:xfrm>
            <a:prstGeom prst="rect">
              <a:avLst/>
            </a:prstGeom>
            <a:noFill/>
            <a:ln>
              <a:noFill/>
            </a:ln>
          </p:spPr>
          <p:txBody>
            <a:bodyPr spcFirstLastPara="1" wrap="square" lIns="504400" tIns="71100" rIns="71100" bIns="711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ES" sz="2800" b="0" i="0" u="none" strike="noStrike" cap="none">
                  <a:solidFill>
                    <a:schemeClr val="lt1"/>
                  </a:solidFill>
                  <a:latin typeface="Arial"/>
                  <a:ea typeface="Arial"/>
                  <a:cs typeface="Arial"/>
                  <a:sym typeface="Arial"/>
                </a:rPr>
                <a:t>Teoría del apego</a:t>
              </a:r>
              <a:endParaRPr sz="2800" b="0" i="0" u="none" strike="noStrike" cap="none">
                <a:solidFill>
                  <a:schemeClr val="lt1"/>
                </a:solidFill>
                <a:latin typeface="Arial"/>
                <a:ea typeface="Arial"/>
                <a:cs typeface="Arial"/>
                <a:sym typeface="Arial"/>
              </a:endParaRPr>
            </a:p>
          </p:txBody>
        </p:sp>
        <p:sp>
          <p:nvSpPr>
            <p:cNvPr id="177" name="Google Shape;177;g115a5fc89bb_1_32"/>
            <p:cNvSpPr/>
            <p:nvPr/>
          </p:nvSpPr>
          <p:spPr>
            <a:xfrm>
              <a:off x="0" y="246615"/>
              <a:ext cx="777752" cy="777752"/>
            </a:xfrm>
            <a:prstGeom prst="ellipse">
              <a:avLst/>
            </a:prstGeom>
            <a:solidFill>
              <a:schemeClr val="lt1"/>
            </a:solidFill>
            <a:ln w="25400" cap="flat" cmpd="sng">
              <a:solidFill>
                <a:srgbClr val="D9B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CFE23816-72E5-53CA-D79E-5B2157D293EA}"/>
              </a:ext>
            </a:extLst>
          </p:cNvPr>
          <p:cNvPicPr>
            <a:picLocks noChangeAspect="1"/>
          </p:cNvPicPr>
          <p:nvPr/>
        </p:nvPicPr>
        <p:blipFill>
          <a:blip r:embed="rId3"/>
          <a:stretch>
            <a:fillRect/>
          </a:stretch>
        </p:blipFill>
        <p:spPr>
          <a:xfrm>
            <a:off x="6368143" y="1752600"/>
            <a:ext cx="5181600" cy="335280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Transmisión de listas">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6386</Words>
  <Application>Microsoft Macintosh PowerPoint</Application>
  <PresentationFormat>Panorámica</PresentationFormat>
  <Paragraphs>270</Paragraphs>
  <Slides>20</Slides>
  <Notes>19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Noto Sans Symbols</vt:lpstr>
      <vt:lpstr>Calibri</vt:lpstr>
      <vt:lpstr>Arial</vt:lpstr>
      <vt:lpstr>Tema de Office</vt:lpstr>
      <vt:lpstr>Presentación de PowerPoint</vt:lpstr>
      <vt:lpstr>Objetivos</vt:lpstr>
      <vt:lpstr>Experiencias de adversidad temprana</vt:lpstr>
      <vt:lpstr>Las ACE según la OMS</vt:lpstr>
      <vt:lpstr>Conceptualización clásica de las ACE</vt:lpstr>
      <vt:lpstr>Ampliación del concepto</vt:lpstr>
      <vt:lpstr>Críticas al concepto de ACE </vt:lpstr>
      <vt:lpstr>Aproximaciones teóricas a las ACE</vt:lpstr>
      <vt:lpstr>Presentación de PowerPoint</vt:lpstr>
      <vt:lpstr>Estilos de apego</vt:lpstr>
      <vt:lpstr>Presentación de PowerPoint</vt:lpstr>
      <vt:lpstr>Presentación de PowerPoint</vt:lpstr>
      <vt:lpstr>Estrés tóxico</vt:lpstr>
      <vt:lpstr>Presentación de PowerPoint</vt:lpstr>
      <vt:lpstr>El peligro del relato único</vt:lpstr>
      <vt:lpstr>Referencias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Beatriz San Roman Sobrino</cp:lastModifiedBy>
  <cp:revision>4</cp:revision>
  <dcterms:modified xsi:type="dcterms:W3CDTF">2023-02-05T16:03:25Z</dcterms:modified>
</cp:coreProperties>
</file>