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NCE+b3sAzfqqKcjjsatgxG25xw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F62F4A-A622-C05E-0734-395D4BDAD5FA}" name="Mariano Beltran Garcia" initials="MG" userId="S::1622338@uab.cat::10063b18-8988-4945-8e89-900d316a683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B789E-50E6-7851-96C1-C415459711CF}" v="22" dt="2023-02-05T13:05:00.124"/>
    <p1510:client id="{E04EC494-C50A-DE4D-BFF2-9A120163A4FE}" v="13" dt="2023-02-05T11:24:14.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San Roman Sobrino" userId="2bd0c135-4a33-4ef6-87b7-17e555aa77b7" providerId="ADAL" clId="{E04EC494-C50A-DE4D-BFF2-9A120163A4FE}"/>
    <pc:docChg chg="undo custSel modSld modMainMaster">
      <pc:chgData name="Beatriz San Roman Sobrino" userId="2bd0c135-4a33-4ef6-87b7-17e555aa77b7" providerId="ADAL" clId="{E04EC494-C50A-DE4D-BFF2-9A120163A4FE}" dt="2023-02-05T16:04:07.178" v="171"/>
      <pc:docMkLst>
        <pc:docMk/>
      </pc:docMkLst>
      <pc:sldChg chg="addSp delSp modSp mod">
        <pc:chgData name="Beatriz San Roman Sobrino" userId="2bd0c135-4a33-4ef6-87b7-17e555aa77b7" providerId="ADAL" clId="{E04EC494-C50A-DE4D-BFF2-9A120163A4FE}" dt="2023-02-05T01:43:12.986" v="35"/>
        <pc:sldMkLst>
          <pc:docMk/>
          <pc:sldMk cId="0" sldId="256"/>
        </pc:sldMkLst>
        <pc:spChg chg="add del mod">
          <ac:chgData name="Beatriz San Roman Sobrino" userId="2bd0c135-4a33-4ef6-87b7-17e555aa77b7" providerId="ADAL" clId="{E04EC494-C50A-DE4D-BFF2-9A120163A4FE}" dt="2023-02-05T01:43:08.523" v="31"/>
          <ac:spMkLst>
            <pc:docMk/>
            <pc:sldMk cId="0" sldId="256"/>
            <ac:spMk id="2" creationId="{F7EA95B0-5D07-0453-CD5E-E845AE7D4A39}"/>
          </ac:spMkLst>
        </pc:spChg>
        <pc:spChg chg="add mod">
          <ac:chgData name="Beatriz San Roman Sobrino" userId="2bd0c135-4a33-4ef6-87b7-17e555aa77b7" providerId="ADAL" clId="{E04EC494-C50A-DE4D-BFF2-9A120163A4FE}" dt="2023-02-05T01:43:12.986" v="35"/>
          <ac:spMkLst>
            <pc:docMk/>
            <pc:sldMk cId="0" sldId="256"/>
            <ac:spMk id="4" creationId="{C9212A0F-92E2-41B6-D154-FD816DF8E257}"/>
          </ac:spMkLst>
        </pc:spChg>
        <pc:spChg chg="del">
          <ac:chgData name="Beatriz San Roman Sobrino" userId="2bd0c135-4a33-4ef6-87b7-17e555aa77b7" providerId="ADAL" clId="{E04EC494-C50A-DE4D-BFF2-9A120163A4FE}" dt="2023-02-05T01:43:10.729" v="33" actId="478"/>
          <ac:spMkLst>
            <pc:docMk/>
            <pc:sldMk cId="0" sldId="256"/>
            <ac:spMk id="108" creationId="{00000000-0000-0000-0000-000000000000}"/>
          </ac:spMkLst>
        </pc:spChg>
        <pc:spChg chg="mod">
          <ac:chgData name="Beatriz San Roman Sobrino" userId="2bd0c135-4a33-4ef6-87b7-17e555aa77b7" providerId="ADAL" clId="{E04EC494-C50A-DE4D-BFF2-9A120163A4FE}" dt="2023-02-05T01:43:03.167" v="27" actId="1076"/>
          <ac:spMkLst>
            <pc:docMk/>
            <pc:sldMk cId="0" sldId="256"/>
            <ac:spMk id="111" creationId="{00000000-0000-0000-0000-000000000000}"/>
          </ac:spMkLst>
        </pc:spChg>
        <pc:picChg chg="add del mod">
          <ac:chgData name="Beatriz San Roman Sobrino" userId="2bd0c135-4a33-4ef6-87b7-17e555aa77b7" providerId="ADAL" clId="{E04EC494-C50A-DE4D-BFF2-9A120163A4FE}" dt="2023-02-05T01:43:08.523" v="31"/>
          <ac:picMkLst>
            <pc:docMk/>
            <pc:sldMk cId="0" sldId="256"/>
            <ac:picMk id="3" creationId="{60CF5E2B-229F-FDC3-F811-DB7305C9E380}"/>
          </ac:picMkLst>
        </pc:picChg>
        <pc:picChg chg="add mod">
          <ac:chgData name="Beatriz San Roman Sobrino" userId="2bd0c135-4a33-4ef6-87b7-17e555aa77b7" providerId="ADAL" clId="{E04EC494-C50A-DE4D-BFF2-9A120163A4FE}" dt="2023-02-05T01:43:12.986" v="35"/>
          <ac:picMkLst>
            <pc:docMk/>
            <pc:sldMk cId="0" sldId="256"/>
            <ac:picMk id="5" creationId="{A3D0F8D5-AFB0-461A-6652-7B93121CCAD0}"/>
          </ac:picMkLst>
        </pc:picChg>
        <pc:picChg chg="del">
          <ac:chgData name="Beatriz San Roman Sobrino" userId="2bd0c135-4a33-4ef6-87b7-17e555aa77b7" providerId="ADAL" clId="{E04EC494-C50A-DE4D-BFF2-9A120163A4FE}" dt="2023-02-05T01:43:12.574" v="34" actId="478"/>
          <ac:picMkLst>
            <pc:docMk/>
            <pc:sldMk cId="0" sldId="256"/>
            <ac:picMk id="109" creationId="{00000000-0000-0000-0000-000000000000}"/>
          </ac:picMkLst>
        </pc:picChg>
      </pc:sldChg>
      <pc:sldChg chg="modSp mod">
        <pc:chgData name="Beatriz San Roman Sobrino" userId="2bd0c135-4a33-4ef6-87b7-17e555aa77b7" providerId="ADAL" clId="{E04EC494-C50A-DE4D-BFF2-9A120163A4FE}" dt="2023-02-05T01:43:08.572" v="32" actId="27636"/>
        <pc:sldMkLst>
          <pc:docMk/>
          <pc:sldMk cId="0" sldId="257"/>
        </pc:sldMkLst>
        <pc:spChg chg="mod">
          <ac:chgData name="Beatriz San Roman Sobrino" userId="2bd0c135-4a33-4ef6-87b7-17e555aa77b7" providerId="ADAL" clId="{E04EC494-C50A-DE4D-BFF2-9A120163A4FE}" dt="2023-02-05T01:43:08.572" v="32" actId="27636"/>
          <ac:spMkLst>
            <pc:docMk/>
            <pc:sldMk cId="0" sldId="257"/>
            <ac:spMk id="120" creationId="{00000000-0000-0000-0000-000000000000}"/>
          </ac:spMkLst>
        </pc:spChg>
      </pc:sldChg>
      <pc:sldChg chg="modSp mod">
        <pc:chgData name="Beatriz San Roman Sobrino" userId="2bd0c135-4a33-4ef6-87b7-17e555aa77b7" providerId="ADAL" clId="{E04EC494-C50A-DE4D-BFF2-9A120163A4FE}" dt="2023-02-05T01:41:01.611" v="3" actId="27636"/>
        <pc:sldMkLst>
          <pc:docMk/>
          <pc:sldMk cId="0" sldId="258"/>
        </pc:sldMkLst>
        <pc:spChg chg="mod">
          <ac:chgData name="Beatriz San Roman Sobrino" userId="2bd0c135-4a33-4ef6-87b7-17e555aa77b7" providerId="ADAL" clId="{E04EC494-C50A-DE4D-BFF2-9A120163A4FE}" dt="2023-02-05T01:41:01.611" v="3" actId="27636"/>
          <ac:spMkLst>
            <pc:docMk/>
            <pc:sldMk cId="0" sldId="258"/>
            <ac:spMk id="135" creationId="{00000000-0000-0000-0000-000000000000}"/>
          </ac:spMkLst>
        </pc:spChg>
      </pc:sldChg>
      <pc:sldChg chg="modSp mod">
        <pc:chgData name="Beatriz San Roman Sobrino" userId="2bd0c135-4a33-4ef6-87b7-17e555aa77b7" providerId="ADAL" clId="{E04EC494-C50A-DE4D-BFF2-9A120163A4FE}" dt="2023-02-05T01:44:44.455" v="80" actId="20577"/>
        <pc:sldMkLst>
          <pc:docMk/>
          <pc:sldMk cId="0" sldId="259"/>
        </pc:sldMkLst>
        <pc:spChg chg="mod">
          <ac:chgData name="Beatriz San Roman Sobrino" userId="2bd0c135-4a33-4ef6-87b7-17e555aa77b7" providerId="ADAL" clId="{E04EC494-C50A-DE4D-BFF2-9A120163A4FE}" dt="2023-02-05T01:44:44.455" v="80" actId="20577"/>
          <ac:spMkLst>
            <pc:docMk/>
            <pc:sldMk cId="0" sldId="259"/>
            <ac:spMk id="144" creationId="{00000000-0000-0000-0000-000000000000}"/>
          </ac:spMkLst>
        </pc:spChg>
      </pc:sldChg>
      <pc:sldChg chg="modSp mod">
        <pc:chgData name="Beatriz San Roman Sobrino" userId="2bd0c135-4a33-4ef6-87b7-17e555aa77b7" providerId="ADAL" clId="{E04EC494-C50A-DE4D-BFF2-9A120163A4FE}" dt="2023-02-05T01:45:53.452" v="102" actId="20577"/>
        <pc:sldMkLst>
          <pc:docMk/>
          <pc:sldMk cId="0" sldId="265"/>
        </pc:sldMkLst>
        <pc:spChg chg="mod">
          <ac:chgData name="Beatriz San Roman Sobrino" userId="2bd0c135-4a33-4ef6-87b7-17e555aa77b7" providerId="ADAL" clId="{E04EC494-C50A-DE4D-BFF2-9A120163A4FE}" dt="2023-02-05T01:45:53.452" v="102" actId="20577"/>
          <ac:spMkLst>
            <pc:docMk/>
            <pc:sldMk cId="0" sldId="265"/>
            <ac:spMk id="189" creationId="{00000000-0000-0000-0000-000000000000}"/>
          </ac:spMkLst>
        </pc:spChg>
      </pc:sldChg>
      <pc:sldChg chg="modSp mod">
        <pc:chgData name="Beatriz San Roman Sobrino" userId="2bd0c135-4a33-4ef6-87b7-17e555aa77b7" providerId="ADAL" clId="{E04EC494-C50A-DE4D-BFF2-9A120163A4FE}" dt="2023-02-05T01:46:24.558" v="113" actId="20577"/>
        <pc:sldMkLst>
          <pc:docMk/>
          <pc:sldMk cId="0" sldId="267"/>
        </pc:sldMkLst>
        <pc:spChg chg="mod">
          <ac:chgData name="Beatriz San Roman Sobrino" userId="2bd0c135-4a33-4ef6-87b7-17e555aa77b7" providerId="ADAL" clId="{E04EC494-C50A-DE4D-BFF2-9A120163A4FE}" dt="2023-02-05T01:46:24.558" v="113" actId="20577"/>
          <ac:spMkLst>
            <pc:docMk/>
            <pc:sldMk cId="0" sldId="267"/>
            <ac:spMk id="203" creationId="{00000000-0000-0000-0000-000000000000}"/>
          </ac:spMkLst>
        </pc:spChg>
      </pc:sldChg>
      <pc:sldChg chg="modSp mod">
        <pc:chgData name="Beatriz San Roman Sobrino" userId="2bd0c135-4a33-4ef6-87b7-17e555aa77b7" providerId="ADAL" clId="{E04EC494-C50A-DE4D-BFF2-9A120163A4FE}" dt="2023-02-05T01:41:01.646" v="5" actId="27636"/>
        <pc:sldMkLst>
          <pc:docMk/>
          <pc:sldMk cId="0" sldId="268"/>
        </pc:sldMkLst>
        <pc:spChg chg="mod">
          <ac:chgData name="Beatriz San Roman Sobrino" userId="2bd0c135-4a33-4ef6-87b7-17e555aa77b7" providerId="ADAL" clId="{E04EC494-C50A-DE4D-BFF2-9A120163A4FE}" dt="2023-02-05T01:41:01.646" v="5" actId="27636"/>
          <ac:spMkLst>
            <pc:docMk/>
            <pc:sldMk cId="0" sldId="268"/>
            <ac:spMk id="210" creationId="{00000000-0000-0000-0000-000000000000}"/>
          </ac:spMkLst>
        </pc:spChg>
      </pc:sldChg>
      <pc:sldChg chg="modSp mod">
        <pc:chgData name="Beatriz San Roman Sobrino" userId="2bd0c135-4a33-4ef6-87b7-17e555aa77b7" providerId="ADAL" clId="{E04EC494-C50A-DE4D-BFF2-9A120163A4FE}" dt="2023-02-05T01:41:01.662" v="6" actId="27636"/>
        <pc:sldMkLst>
          <pc:docMk/>
          <pc:sldMk cId="0" sldId="272"/>
        </pc:sldMkLst>
        <pc:spChg chg="mod">
          <ac:chgData name="Beatriz San Roman Sobrino" userId="2bd0c135-4a33-4ef6-87b7-17e555aa77b7" providerId="ADAL" clId="{E04EC494-C50A-DE4D-BFF2-9A120163A4FE}" dt="2023-02-05T01:41:01.662" v="6" actId="27636"/>
          <ac:spMkLst>
            <pc:docMk/>
            <pc:sldMk cId="0" sldId="272"/>
            <ac:spMk id="238" creationId="{00000000-0000-0000-0000-000000000000}"/>
          </ac:spMkLst>
        </pc:spChg>
      </pc:sldChg>
      <pc:sldChg chg="modSp mod">
        <pc:chgData name="Beatriz San Roman Sobrino" userId="2bd0c135-4a33-4ef6-87b7-17e555aa77b7" providerId="ADAL" clId="{E04EC494-C50A-DE4D-BFF2-9A120163A4FE}" dt="2023-02-05T01:47:06.135" v="114" actId="20577"/>
        <pc:sldMkLst>
          <pc:docMk/>
          <pc:sldMk cId="0" sldId="277"/>
        </pc:sldMkLst>
        <pc:spChg chg="mod">
          <ac:chgData name="Beatriz San Roman Sobrino" userId="2bd0c135-4a33-4ef6-87b7-17e555aa77b7" providerId="ADAL" clId="{E04EC494-C50A-DE4D-BFF2-9A120163A4FE}" dt="2023-02-05T01:47:06.135" v="114" actId="20577"/>
          <ac:spMkLst>
            <pc:docMk/>
            <pc:sldMk cId="0" sldId="277"/>
            <ac:spMk id="268" creationId="{00000000-0000-0000-0000-000000000000}"/>
          </ac:spMkLst>
        </pc:spChg>
      </pc:sldChg>
      <pc:sldChg chg="modSp mod delCm">
        <pc:chgData name="Beatriz San Roman Sobrino" userId="2bd0c135-4a33-4ef6-87b7-17e555aa77b7" providerId="ADAL" clId="{E04EC494-C50A-DE4D-BFF2-9A120163A4FE}" dt="2023-02-05T16:04:07.178" v="171"/>
        <pc:sldMkLst>
          <pc:docMk/>
          <pc:sldMk cId="0" sldId="279"/>
        </pc:sldMkLst>
        <pc:spChg chg="mod">
          <ac:chgData name="Beatriz San Roman Sobrino" userId="2bd0c135-4a33-4ef6-87b7-17e555aa77b7" providerId="ADAL" clId="{E04EC494-C50A-DE4D-BFF2-9A120163A4FE}" dt="2023-02-05T11:24:07.945" v="134" actId="27636"/>
          <ac:spMkLst>
            <pc:docMk/>
            <pc:sldMk cId="0" sldId="279"/>
            <ac:spMk id="280" creationId="{00000000-0000-0000-0000-000000000000}"/>
          </ac:spMkLst>
        </pc:spChg>
        <pc:extLst>
          <p:ext xmlns:p="http://schemas.openxmlformats.org/presentationml/2006/main" uri="{D6D511B9-2390-475A-947B-AFAB55BFBCF1}">
            <pc226:cmChg xmlns:pc226="http://schemas.microsoft.com/office/powerpoint/2022/06/main/command" chg="del">
              <pc226:chgData name="Beatriz San Roman Sobrino" userId="2bd0c135-4a33-4ef6-87b7-17e555aa77b7" providerId="ADAL" clId="{E04EC494-C50A-DE4D-BFF2-9A120163A4FE}" dt="2023-02-05T16:04:07.178" v="171"/>
              <pc2:cmMkLst xmlns:pc2="http://schemas.microsoft.com/office/powerpoint/2019/9/main/command">
                <pc:docMk/>
                <pc:sldMk cId="0" sldId="279"/>
                <pc2:cmMk id="{BAA5AF5E-E423-43FA-A35C-9135B41AD5F7}"/>
              </pc2:cmMkLst>
            </pc226:cmChg>
          </p:ext>
        </pc:extLst>
      </pc:sldChg>
      <pc:sldChg chg="modSp mod setBg">
        <pc:chgData name="Beatriz San Roman Sobrino" userId="2bd0c135-4a33-4ef6-87b7-17e555aa77b7" providerId="ADAL" clId="{E04EC494-C50A-DE4D-BFF2-9A120163A4FE}" dt="2023-02-05T11:25:53.646" v="153" actId="20577"/>
        <pc:sldMkLst>
          <pc:docMk/>
          <pc:sldMk cId="0" sldId="280"/>
        </pc:sldMkLst>
        <pc:spChg chg="mod">
          <ac:chgData name="Beatriz San Roman Sobrino" userId="2bd0c135-4a33-4ef6-87b7-17e555aa77b7" providerId="ADAL" clId="{E04EC494-C50A-DE4D-BFF2-9A120163A4FE}" dt="2023-02-05T11:25:53.646" v="153" actId="20577"/>
          <ac:spMkLst>
            <pc:docMk/>
            <pc:sldMk cId="0" sldId="280"/>
            <ac:spMk id="286" creationId="{00000000-0000-0000-0000-000000000000}"/>
          </ac:spMkLst>
        </pc:spChg>
      </pc:sldChg>
      <pc:sldChg chg="modSp mod">
        <pc:chgData name="Beatriz San Roman Sobrino" userId="2bd0c135-4a33-4ef6-87b7-17e555aa77b7" providerId="ADAL" clId="{E04EC494-C50A-DE4D-BFF2-9A120163A4FE}" dt="2023-02-05T11:26:49.134" v="170" actId="20577"/>
        <pc:sldMkLst>
          <pc:docMk/>
          <pc:sldMk cId="0" sldId="281"/>
        </pc:sldMkLst>
        <pc:spChg chg="mod">
          <ac:chgData name="Beatriz San Roman Sobrino" userId="2bd0c135-4a33-4ef6-87b7-17e555aa77b7" providerId="ADAL" clId="{E04EC494-C50A-DE4D-BFF2-9A120163A4FE}" dt="2023-02-05T11:26:49.134" v="170" actId="20577"/>
          <ac:spMkLst>
            <pc:docMk/>
            <pc:sldMk cId="0" sldId="281"/>
            <ac:spMk id="292" creationId="{00000000-0000-0000-0000-000000000000}"/>
          </ac:spMkLst>
        </pc:spChg>
      </pc:sldChg>
      <pc:sldMasterChg chg="addSp delSp modSp mod modSldLayout">
        <pc:chgData name="Beatriz San Roman Sobrino" userId="2bd0c135-4a33-4ef6-87b7-17e555aa77b7" providerId="ADAL" clId="{E04EC494-C50A-DE4D-BFF2-9A120163A4FE}" dt="2023-02-05T01:45:14.501" v="81" actId="478"/>
        <pc:sldMasterMkLst>
          <pc:docMk/>
          <pc:sldMasterMk cId="0" sldId="2147483648"/>
        </pc:sldMasterMkLst>
        <pc:spChg chg="mod">
          <ac:chgData name="Beatriz San Roman Sobrino" userId="2bd0c135-4a33-4ef6-87b7-17e555aa77b7" providerId="ADAL" clId="{E04EC494-C50A-DE4D-BFF2-9A120163A4FE}" dt="2023-02-05T01:41:25.562" v="14"/>
          <ac:spMkLst>
            <pc:docMk/>
            <pc:sldMasterMk cId="0" sldId="2147483648"/>
            <ac:spMk id="13" creationId="{00000000-0000-0000-0000-000000000000}"/>
          </ac:spMkLst>
        </pc:spChg>
        <pc:picChg chg="add del mod">
          <ac:chgData name="Beatriz San Roman Sobrino" userId="2bd0c135-4a33-4ef6-87b7-17e555aa77b7" providerId="ADAL" clId="{E04EC494-C50A-DE4D-BFF2-9A120163A4FE}" dt="2023-02-05T01:41:46.801" v="17"/>
          <ac:picMkLst>
            <pc:docMk/>
            <pc:sldMasterMk cId="0" sldId="2147483648"/>
            <ac:picMk id="2" creationId="{992BA8D1-1707-A95B-96D1-78F307123763}"/>
          </ac:picMkLst>
        </pc:picChg>
        <pc:picChg chg="add mod">
          <ac:chgData name="Beatriz San Roman Sobrino" userId="2bd0c135-4a33-4ef6-87b7-17e555aa77b7" providerId="ADAL" clId="{E04EC494-C50A-DE4D-BFF2-9A120163A4FE}" dt="2023-02-05T01:42:22.929" v="26" actId="1035"/>
          <ac:picMkLst>
            <pc:docMk/>
            <pc:sldMasterMk cId="0" sldId="2147483648"/>
            <ac:picMk id="3" creationId="{3AB128D1-796F-0871-ACF3-FC6A130DBED0}"/>
          </ac:picMkLst>
        </pc:picChg>
        <pc:picChg chg="add del">
          <ac:chgData name="Beatriz San Roman Sobrino" userId="2bd0c135-4a33-4ef6-87b7-17e555aa77b7" providerId="ADAL" clId="{E04EC494-C50A-DE4D-BFF2-9A120163A4FE}" dt="2023-02-05T01:42:15.520" v="24" actId="478"/>
          <ac:picMkLst>
            <pc:docMk/>
            <pc:sldMasterMk cId="0" sldId="2147483648"/>
            <ac:picMk id="14" creationId="{00000000-0000-0000-0000-000000000000}"/>
          </ac:picMkLst>
        </pc:picChg>
        <pc:sldLayoutChg chg="addSp delSp modSp mod">
          <pc:chgData name="Beatriz San Roman Sobrino" userId="2bd0c135-4a33-4ef6-87b7-17e555aa77b7" providerId="ADAL" clId="{E04EC494-C50A-DE4D-BFF2-9A120163A4FE}" dt="2023-02-05T01:45:14.501" v="81" actId="478"/>
          <pc:sldLayoutMkLst>
            <pc:docMk/>
            <pc:sldMasterMk cId="0" sldId="2147483648"/>
            <pc:sldLayoutMk cId="0" sldId="2147483650"/>
          </pc:sldLayoutMkLst>
          <pc:spChg chg="add mod">
            <ac:chgData name="Beatriz San Roman Sobrino" userId="2bd0c135-4a33-4ef6-87b7-17e555aa77b7" providerId="ADAL" clId="{E04EC494-C50A-DE4D-BFF2-9A120163A4FE}" dt="2023-02-05T01:41:01.536" v="1"/>
            <ac:spMkLst>
              <pc:docMk/>
              <pc:sldMasterMk cId="0" sldId="2147483648"/>
              <pc:sldLayoutMk cId="0" sldId="2147483650"/>
              <ac:spMk id="2" creationId="{AD58C39E-E348-3524-4A1E-89B5FA311E67}"/>
            </ac:spMkLst>
          </pc:spChg>
          <pc:spChg chg="add del mod">
            <ac:chgData name="Beatriz San Roman Sobrino" userId="2bd0c135-4a33-4ef6-87b7-17e555aa77b7" providerId="ADAL" clId="{E04EC494-C50A-DE4D-BFF2-9A120163A4FE}" dt="2023-02-05T01:41:16.690" v="11" actId="767"/>
            <ac:spMkLst>
              <pc:docMk/>
              <pc:sldMasterMk cId="0" sldId="2147483648"/>
              <pc:sldLayoutMk cId="0" sldId="2147483650"/>
              <ac:spMk id="4" creationId="{E6743C93-2E4C-8607-C699-67754ED1296A}"/>
            </ac:spMkLst>
          </pc:spChg>
          <pc:spChg chg="add del mod">
            <ac:chgData name="Beatriz San Roman Sobrino" userId="2bd0c135-4a33-4ef6-87b7-17e555aa77b7" providerId="ADAL" clId="{E04EC494-C50A-DE4D-BFF2-9A120163A4FE}" dt="2023-02-05T01:41:18.913" v="13" actId="767"/>
            <ac:spMkLst>
              <pc:docMk/>
              <pc:sldMasterMk cId="0" sldId="2147483648"/>
              <pc:sldLayoutMk cId="0" sldId="2147483650"/>
              <ac:spMk id="5" creationId="{8A98A22A-DE60-1AB3-34E0-AC367A87E04D}"/>
            </ac:spMkLst>
          </pc:spChg>
          <pc:picChg chg="add del mod">
            <ac:chgData name="Beatriz San Roman Sobrino" userId="2bd0c135-4a33-4ef6-87b7-17e555aa77b7" providerId="ADAL" clId="{E04EC494-C50A-DE4D-BFF2-9A120163A4FE}" dt="2023-02-05T01:45:14.501" v="81" actId="478"/>
            <ac:picMkLst>
              <pc:docMk/>
              <pc:sldMasterMk cId="0" sldId="2147483648"/>
              <pc:sldLayoutMk cId="0" sldId="2147483650"/>
              <ac:picMk id="3" creationId="{ACEC9969-15E6-52AC-0616-796AD13917EE}"/>
            </ac:picMkLst>
          </pc:picChg>
        </pc:sldLayoutChg>
      </pc:sldMasterChg>
    </pc:docChg>
  </pc:docChgLst>
  <pc:docChgLst>
    <pc:chgData name="Mariano Beltran Garcia" userId="S::1622338@uab.cat::10063b18-8988-4945-8e89-900d316a6837" providerId="AD" clId="Web-{863B789E-50E6-7851-96C1-C415459711CF}"/>
    <pc:docChg chg="mod modSld">
      <pc:chgData name="Mariano Beltran Garcia" userId="S::1622338@uab.cat::10063b18-8988-4945-8e89-900d316a6837" providerId="AD" clId="Web-{863B789E-50E6-7851-96C1-C415459711CF}" dt="2023-02-05T13:05:09.437" v="22" actId="20577"/>
      <pc:docMkLst>
        <pc:docMk/>
      </pc:docMkLst>
      <pc:sldChg chg="modSp addCm modCm">
        <pc:chgData name="Mariano Beltran Garcia" userId="S::1622338@uab.cat::10063b18-8988-4945-8e89-900d316a6837" providerId="AD" clId="Web-{863B789E-50E6-7851-96C1-C415459711CF}" dt="2023-02-05T13:05:09.437" v="22" actId="20577"/>
        <pc:sldMkLst>
          <pc:docMk/>
          <pc:sldMk cId="0" sldId="279"/>
        </pc:sldMkLst>
        <pc:spChg chg="mod">
          <ac:chgData name="Mariano Beltran Garcia" userId="S::1622338@uab.cat::10063b18-8988-4945-8e89-900d316a6837" providerId="AD" clId="Web-{863B789E-50E6-7851-96C1-C415459711CF}" dt="2023-02-05T13:05:09.437" v="22" actId="20577"/>
          <ac:spMkLst>
            <pc:docMk/>
            <pc:sldMk cId="0" sldId="279"/>
            <ac:spMk id="280" creationId="{00000000-0000-0000-0000-000000000000}"/>
          </ac:spMkLst>
        </pc:spChg>
        <pc:extLst>
          <p:ext xmlns:p="http://schemas.openxmlformats.org/presentationml/2006/main" uri="{D6D511B9-2390-475A-947B-AFAB55BFBCF1}">
            <pc226:cmChg xmlns:pc226="http://schemas.microsoft.com/office/powerpoint/2022/06/main/command" chg="add mod">
              <pc226:chgData name="Mariano Beltran Garcia" userId="S::1622338@uab.cat::10063b18-8988-4945-8e89-900d316a6837" providerId="AD" clId="Web-{863B789E-50E6-7851-96C1-C415459711CF}" dt="2023-02-05T13:05:09.437" v="22" actId="20577"/>
              <pc2:cmMkLst xmlns:pc2="http://schemas.microsoft.com/office/powerpoint/2019/9/main/command">
                <pc:docMk/>
                <pc:sldMk cId="0" sldId="279"/>
                <pc2:cmMk id="{BAA5AF5E-E423-43FA-A35C-9135B41AD5F7}"/>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rgbClr val="333333"/>
                </a:solidFill>
                <a:highlight>
                  <a:srgbClr val="FFFFFF"/>
                </a:highlight>
              </a:rPr>
              <a:t>Enfoque de resiliencia académica</a:t>
            </a:r>
            <a:endParaRPr b="1">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rgbClr val="333333"/>
                </a:solidFill>
                <a:highlight>
                  <a:srgbClr val="FFFFFF"/>
                </a:highlight>
              </a:rPr>
              <a:t>La resiliencia se utiliza para describir los mecanismos positivos de un individuo, grupo, material o sistema que, ante una situación adversa que afecta su integridad y estabilidad, les permite resistir, sobrellevar, recuperarse y salir fortalecidos (Vaquero, Urrea &amp; Mundet, 2014). Esto incluye diversos procesos como la buena recuperación de una situación adversa, y/o que la adversidad no limite el desarrollo de una persona. Por tanto, un niño resiliente es aquel que se recupera después de vivir una situación adversa y/o se desarrolla adecuadamente a pesar de la exposición continua al riesgo (Gilligan, 2000).</a:t>
            </a:r>
            <a:endParaRPr>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rgbClr val="333333"/>
                </a:solidFill>
                <a:highlight>
                  <a:srgbClr val="FFFFFF"/>
                </a:highlight>
              </a:rPr>
              <a:t>Desde un punto de vista ecológico, los factores que hacen que una persona sea resiliente son tanto las características personales de la persona como los factores sociales y contextuales. Es decir, la resiliencia de la persona también está influenciada por las experiencias del niño y cómo él o ella las integra en su desarrollo. En este sentido, la escuela juega un papel importante en la promoción de la resiliencia de los estudiantes ya que las experiencias positivas vividas en este contexto serán un factor de protección frente a situaciones adversas vividas o que puedan presentarse.</a:t>
            </a:r>
            <a:endParaRPr>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rgbClr val="333333"/>
                </a:solidFill>
                <a:highlight>
                  <a:srgbClr val="FFFFFF"/>
                </a:highlight>
              </a:rPr>
              <a:t>La escuela basada en la resiliencia se centra en las capacidades y potencialidades de los alumnos y desarrolla prácticas educativas que enseñan a los alumnos a afrontar las dificultades de forma positiva, a tener un proyecto de vida, a desarrollar sus potencialidades, lo que les permitirá afrontar mejor las situaciones adversas.</a:t>
            </a:r>
            <a:endParaRPr>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rgbClr val="333333"/>
                </a:solidFill>
                <a:highlight>
                  <a:srgbClr val="FFFFFF"/>
                </a:highlight>
              </a:rPr>
              <a:t>Para incorporar la resiliencia en las escuelas, proponemos adoptar el Enfoque de Resiliencia Académica - ARA. Este es un modelo de desarrollo comunitario basado en toda la escuela que tiene como objetivo proporcionar a las escuelas herramientas para ayudar a los estudiantes a superar la adversidad y mejorar sus resultados educativos (Boingboing, 2017). Implementa el Marco de Resiliencia como un elemento transversal que debe ser considerado en el día a día de la escuela.</a:t>
            </a:r>
            <a:endParaRPr>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rgbClr val="333333"/>
              </a:solidFill>
              <a:highlight>
                <a:srgbClr val="FFFFFF"/>
              </a:highlight>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4300" marR="596265" lvl="0" indent="0" algn="l" rtl="0">
              <a:lnSpc>
                <a:spcPct val="103750"/>
              </a:lnSpc>
              <a:spcBef>
                <a:spcPts val="330"/>
              </a:spcBef>
              <a:spcAft>
                <a:spcPts val="0"/>
              </a:spcAft>
              <a:buNone/>
            </a:pPr>
            <a:r>
              <a:rPr lang="en-US">
                <a:solidFill>
                  <a:srgbClr val="231F20"/>
                </a:solidFill>
                <a:latin typeface="Tahoma"/>
                <a:ea typeface="Tahoma"/>
                <a:cs typeface="Tahoma"/>
                <a:sym typeface="Tahoma"/>
              </a:rPr>
              <a:t>El Enfoque de Resiliencia Académica consta de cinco pilares básicos relacionados con las áreas de la vida de los niños, niñas y adolescentes y se basa en:</a:t>
            </a:r>
            <a:endParaRPr>
              <a:solidFill>
                <a:srgbClr val="231F20"/>
              </a:solidFill>
              <a:latin typeface="Tahoma"/>
              <a:ea typeface="Tahoma"/>
              <a:cs typeface="Tahoma"/>
              <a:sym typeface="Tahoma"/>
            </a:endParaRPr>
          </a:p>
          <a:p>
            <a:pPr marL="330200" marR="264795" lvl="0" indent="-220345" algn="just" rtl="0">
              <a:lnSpc>
                <a:spcPct val="103750"/>
              </a:lnSpc>
              <a:spcBef>
                <a:spcPts val="825"/>
              </a:spcBef>
              <a:spcAft>
                <a:spcPts val="0"/>
              </a:spcAft>
              <a:buClr>
                <a:srgbClr val="25408F"/>
              </a:buClr>
              <a:buSzPts val="1200"/>
              <a:buFont typeface="Tahoma"/>
              <a:buChar char="•"/>
            </a:pPr>
            <a:r>
              <a:rPr lang="en-US">
                <a:solidFill>
                  <a:srgbClr val="231F20"/>
                </a:solidFill>
                <a:latin typeface="Tahoma"/>
                <a:ea typeface="Tahoma"/>
                <a:cs typeface="Tahoma"/>
                <a:sym typeface="Tahoma"/>
              </a:rPr>
              <a:t>Acciones que implican atender las </a:t>
            </a:r>
            <a:r>
              <a:rPr lang="en-US" b="1">
                <a:solidFill>
                  <a:srgbClr val="231F20"/>
                </a:solidFill>
                <a:latin typeface="Tahoma"/>
                <a:ea typeface="Tahoma"/>
                <a:cs typeface="Tahoma"/>
                <a:sym typeface="Tahoma"/>
              </a:rPr>
              <a:t>necesidades básicas</a:t>
            </a:r>
            <a:r>
              <a:rPr lang="en-US">
                <a:solidFill>
                  <a:srgbClr val="231F20"/>
                </a:solidFill>
                <a:latin typeface="Tahoma"/>
                <a:ea typeface="Tahoma"/>
                <a:cs typeface="Tahoma"/>
                <a:sym typeface="Tahoma"/>
              </a:rPr>
              <a:t> de niños, niñas y adolescentes. Sin ellas cubiertas, es muy probable que resulte imposible o extremadamente complicado abordar cualquier otro desafío. </a:t>
            </a:r>
            <a:endParaRPr>
              <a:solidFill>
                <a:srgbClr val="25408F"/>
              </a:solidFill>
              <a:latin typeface="Tahoma"/>
              <a:ea typeface="Tahoma"/>
              <a:cs typeface="Tahoma"/>
              <a:sym typeface="Tahoma"/>
            </a:endParaRPr>
          </a:p>
          <a:p>
            <a:pPr marL="330200" marR="264795" lvl="0" indent="-220345" algn="just" rtl="0">
              <a:lnSpc>
                <a:spcPct val="103750"/>
              </a:lnSpc>
              <a:spcBef>
                <a:spcPts val="825"/>
              </a:spcBef>
              <a:spcAft>
                <a:spcPts val="0"/>
              </a:spcAft>
              <a:buClr>
                <a:srgbClr val="25408F"/>
              </a:buClr>
              <a:buSzPts val="1200"/>
              <a:buFont typeface="Tahoma"/>
              <a:buChar char="•"/>
            </a:pPr>
            <a:r>
              <a:rPr lang="en-US">
                <a:solidFill>
                  <a:srgbClr val="231F20"/>
                </a:solidFill>
                <a:latin typeface="Tahoma"/>
                <a:ea typeface="Tahoma"/>
                <a:cs typeface="Tahoma"/>
                <a:sym typeface="Tahoma"/>
              </a:rPr>
              <a:t>Acciones relacionadas con el sentido de </a:t>
            </a:r>
            <a:r>
              <a:rPr lang="en-US" b="1">
                <a:solidFill>
                  <a:srgbClr val="231F20"/>
                </a:solidFill>
                <a:latin typeface="Tahoma"/>
                <a:ea typeface="Tahoma"/>
                <a:cs typeface="Tahoma"/>
                <a:sym typeface="Tahoma"/>
              </a:rPr>
              <a:t>pertenencia </a:t>
            </a:r>
            <a:r>
              <a:rPr lang="en-US">
                <a:solidFill>
                  <a:srgbClr val="231F20"/>
                </a:solidFill>
                <a:latin typeface="Tahoma"/>
                <a:ea typeface="Tahoma"/>
                <a:cs typeface="Tahoma"/>
                <a:sym typeface="Tahoma"/>
              </a:rPr>
              <a:t>para que se sientan unidos y conectados con personas y lugares de su entorno, con los que puedan mantener relaciones sanas. La idea es que puedan disfrtuar buenos momentos, hacer nuevos contactos y encontrar personas en las que poder confiar.</a:t>
            </a:r>
            <a:endParaRPr>
              <a:solidFill>
                <a:srgbClr val="25408F"/>
              </a:solidFill>
              <a:latin typeface="Tahoma"/>
              <a:ea typeface="Tahoma"/>
              <a:cs typeface="Tahoma"/>
              <a:sym typeface="Tahoma"/>
            </a:endParaRPr>
          </a:p>
          <a:p>
            <a:pPr marL="330200" marR="321310" lvl="0" indent="-220345" algn="l" rtl="0">
              <a:lnSpc>
                <a:spcPct val="103750"/>
              </a:lnSpc>
              <a:spcBef>
                <a:spcPts val="825"/>
              </a:spcBef>
              <a:spcAft>
                <a:spcPts val="0"/>
              </a:spcAft>
              <a:buClr>
                <a:srgbClr val="25408F"/>
              </a:buClr>
              <a:buSzPts val="1200"/>
              <a:buFont typeface="Tahoma"/>
              <a:buChar char="•"/>
            </a:pPr>
            <a:r>
              <a:rPr lang="en-US">
                <a:solidFill>
                  <a:srgbClr val="231F20"/>
                </a:solidFill>
                <a:latin typeface="Tahoma"/>
                <a:ea typeface="Tahoma"/>
                <a:cs typeface="Tahoma"/>
                <a:sym typeface="Tahoma"/>
              </a:rPr>
              <a:t>Acciones relacionadas con el </a:t>
            </a:r>
            <a:r>
              <a:rPr lang="en-US" b="1">
                <a:solidFill>
                  <a:srgbClr val="231F20"/>
                </a:solidFill>
                <a:latin typeface="Tahoma"/>
                <a:ea typeface="Tahoma"/>
                <a:cs typeface="Tahoma"/>
                <a:sym typeface="Tahoma"/>
              </a:rPr>
              <a:t>aprendizaje </a:t>
            </a:r>
            <a:r>
              <a:rPr lang="en-US">
                <a:solidFill>
                  <a:srgbClr val="231F20"/>
                </a:solidFill>
                <a:latin typeface="Tahoma"/>
                <a:ea typeface="Tahoma"/>
                <a:cs typeface="Tahoma"/>
                <a:sym typeface="Tahoma"/>
              </a:rPr>
              <a:t>que permitan que su rutina educativa funcione lo mejor posible, teniendo en cuenta que el aprendizaje no solo se da en el aula sino también en contextos como el patio del recreo o fuera de la escuela. Es necesario asegurarse de que están desarrollando sus intereses, talentos o habilidades para la vida.</a:t>
            </a:r>
            <a:endParaRPr>
              <a:solidFill>
                <a:srgbClr val="25408F"/>
              </a:solidFill>
              <a:latin typeface="Tahoma"/>
              <a:ea typeface="Tahoma"/>
              <a:cs typeface="Tahoma"/>
              <a:sym typeface="Tahoma"/>
            </a:endParaRPr>
          </a:p>
          <a:p>
            <a:pPr marL="330200" marR="392430" lvl="0" indent="-220345" algn="l" rtl="0">
              <a:lnSpc>
                <a:spcPct val="103750"/>
              </a:lnSpc>
              <a:spcBef>
                <a:spcPts val="825"/>
              </a:spcBef>
              <a:spcAft>
                <a:spcPts val="0"/>
              </a:spcAft>
              <a:buClr>
                <a:srgbClr val="231F20"/>
              </a:buClr>
              <a:buSzPts val="1200"/>
              <a:buFont typeface="Tahoma"/>
              <a:buChar char="•"/>
            </a:pPr>
            <a:r>
              <a:rPr lang="en-US">
                <a:solidFill>
                  <a:srgbClr val="231F20"/>
                </a:solidFill>
                <a:latin typeface="Tahoma"/>
                <a:ea typeface="Tahoma"/>
                <a:cs typeface="Tahoma"/>
                <a:sym typeface="Tahoma"/>
              </a:rPr>
              <a:t>Acciones que ayuden a desarrollar habilidades de </a:t>
            </a:r>
            <a:r>
              <a:rPr lang="en-US" b="1">
                <a:solidFill>
                  <a:srgbClr val="231F20"/>
                </a:solidFill>
                <a:latin typeface="Tahoma"/>
                <a:ea typeface="Tahoma"/>
                <a:cs typeface="Tahoma"/>
                <a:sym typeface="Tahoma"/>
              </a:rPr>
              <a:t>afrontamiento </a:t>
            </a:r>
            <a:r>
              <a:rPr lang="en-US">
                <a:solidFill>
                  <a:srgbClr val="231F20"/>
                </a:solidFill>
                <a:latin typeface="Tahoma"/>
                <a:ea typeface="Tahoma"/>
                <a:cs typeface="Tahoma"/>
                <a:sym typeface="Tahoma"/>
              </a:rPr>
              <a:t>que les ayuden a resolver problemas, defender sus propios puntos de vista y creencias, y enfrentarse a los retos de la vida cotidiana.</a:t>
            </a:r>
            <a:endParaRPr>
              <a:solidFill>
                <a:srgbClr val="231F20"/>
              </a:solidFill>
              <a:latin typeface="Tahoma"/>
              <a:ea typeface="Tahoma"/>
              <a:cs typeface="Tahoma"/>
              <a:sym typeface="Tahoma"/>
            </a:endParaRPr>
          </a:p>
          <a:p>
            <a:pPr marL="330200" marR="260984" lvl="0" indent="-220345" algn="l" rtl="0">
              <a:lnSpc>
                <a:spcPct val="103750"/>
              </a:lnSpc>
              <a:spcBef>
                <a:spcPts val="830"/>
              </a:spcBef>
              <a:spcAft>
                <a:spcPts val="0"/>
              </a:spcAft>
              <a:buClr>
                <a:srgbClr val="231F20"/>
              </a:buClr>
              <a:buSzPts val="1200"/>
              <a:buFont typeface="Tahoma"/>
              <a:buChar char="•"/>
            </a:pPr>
            <a:r>
              <a:rPr lang="en-US">
                <a:solidFill>
                  <a:srgbClr val="231F20"/>
                </a:solidFill>
                <a:latin typeface="Tahoma"/>
                <a:ea typeface="Tahoma"/>
                <a:cs typeface="Tahoma"/>
                <a:sym typeface="Tahoma"/>
              </a:rPr>
              <a:t>Acciones encaminadas a desarrollar </a:t>
            </a:r>
            <a:r>
              <a:rPr lang="en-US" b="1">
                <a:solidFill>
                  <a:srgbClr val="231F20"/>
                </a:solidFill>
                <a:latin typeface="Tahoma"/>
                <a:ea typeface="Tahoma"/>
                <a:cs typeface="Tahoma"/>
                <a:sym typeface="Tahoma"/>
              </a:rPr>
              <a:t>aspectos intrapersonales</a:t>
            </a:r>
            <a:r>
              <a:rPr lang="en-US">
                <a:solidFill>
                  <a:srgbClr val="231F20"/>
                </a:solidFill>
                <a:latin typeface="Tahoma"/>
                <a:ea typeface="Tahoma"/>
                <a:cs typeface="Tahoma"/>
                <a:sym typeface="Tahoma"/>
              </a:rPr>
              <a:t>, para ayudarles a entender quiénes son, conocer sus pensamientos y creencias sobre sí mismos, y desarrollar su personalidad.</a:t>
            </a:r>
            <a:endParaRPr>
              <a:solidFill>
                <a:srgbClr val="333333"/>
              </a:solidFill>
              <a:highlight>
                <a:srgbClr val="FFFFFF"/>
              </a:highlight>
            </a:endParaRPr>
          </a:p>
          <a:p>
            <a:pPr marL="0" lvl="0" indent="0" algn="l" rtl="0">
              <a:lnSpc>
                <a:spcPct val="115000"/>
              </a:lnSpc>
              <a:spcBef>
                <a:spcPts val="0"/>
              </a:spcBef>
              <a:spcAft>
                <a:spcPts val="0"/>
              </a:spcAft>
              <a:buClr>
                <a:schemeClr val="dk1"/>
              </a:buClr>
              <a:buSzPts val="1400"/>
              <a:buFont typeface="Calibri"/>
              <a:buNone/>
            </a:pPr>
            <a:endParaRPr sz="1200">
              <a:solidFill>
                <a:srgbClr val="222222"/>
              </a:solidFill>
              <a:highlight>
                <a:srgbClr val="FFFFFF"/>
              </a:highlight>
            </a:endParaRPr>
          </a:p>
          <a:p>
            <a:pPr marL="0" marR="260984" lvl="0" indent="0" algn="l" rtl="0">
              <a:lnSpc>
                <a:spcPct val="103750"/>
              </a:lnSpc>
              <a:spcBef>
                <a:spcPts val="830"/>
              </a:spcBef>
              <a:spcAft>
                <a:spcPts val="0"/>
              </a:spcAft>
              <a:buClr>
                <a:schemeClr val="dk1"/>
              </a:buClr>
              <a:buSzPts val="1100"/>
              <a:buFont typeface="Arial"/>
              <a:buNone/>
            </a:pPr>
            <a:r>
              <a:rPr lang="en-US" sz="1100">
                <a:solidFill>
                  <a:srgbClr val="231F20"/>
                </a:solidFill>
                <a:latin typeface="Tahoma"/>
                <a:ea typeface="Tahoma"/>
                <a:cs typeface="Tahoma"/>
                <a:sym typeface="Tahoma"/>
              </a:rPr>
              <a:t>Para desarrollar estas acciones es necesario tener en cuenta cuatro principios:</a:t>
            </a:r>
            <a:endParaRPr sz="1100">
              <a:latin typeface="Tahoma"/>
              <a:ea typeface="Tahoma"/>
              <a:cs typeface="Tahoma"/>
              <a:sym typeface="Tahoma"/>
            </a:endParaRPr>
          </a:p>
          <a:p>
            <a:pPr marL="330200" marR="589280" lvl="0" indent="-220345" algn="l" rtl="0">
              <a:lnSpc>
                <a:spcPct val="103750"/>
              </a:lnSpc>
              <a:spcBef>
                <a:spcPts val="835"/>
              </a:spcBef>
              <a:spcAft>
                <a:spcPts val="0"/>
              </a:spcAft>
              <a:buClr>
                <a:srgbClr val="25408F"/>
              </a:buClr>
              <a:buSzPts val="1200"/>
              <a:buFont typeface="Tahoma"/>
              <a:buChar char="•"/>
            </a:pPr>
            <a:r>
              <a:rPr lang="en-US" b="1">
                <a:solidFill>
                  <a:srgbClr val="231F20"/>
                </a:solidFill>
                <a:latin typeface="Tahoma"/>
                <a:ea typeface="Tahoma"/>
                <a:cs typeface="Tahoma"/>
                <a:sym typeface="Tahoma"/>
              </a:rPr>
              <a:t>Aceptación</a:t>
            </a:r>
            <a:r>
              <a:rPr lang="en-US">
                <a:solidFill>
                  <a:srgbClr val="231F20"/>
                </a:solidFill>
                <a:latin typeface="Tahoma"/>
                <a:ea typeface="Tahoma"/>
                <a:cs typeface="Tahoma"/>
                <a:sym typeface="Tahoma"/>
              </a:rPr>
              <a:t>. Se trata de aceptar la situación en la que se encuentran (ser una persona adoptada, estar en acogimiento, etc.), centrarse en lo que se quiere que ocurra a partir de ahora y actuar para conseguirlo.</a:t>
            </a:r>
            <a:endParaRPr>
              <a:solidFill>
                <a:srgbClr val="25408F"/>
              </a:solidFill>
              <a:latin typeface="Tahoma"/>
              <a:ea typeface="Tahoma"/>
              <a:cs typeface="Tahoma"/>
              <a:sym typeface="Tahoma"/>
            </a:endParaRPr>
          </a:p>
          <a:p>
            <a:pPr marL="330200" marR="483235" lvl="0" indent="-220345" algn="l" rtl="0">
              <a:lnSpc>
                <a:spcPct val="103750"/>
              </a:lnSpc>
              <a:spcBef>
                <a:spcPts val="840"/>
              </a:spcBef>
              <a:spcAft>
                <a:spcPts val="0"/>
              </a:spcAft>
              <a:buClr>
                <a:srgbClr val="25408F"/>
              </a:buClr>
              <a:buSzPts val="1200"/>
              <a:buFont typeface="Tahoma"/>
              <a:buChar char="•"/>
            </a:pPr>
            <a:r>
              <a:rPr lang="en-US" b="1">
                <a:solidFill>
                  <a:srgbClr val="231F20"/>
                </a:solidFill>
                <a:latin typeface="Tahoma"/>
                <a:ea typeface="Tahoma"/>
                <a:cs typeface="Tahoma"/>
                <a:sym typeface="Tahoma"/>
              </a:rPr>
              <a:t>Conservación</a:t>
            </a:r>
            <a:r>
              <a:rPr lang="en-US">
                <a:solidFill>
                  <a:srgbClr val="231F20"/>
                </a:solidFill>
                <a:latin typeface="Tahoma"/>
                <a:ea typeface="Tahoma"/>
                <a:cs typeface="Tahoma"/>
                <a:sym typeface="Tahoma"/>
              </a:rPr>
              <a:t>. Significa preservar las cosas buenas que están sucediendo en la vida de los y las estudiantes, identificándolas, si es necesario, y manteniéndolas y reforzándolas.</a:t>
            </a:r>
            <a:endParaRPr>
              <a:solidFill>
                <a:srgbClr val="25408F"/>
              </a:solidFill>
              <a:latin typeface="Tahoma"/>
              <a:ea typeface="Tahoma"/>
              <a:cs typeface="Tahoma"/>
              <a:sym typeface="Tahoma"/>
            </a:endParaRPr>
          </a:p>
          <a:p>
            <a:pPr marL="330200" marR="528320" lvl="0" indent="-220345" algn="l" rtl="0">
              <a:lnSpc>
                <a:spcPct val="103750"/>
              </a:lnSpc>
              <a:spcBef>
                <a:spcPts val="840"/>
              </a:spcBef>
              <a:spcAft>
                <a:spcPts val="0"/>
              </a:spcAft>
              <a:buClr>
                <a:srgbClr val="25408F"/>
              </a:buClr>
              <a:buSzPts val="1200"/>
              <a:buFont typeface="Tahoma"/>
              <a:buChar char="•"/>
            </a:pPr>
            <a:r>
              <a:rPr lang="en-US" b="1">
                <a:solidFill>
                  <a:srgbClr val="231F20"/>
                </a:solidFill>
                <a:latin typeface="Tahoma"/>
                <a:ea typeface="Tahoma"/>
                <a:cs typeface="Tahoma"/>
                <a:sym typeface="Tahoma"/>
              </a:rPr>
              <a:t>Compromiso</a:t>
            </a:r>
            <a:r>
              <a:rPr lang="en-US">
                <a:solidFill>
                  <a:srgbClr val="231F20"/>
                </a:solidFill>
                <a:latin typeface="Tahoma"/>
                <a:ea typeface="Tahoma"/>
                <a:cs typeface="Tahoma"/>
                <a:sym typeface="Tahoma"/>
              </a:rPr>
              <a:t>. Es importante mantener el enfoque en la resiliencia y ser consistente y constante, ya que no es una solución rápida.</a:t>
            </a:r>
            <a:endParaRPr>
              <a:solidFill>
                <a:srgbClr val="25408F"/>
              </a:solidFill>
              <a:latin typeface="Tahoma"/>
              <a:ea typeface="Tahoma"/>
              <a:cs typeface="Tahoma"/>
              <a:sym typeface="Tahoma"/>
            </a:endParaRPr>
          </a:p>
          <a:p>
            <a:pPr marL="330200" marR="644525" lvl="0" indent="-220345" algn="l" rtl="0">
              <a:lnSpc>
                <a:spcPct val="103750"/>
              </a:lnSpc>
              <a:spcBef>
                <a:spcPts val="835"/>
              </a:spcBef>
              <a:spcAft>
                <a:spcPts val="0"/>
              </a:spcAft>
              <a:buClr>
                <a:srgbClr val="25408F"/>
              </a:buClr>
              <a:buSzPts val="1200"/>
              <a:buFont typeface="Tahoma"/>
              <a:buChar char="•"/>
            </a:pPr>
            <a:r>
              <a:rPr lang="en-US" b="1">
                <a:solidFill>
                  <a:srgbClr val="231F20"/>
                </a:solidFill>
                <a:latin typeface="Tahoma"/>
                <a:ea typeface="Tahoma"/>
                <a:cs typeface="Tahoma"/>
                <a:sym typeface="Tahoma"/>
              </a:rPr>
              <a:t>Implicación de otros agentes</a:t>
            </a:r>
            <a:r>
              <a:rPr lang="en-US">
                <a:solidFill>
                  <a:srgbClr val="231F20"/>
                </a:solidFill>
                <a:latin typeface="Tahoma"/>
                <a:ea typeface="Tahoma"/>
                <a:cs typeface="Tahoma"/>
                <a:sym typeface="Tahoma"/>
              </a:rPr>
              <a:t>. Significa hacer partícipes a otras personas en la comunidad educativa y fuera de ella para que puedan apoyar a los niños, niñas y adolescentes.</a:t>
            </a:r>
            <a:endParaRPr>
              <a:solidFill>
                <a:srgbClr val="333333"/>
              </a:solidFill>
              <a:highlight>
                <a:srgbClr val="FFFFFF"/>
              </a:highlight>
            </a:endParaRPr>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200" name="Google Shape;20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Puede usarse esta diapositiva para hacer un ejercicio de práctica y reflexionar juntos sobre la cohesión del grupo.</a:t>
            </a:r>
            <a:endParaRPr/>
          </a:p>
          <a:p>
            <a:pPr marL="0" lvl="0" indent="0" algn="l" rtl="0">
              <a:lnSpc>
                <a:spcPct val="100000"/>
              </a:lnSpc>
              <a:spcBef>
                <a:spcPts val="0"/>
              </a:spcBef>
              <a:spcAft>
                <a:spcPts val="0"/>
              </a:spcAft>
              <a:buSzPts val="1400"/>
              <a:buNone/>
            </a:pPr>
            <a:endParaRPr/>
          </a:p>
        </p:txBody>
      </p:sp>
      <p:sp>
        <p:nvSpPr>
          <p:cNvPr id="207" name="Google Shape;20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t> Emotional Intelligence</a:t>
            </a:r>
            <a:endParaRPr sz="1200"/>
          </a:p>
          <a:p>
            <a:pPr marL="0" lvl="0" indent="0" algn="l" rtl="0">
              <a:lnSpc>
                <a:spcPct val="115000"/>
              </a:lnSpc>
              <a:spcBef>
                <a:spcPts val="1200"/>
              </a:spcBef>
              <a:spcAft>
                <a:spcPts val="0"/>
              </a:spcAft>
              <a:buClr>
                <a:schemeClr val="dk1"/>
              </a:buClr>
              <a:buSzPts val="1100"/>
              <a:buFont typeface="Arial"/>
              <a:buNone/>
            </a:pPr>
            <a:r>
              <a:rPr lang="en-US" sz="1200"/>
              <a:t>The ability that human beings have to relate in an appropriate way with others is one of the specific intelligences that Gardner (1983) detailed within his theory of Multiple Intelligences: Intrapersonal Intelligence. This intelligence is closely related to another that the author called Interpersonal Intelligence and which refers to the personal skills that each individual owns to effectively identify and control their own emotional states.</a:t>
            </a:r>
            <a:endParaRPr/>
          </a:p>
          <a:p>
            <a:pPr marL="0" lvl="0" indent="0" algn="l" rtl="0">
              <a:lnSpc>
                <a:spcPct val="115000"/>
              </a:lnSpc>
              <a:spcBef>
                <a:spcPts val="1200"/>
              </a:spcBef>
              <a:spcAft>
                <a:spcPts val="0"/>
              </a:spcAft>
              <a:buClr>
                <a:schemeClr val="dk1"/>
              </a:buClr>
              <a:buSzPts val="1100"/>
              <a:buFont typeface="Arial"/>
              <a:buNone/>
            </a:pPr>
            <a:r>
              <a:rPr lang="en-US" sz="1200"/>
              <a:t>Daniel Goleman, in 1995, publishes "Emotional Intelligence" combining both to and thus allude to the ability of a subject to identify and efficiently manage both their own emotions and those of others, in such a way that social relations would suppose a great success compared to those other people unable to recognize and manage them properly.</a:t>
            </a:r>
            <a:endParaRPr/>
          </a:p>
          <a:p>
            <a:pPr marL="0" lvl="0" indent="0" algn="l" rtl="0">
              <a:lnSpc>
                <a:spcPct val="115000"/>
              </a:lnSpc>
              <a:spcBef>
                <a:spcPts val="1200"/>
              </a:spcBef>
              <a:spcAft>
                <a:spcPts val="0"/>
              </a:spcAft>
              <a:buClr>
                <a:schemeClr val="dk1"/>
              </a:buClr>
              <a:buSzPts val="1100"/>
              <a:buFont typeface="Arial"/>
              <a:buNone/>
            </a:pPr>
            <a:r>
              <a:rPr lang="en-US" sz="1200"/>
              <a:t>In this sense, and referring to the situations in the classroom described in the previous section, it can be affirmed that the capacity of the school staff when it comes to preventing, detecting and redirecting any possible destabilizing emotion in students as well as its trigger to grant the teacher the power to manage in an efficient and emotionally safe way a good group management as well as a good development of the academic contents (</a:t>
            </a:r>
            <a:r>
              <a:rPr lang="en-US" sz="1200">
                <a:solidFill>
                  <a:srgbClr val="222222"/>
                </a:solidFill>
                <a:highlight>
                  <a:srgbClr val="FFFFFF"/>
                </a:highlight>
              </a:rPr>
              <a:t>Birknerova, 2011).</a:t>
            </a:r>
            <a:endParaRPr/>
          </a:p>
          <a:p>
            <a:pPr marL="0" lvl="0" indent="0" algn="l" rtl="0">
              <a:lnSpc>
                <a:spcPct val="115000"/>
              </a:lnSpc>
              <a:spcBef>
                <a:spcPts val="1200"/>
              </a:spcBef>
              <a:spcAft>
                <a:spcPts val="0"/>
              </a:spcAft>
              <a:buClr>
                <a:schemeClr val="dk1"/>
              </a:buClr>
              <a:buSzPts val="1100"/>
              <a:buFont typeface="Arial"/>
              <a:buNone/>
            </a:pPr>
            <a:r>
              <a:rPr lang="en-US" sz="1200"/>
              <a:t>However, to </a:t>
            </a:r>
            <a:r>
              <a:rPr lang="en-US" sz="1200">
                <a:solidFill>
                  <a:srgbClr val="222222"/>
                </a:solidFill>
                <a:highlight>
                  <a:srgbClr val="FFFFFF"/>
                </a:highlight>
              </a:rPr>
              <a:t>Jeloudar, Yunus, Roslan, and Nor (2011)</a:t>
            </a:r>
            <a:r>
              <a:rPr lang="en-US" sz="1200"/>
              <a:t>, it is not always given adequate relevance. In this context it is essential teachers will always be able to detect what their emotions are like. It is also important for teachers to be aware of when they become emotionally deregulated and why. That is, what events trigger them (especially if they are related to the behaviors and/or attitudes of a specific student) as well as of which elements will help them regain calm and control of themselves.</a:t>
            </a:r>
            <a:endParaRPr/>
          </a:p>
        </p:txBody>
      </p:sp>
      <p:sp>
        <p:nvSpPr>
          <p:cNvPr id="221" name="Google Shape;22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n-US" sz="1200"/>
              <a:t>In the same line, López &amp; López (2018) explain that if the teacher is sensitive to understanding that the same thing happens to the students and that these emotional destabilizers are associated with their personal history and/or experiences, the teacher will be able to depersonalize any provocation and/or disruptive behavior of the students avoiding significant emotional distress on your part. In addition, in this way the teacher is given the ability to seek and implement effective solutions in each possible case that return to the classroom an environment conducive to learning (</a:t>
            </a:r>
            <a:r>
              <a:rPr lang="en-US" sz="1200">
                <a:solidFill>
                  <a:srgbClr val="222222"/>
                </a:solidFill>
                <a:highlight>
                  <a:srgbClr val="FFFFFF"/>
                </a:highlight>
              </a:rPr>
              <a:t>Vesely-Maillefer &amp; Saklofske, 2018</a:t>
            </a:r>
            <a:r>
              <a:rPr lang="en-US" sz="1200"/>
              <a:t>).</a:t>
            </a:r>
            <a:endParaRPr/>
          </a:p>
          <a:p>
            <a:pPr marL="0" lvl="0" indent="0" algn="l" rtl="0">
              <a:lnSpc>
                <a:spcPct val="115000"/>
              </a:lnSpc>
              <a:spcBef>
                <a:spcPts val="1200"/>
              </a:spcBef>
              <a:spcAft>
                <a:spcPts val="0"/>
              </a:spcAft>
              <a:buClr>
                <a:schemeClr val="dk1"/>
              </a:buClr>
              <a:buSzPts val="1400"/>
              <a:buFont typeface="Calibri"/>
              <a:buNone/>
            </a:pPr>
            <a:r>
              <a:rPr lang="en-US" sz="1200"/>
              <a:t>For example, to Geddes (2021) it is likely that a student who comes from the protection system will be restless and disruptive in the classroom when an activity related to origins such as the family tree or certain geography topics is being worked on when there is some type of movement in their history migratory or racial difference, or when talking about reproductive issues when they have suffered some type of abuse or their genetic load is unknown. That is why, faced with the possibility of this situation happening, the teacher should be sensitive and anticipate that this dynamic may affect the student in order to prevent and/or alleviate any possible damage by adapting content and/or giving it different approaches so that it results more inclusive.</a:t>
            </a:r>
            <a:endParaRPr/>
          </a:p>
          <a:p>
            <a:pPr marL="0" lvl="0" indent="0" algn="l" rtl="0">
              <a:lnSpc>
                <a:spcPct val="115000"/>
              </a:lnSpc>
              <a:spcBef>
                <a:spcPts val="1200"/>
              </a:spcBef>
              <a:spcAft>
                <a:spcPts val="0"/>
              </a:spcAft>
              <a:buClr>
                <a:schemeClr val="dk1"/>
              </a:buClr>
              <a:buSzPts val="1400"/>
              <a:buFont typeface="Calibri"/>
              <a:buNone/>
            </a:pPr>
            <a:r>
              <a:rPr lang="en-US" sz="1200"/>
              <a:t>This autor said that it is true that, on occasions, teachers do not know part of the student's history and face situations in which the student is deregulated without understanding the reason. Given this fact, teachers must apply those tools that they know in advance that work with the student, such as leaving the classroom with the excuse of running an errand or lending a hand in another class, changing activities, including a break that involves physical activity in the playground,... For this it is essential that teachers can meet with families to delve into what emotional strategies are successfully applied at home to be able to use them in the classroom as well.</a:t>
            </a:r>
            <a:endParaRPr/>
          </a:p>
          <a:p>
            <a:pPr marL="0" lvl="0" indent="0" algn="l" rtl="0">
              <a:lnSpc>
                <a:spcPct val="115000"/>
              </a:lnSpc>
              <a:spcBef>
                <a:spcPts val="1200"/>
              </a:spcBef>
              <a:spcAft>
                <a:spcPts val="0"/>
              </a:spcAft>
              <a:buClr>
                <a:schemeClr val="dk1"/>
              </a:buClr>
              <a:buSzPts val="1100"/>
              <a:buFont typeface="Arial"/>
              <a:buNone/>
            </a:pPr>
            <a:r>
              <a:rPr lang="en-US" sz="1200"/>
              <a:t>In this sense, it is key that teachers are able to depersonalize each and every one of the student's disruptive behaviors, thus ensuring that they do not experience it as a personal attack but nevertheless feel that they are a source of solution to any possible difficulty that the student may have. The student can go through and for this it is essential that their have a high knowledge and self-control of themself and their emotional responses (</a:t>
            </a:r>
            <a:r>
              <a:rPr lang="en-US" sz="1200">
                <a:solidFill>
                  <a:srgbClr val="222222"/>
                </a:solidFill>
                <a:highlight>
                  <a:srgbClr val="FFFFFF"/>
                </a:highlight>
              </a:rPr>
              <a:t>Vesely-Maillefer &amp; Saklofske, 2018</a:t>
            </a:r>
            <a:r>
              <a:rPr lang="en-US" sz="1200"/>
              <a:t>).</a:t>
            </a:r>
            <a:endParaRPr/>
          </a:p>
          <a:p>
            <a:pPr marL="0" lvl="0" indent="0" algn="l" rtl="0">
              <a:lnSpc>
                <a:spcPct val="100000"/>
              </a:lnSpc>
              <a:spcBef>
                <a:spcPts val="1200"/>
              </a:spcBef>
              <a:spcAft>
                <a:spcPts val="0"/>
              </a:spcAft>
              <a:buSzPts val="1400"/>
              <a:buNone/>
            </a:pPr>
            <a:endParaRPr/>
          </a:p>
        </p:txBody>
      </p:sp>
      <p:sp>
        <p:nvSpPr>
          <p:cNvPr id="228" name="Google Shape;22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Before presenting the slide, ask the students how they will ask the children questions related to their lives. What are the sensitive issues and how can we ask about them?</a:t>
            </a:r>
            <a:endParaRPr/>
          </a:p>
        </p:txBody>
      </p:sp>
      <p:sp>
        <p:nvSpPr>
          <p:cNvPr id="235" name="Google Shape;23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48" name="Google Shape;2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Conexión entre bienestar y aprendizaje.</a:t>
            </a:r>
            <a:endParaRPr/>
          </a:p>
          <a:p>
            <a:pPr marL="0" lvl="0" indent="0" algn="l" rtl="0">
              <a:lnSpc>
                <a:spcPct val="100000"/>
              </a:lnSpc>
              <a:spcBef>
                <a:spcPts val="0"/>
              </a:spcBef>
              <a:spcAft>
                <a:spcPts val="0"/>
              </a:spcAft>
              <a:buClr>
                <a:schemeClr val="dk1"/>
              </a:buClr>
              <a:buSzPts val="1100"/>
              <a:buFont typeface="Arial"/>
              <a:buNone/>
            </a:pPr>
            <a:r>
              <a:rPr lang="en-US"/>
              <a:t>Los objetivos de esta unidad son tres: identificar los elementos de la escuela que pueden estresar a los niños (materiales, espacios, temas y otros desencadenantes). El segundo es identificar las señales de alerta de estrés en docentes y alumnos, específicamente provenientes del sistema de protección. Y el último es desarrollar estrategias, dinámicas y herramientas para los docentes con el fin de construir un ambiente seguro y mantener el bienestar individual y grupal.</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SzPts val="1400"/>
              <a:buNone/>
            </a:pPr>
            <a:endParaRPr/>
          </a:p>
        </p:txBody>
      </p:sp>
      <p:sp>
        <p:nvSpPr>
          <p:cNvPr id="117" name="Google Shape;1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54" name="Google Shape;25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0" name="Google Shape;2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To sum up, we can discuss about the difficulties that teachers find when applying these tools.</a:t>
            </a:r>
            <a:endParaRPr/>
          </a:p>
        </p:txBody>
      </p:sp>
      <p:sp>
        <p:nvSpPr>
          <p:cNvPr id="266" name="Google Shape;2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71" name="Google Shape;2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8" name="Google Shape;27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4" name="Google Shape;28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0" name="Google Shape;29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Pero, ¿qué es el bienestar en el aula?</a:t>
            </a:r>
            <a:endParaRPr/>
          </a:p>
          <a:p>
            <a:pPr marL="0" lvl="0" indent="0" algn="l" rtl="0">
              <a:lnSpc>
                <a:spcPct val="100000"/>
              </a:lnSpc>
              <a:spcBef>
                <a:spcPts val="0"/>
              </a:spcBef>
              <a:spcAft>
                <a:spcPts val="0"/>
              </a:spcAft>
              <a:buClr>
                <a:schemeClr val="dk1"/>
              </a:buClr>
              <a:buSzPts val="1100"/>
              <a:buFont typeface="Arial"/>
              <a:buNone/>
            </a:pPr>
            <a:r>
              <a:rPr lang="en-US"/>
              <a:t>La definición de bienestar es: un estado de la persona cuyas condiciones físicas y mentales garantizan una sensación de satisfacción y tranquilidad. Por eso, lo que queremos es que el aula se convierta en un espacio donde alumnos y profesores tengan esa sensación de tranquilidad y paz. Y para ello comenzaremos identificando algunos elementos que pueden resultar estresantes para los diferentes agentes que participan en la escuela.</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
        <p:nvSpPr>
          <p:cNvPr id="128" name="Google Shape;12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400"/>
              <a:buFont typeface="Calibri"/>
              <a:buNone/>
            </a:pPr>
            <a:r>
              <a:rPr lang="en-US"/>
              <a:t>08/05/2022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err="1">
                <a:highlight>
                  <a:srgbClr val="FFFFFF"/>
                </a:highlight>
              </a:rPr>
              <a:t>Desencadentantes</a:t>
            </a:r>
            <a:r>
              <a:rPr lang="en-US" b="1" dirty="0">
                <a:highlight>
                  <a:srgbClr val="FFFFFF"/>
                </a:highlight>
              </a:rPr>
              <a:t> o </a:t>
            </a:r>
            <a:r>
              <a:rPr lang="en-US" b="1" dirty="0" err="1">
                <a:highlight>
                  <a:srgbClr val="FFFFFF"/>
                </a:highlight>
              </a:rPr>
              <a:t>señales</a:t>
            </a:r>
            <a:r>
              <a:rPr lang="en-US" b="1" dirty="0">
                <a:highlight>
                  <a:srgbClr val="FFFFFF"/>
                </a:highlight>
              </a:rPr>
              <a:t> de </a:t>
            </a:r>
            <a:r>
              <a:rPr lang="en-US" b="1" dirty="0" err="1">
                <a:highlight>
                  <a:srgbClr val="FFFFFF"/>
                </a:highlight>
              </a:rPr>
              <a:t>alerta</a:t>
            </a:r>
            <a:r>
              <a:rPr lang="en-US" b="1" dirty="0">
                <a:highlight>
                  <a:srgbClr val="FFFFFF"/>
                </a:highlight>
              </a:rPr>
              <a:t> de </a:t>
            </a:r>
            <a:r>
              <a:rPr lang="en-US" b="1" dirty="0" err="1">
                <a:highlight>
                  <a:srgbClr val="FFFFFF"/>
                </a:highlight>
              </a:rPr>
              <a:t>estrés</a:t>
            </a:r>
            <a:r>
              <a:rPr lang="en-US" b="1" dirty="0">
                <a:highlight>
                  <a:srgbClr val="FFFFFF"/>
                </a:highlight>
              </a:rPr>
              <a:t> </a:t>
            </a:r>
            <a:r>
              <a:rPr lang="en-US" b="1" dirty="0" err="1">
                <a:highlight>
                  <a:srgbClr val="FFFFFF"/>
                </a:highlight>
              </a:rPr>
              <a:t>en</a:t>
            </a:r>
            <a:r>
              <a:rPr lang="en-US" b="1" dirty="0">
                <a:highlight>
                  <a:srgbClr val="FFFFFF"/>
                </a:highlight>
              </a:rPr>
              <a:t> </a:t>
            </a:r>
            <a:r>
              <a:rPr lang="en-US" b="1" dirty="0" err="1">
                <a:highlight>
                  <a:srgbClr val="FFFFFF"/>
                </a:highlight>
              </a:rPr>
              <a:t>profesores</a:t>
            </a:r>
            <a:r>
              <a:rPr lang="en-US" b="1" dirty="0">
                <a:highlight>
                  <a:srgbClr val="FFFFFF"/>
                </a:highlight>
              </a:rPr>
              <a:t> y </a:t>
            </a:r>
            <a:r>
              <a:rPr lang="en-US" b="1" dirty="0" err="1">
                <a:highlight>
                  <a:srgbClr val="FFFFFF"/>
                </a:highlight>
              </a:rPr>
              <a:t>alumnos</a:t>
            </a:r>
            <a:endParaRPr b="1" dirty="0">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dirty="0" err="1">
                <a:highlight>
                  <a:srgbClr val="FFFFFF"/>
                </a:highlight>
              </a:rPr>
              <a:t>Cuando</a:t>
            </a:r>
            <a:r>
              <a:rPr lang="en-US" dirty="0">
                <a:highlight>
                  <a:srgbClr val="FFFFFF"/>
                </a:highlight>
              </a:rPr>
              <a:t> </a:t>
            </a:r>
            <a:r>
              <a:rPr lang="en-US" dirty="0" err="1">
                <a:highlight>
                  <a:srgbClr val="FFFFFF"/>
                </a:highlight>
              </a:rPr>
              <a:t>los</a:t>
            </a:r>
            <a:r>
              <a:rPr lang="en-US" dirty="0">
                <a:highlight>
                  <a:srgbClr val="FFFFFF"/>
                </a:highlight>
              </a:rPr>
              <a:t> </a:t>
            </a:r>
            <a:r>
              <a:rPr lang="en-US" dirty="0" err="1">
                <a:highlight>
                  <a:srgbClr val="FFFFFF"/>
                </a:highlight>
              </a:rPr>
              <a:t>estudiantes</a:t>
            </a:r>
            <a:r>
              <a:rPr lang="en-US" dirty="0">
                <a:highlight>
                  <a:srgbClr val="FFFFFF"/>
                </a:highlight>
              </a:rPr>
              <a:t> </a:t>
            </a:r>
            <a:r>
              <a:rPr lang="en-US" dirty="0" err="1">
                <a:highlight>
                  <a:srgbClr val="FFFFFF"/>
                </a:highlight>
              </a:rPr>
              <a:t>han</a:t>
            </a:r>
            <a:r>
              <a:rPr lang="en-US" dirty="0">
                <a:highlight>
                  <a:srgbClr val="FFFFFF"/>
                </a:highlight>
              </a:rPr>
              <a:t> </a:t>
            </a:r>
            <a:r>
              <a:rPr lang="en-US" dirty="0" err="1">
                <a:highlight>
                  <a:srgbClr val="FFFFFF"/>
                </a:highlight>
              </a:rPr>
              <a:t>vivido</a:t>
            </a:r>
            <a:r>
              <a:rPr lang="en-US" dirty="0">
                <a:highlight>
                  <a:srgbClr val="FFFFFF"/>
                </a:highlight>
              </a:rPr>
              <a:t> </a:t>
            </a:r>
            <a:r>
              <a:rPr lang="en-US" dirty="0" err="1">
                <a:highlight>
                  <a:srgbClr val="FFFFFF"/>
                </a:highlight>
              </a:rPr>
              <a:t>experiencias</a:t>
            </a:r>
            <a:r>
              <a:rPr lang="en-US" dirty="0">
                <a:highlight>
                  <a:srgbClr val="FFFFFF"/>
                </a:highlight>
              </a:rPr>
              <a:t> </a:t>
            </a:r>
            <a:r>
              <a:rPr lang="en-US" dirty="0" err="1">
                <a:highlight>
                  <a:srgbClr val="FFFFFF"/>
                </a:highlight>
              </a:rPr>
              <a:t>traumáticas</a:t>
            </a:r>
            <a:r>
              <a:rPr lang="en-US" dirty="0">
                <a:highlight>
                  <a:srgbClr val="FFFFFF"/>
                </a:highlight>
              </a:rPr>
              <a:t> </a:t>
            </a:r>
            <a:r>
              <a:rPr lang="en-US" dirty="0" err="1">
                <a:highlight>
                  <a:srgbClr val="FFFFFF"/>
                </a:highlight>
              </a:rPr>
              <a:t>como</a:t>
            </a:r>
            <a:r>
              <a:rPr lang="en-US" dirty="0">
                <a:highlight>
                  <a:srgbClr val="FFFFFF"/>
                </a:highlight>
              </a:rPr>
              <a:t> las </a:t>
            </a:r>
            <a:r>
              <a:rPr lang="en-US" dirty="0" err="1">
                <a:highlight>
                  <a:srgbClr val="FFFFFF"/>
                </a:highlight>
              </a:rPr>
              <a:t>evaluadas</a:t>
            </a:r>
            <a:r>
              <a:rPr lang="en-US" dirty="0">
                <a:highlight>
                  <a:srgbClr val="FFFFFF"/>
                </a:highlight>
              </a:rPr>
              <a:t> </a:t>
            </a:r>
            <a:r>
              <a:rPr lang="en-US" dirty="0" err="1">
                <a:highlight>
                  <a:srgbClr val="FFFFFF"/>
                </a:highlight>
              </a:rPr>
              <a:t>anteriormente</a:t>
            </a:r>
            <a:r>
              <a:rPr lang="en-US" dirty="0">
                <a:highlight>
                  <a:srgbClr val="FFFFFF"/>
                </a:highlight>
              </a:rPr>
              <a:t>, </a:t>
            </a:r>
            <a:r>
              <a:rPr lang="en-US" dirty="0" err="1">
                <a:highlight>
                  <a:srgbClr val="FFFFFF"/>
                </a:highlight>
              </a:rPr>
              <a:t>han</a:t>
            </a:r>
            <a:r>
              <a:rPr lang="en-US" dirty="0">
                <a:highlight>
                  <a:srgbClr val="FFFFFF"/>
                </a:highlight>
              </a:rPr>
              <a:t> </a:t>
            </a:r>
            <a:r>
              <a:rPr lang="en-US" dirty="0" err="1">
                <a:highlight>
                  <a:srgbClr val="FFFFFF"/>
                </a:highlight>
              </a:rPr>
              <a:t>aprendido</a:t>
            </a:r>
            <a:r>
              <a:rPr lang="en-US" dirty="0">
                <a:highlight>
                  <a:srgbClr val="FFFFFF"/>
                </a:highlight>
              </a:rPr>
              <a:t> </a:t>
            </a:r>
            <a:r>
              <a:rPr lang="en-US" dirty="0" err="1">
                <a:highlight>
                  <a:srgbClr val="FFFFFF"/>
                </a:highlight>
              </a:rPr>
              <a:t>patrones</a:t>
            </a:r>
            <a:r>
              <a:rPr lang="en-US" dirty="0">
                <a:highlight>
                  <a:srgbClr val="FFFFFF"/>
                </a:highlight>
              </a:rPr>
              <a:t> de </a:t>
            </a:r>
            <a:r>
              <a:rPr lang="en-US" dirty="0" err="1">
                <a:highlight>
                  <a:srgbClr val="FFFFFF"/>
                </a:highlight>
              </a:rPr>
              <a:t>hipervigilancia</a:t>
            </a:r>
            <a:r>
              <a:rPr lang="en-US" dirty="0">
                <a:highlight>
                  <a:srgbClr val="FFFFFF"/>
                </a:highlight>
              </a:rPr>
              <a:t> que </a:t>
            </a:r>
            <a:r>
              <a:rPr lang="en-US" dirty="0" err="1">
                <a:highlight>
                  <a:srgbClr val="FFFFFF"/>
                </a:highlight>
              </a:rPr>
              <a:t>los</a:t>
            </a:r>
            <a:r>
              <a:rPr lang="en-US" dirty="0">
                <a:highlight>
                  <a:srgbClr val="FFFFFF"/>
                </a:highlight>
              </a:rPr>
              <a:t> </a:t>
            </a:r>
            <a:r>
              <a:rPr lang="en-US" dirty="0" err="1">
                <a:highlight>
                  <a:srgbClr val="FFFFFF"/>
                </a:highlight>
              </a:rPr>
              <a:t>hacen</a:t>
            </a:r>
            <a:r>
              <a:rPr lang="en-US" dirty="0">
                <a:highlight>
                  <a:srgbClr val="FFFFFF"/>
                </a:highlight>
              </a:rPr>
              <a:t> </a:t>
            </a:r>
            <a:r>
              <a:rPr lang="en-US" dirty="0" err="1">
                <a:highlight>
                  <a:srgbClr val="FFFFFF"/>
                </a:highlight>
              </a:rPr>
              <a:t>estar</a:t>
            </a:r>
            <a:r>
              <a:rPr lang="en-US" dirty="0">
                <a:highlight>
                  <a:srgbClr val="FFFFFF"/>
                </a:highlight>
              </a:rPr>
              <a:t> </a:t>
            </a:r>
            <a:r>
              <a:rPr lang="en-US" dirty="0" err="1">
                <a:highlight>
                  <a:srgbClr val="FFFFFF"/>
                </a:highlight>
              </a:rPr>
              <a:t>constantemente</a:t>
            </a:r>
            <a:r>
              <a:rPr lang="en-US" dirty="0">
                <a:highlight>
                  <a:srgbClr val="FFFFFF"/>
                </a:highlight>
              </a:rPr>
              <a:t> </a:t>
            </a:r>
            <a:r>
              <a:rPr lang="en-US" dirty="0" err="1">
                <a:highlight>
                  <a:srgbClr val="FFFFFF"/>
                </a:highlight>
              </a:rPr>
              <a:t>alerta</a:t>
            </a:r>
            <a:r>
              <a:rPr lang="en-US" dirty="0">
                <a:highlight>
                  <a:srgbClr val="FFFFFF"/>
                </a:highlight>
              </a:rPr>
              <a:t> ante </a:t>
            </a:r>
            <a:r>
              <a:rPr lang="en-US" dirty="0" err="1">
                <a:highlight>
                  <a:srgbClr val="FFFFFF"/>
                </a:highlight>
              </a:rPr>
              <a:t>cualquier</a:t>
            </a:r>
            <a:r>
              <a:rPr lang="en-US" dirty="0">
                <a:highlight>
                  <a:srgbClr val="FFFFFF"/>
                </a:highlight>
              </a:rPr>
              <a:t> </a:t>
            </a:r>
            <a:r>
              <a:rPr lang="en-US" dirty="0" err="1">
                <a:highlight>
                  <a:srgbClr val="FFFFFF"/>
                </a:highlight>
              </a:rPr>
              <a:t>posible</a:t>
            </a:r>
            <a:r>
              <a:rPr lang="en-US" dirty="0">
                <a:highlight>
                  <a:srgbClr val="FFFFFF"/>
                </a:highlight>
              </a:rPr>
              <a:t> </a:t>
            </a:r>
            <a:r>
              <a:rPr lang="en-US" dirty="0" err="1">
                <a:highlight>
                  <a:srgbClr val="FFFFFF"/>
                </a:highlight>
              </a:rPr>
              <a:t>cambio</a:t>
            </a:r>
            <a:r>
              <a:rPr lang="en-US" dirty="0">
                <a:highlight>
                  <a:srgbClr val="FFFFFF"/>
                </a:highlight>
              </a:rPr>
              <a:t> </a:t>
            </a:r>
            <a:r>
              <a:rPr lang="en-US" dirty="0" err="1">
                <a:highlight>
                  <a:srgbClr val="FFFFFF"/>
                </a:highlight>
              </a:rPr>
              <a:t>adverso</a:t>
            </a:r>
            <a:r>
              <a:rPr lang="en-US" dirty="0">
                <a:highlight>
                  <a:srgbClr val="FFFFFF"/>
                </a:highlight>
              </a:rPr>
              <a:t> (</a:t>
            </a:r>
            <a:r>
              <a:rPr lang="en-US" dirty="0" err="1">
                <a:highlight>
                  <a:srgbClr val="FFFFFF"/>
                </a:highlight>
              </a:rPr>
              <a:t>Cáceres</a:t>
            </a:r>
            <a:r>
              <a:rPr lang="en-US" dirty="0">
                <a:highlight>
                  <a:srgbClr val="FFFFFF"/>
                </a:highlight>
              </a:rPr>
              <a:t> et. al., 2017; Mesa-</a:t>
            </a:r>
            <a:r>
              <a:rPr lang="en-US" dirty="0" err="1">
                <a:highlight>
                  <a:srgbClr val="FFFFFF"/>
                </a:highlight>
              </a:rPr>
              <a:t>Gesa</a:t>
            </a:r>
            <a:r>
              <a:rPr lang="en-US" dirty="0">
                <a:highlight>
                  <a:srgbClr val="FFFFFF"/>
                </a:highlight>
              </a:rPr>
              <a:t> &amp; Moya-</a:t>
            </a:r>
            <a:r>
              <a:rPr lang="en-US" dirty="0" err="1">
                <a:highlight>
                  <a:srgbClr val="FFFFFF"/>
                </a:highlight>
              </a:rPr>
              <a:t>Albiol</a:t>
            </a:r>
            <a:r>
              <a:rPr lang="en-US" dirty="0">
                <a:highlight>
                  <a:srgbClr val="FFFFFF"/>
                </a:highlight>
              </a:rPr>
              <a:t>, 2011). </a:t>
            </a:r>
            <a:r>
              <a:rPr lang="en-US" dirty="0" err="1">
                <a:highlight>
                  <a:srgbClr val="FFFFFF"/>
                </a:highlight>
              </a:rPr>
              <a:t>En</a:t>
            </a:r>
            <a:r>
              <a:rPr lang="en-US" dirty="0">
                <a:highlight>
                  <a:srgbClr val="FFFFFF"/>
                </a:highlight>
              </a:rPr>
              <a:t> </a:t>
            </a:r>
            <a:r>
              <a:rPr lang="en-US" dirty="0" err="1">
                <a:highlight>
                  <a:srgbClr val="FFFFFF"/>
                </a:highlight>
              </a:rPr>
              <a:t>este</a:t>
            </a:r>
            <a:r>
              <a:rPr lang="en-US" dirty="0">
                <a:highlight>
                  <a:srgbClr val="FFFFFF"/>
                </a:highlight>
              </a:rPr>
              <a:t> </a:t>
            </a:r>
            <a:r>
              <a:rPr lang="en-US" dirty="0" err="1">
                <a:highlight>
                  <a:srgbClr val="FFFFFF"/>
                </a:highlight>
              </a:rPr>
              <a:t>sentido</a:t>
            </a:r>
            <a:r>
              <a:rPr lang="en-US" dirty="0">
                <a:highlight>
                  <a:srgbClr val="FFFFFF"/>
                </a:highlight>
              </a:rPr>
              <a:t>, </a:t>
            </a:r>
            <a:r>
              <a:rPr lang="en-US" dirty="0" err="1">
                <a:highlight>
                  <a:srgbClr val="FFFFFF"/>
                </a:highlight>
              </a:rPr>
              <a:t>muchos</a:t>
            </a:r>
            <a:r>
              <a:rPr lang="en-US" dirty="0">
                <a:highlight>
                  <a:srgbClr val="FFFFFF"/>
                </a:highlight>
              </a:rPr>
              <a:t> de </a:t>
            </a:r>
            <a:r>
              <a:rPr lang="en-US" dirty="0" err="1">
                <a:highlight>
                  <a:srgbClr val="FFFFFF"/>
                </a:highlight>
              </a:rPr>
              <a:t>estos</a:t>
            </a:r>
            <a:r>
              <a:rPr lang="en-US" dirty="0">
                <a:highlight>
                  <a:srgbClr val="FFFFFF"/>
                </a:highlight>
              </a:rPr>
              <a:t> </a:t>
            </a:r>
            <a:r>
              <a:rPr lang="en-US" dirty="0" err="1">
                <a:highlight>
                  <a:srgbClr val="FFFFFF"/>
                </a:highlight>
              </a:rPr>
              <a:t>niños</a:t>
            </a:r>
            <a:r>
              <a:rPr lang="en-US" dirty="0">
                <a:highlight>
                  <a:srgbClr val="FFFFFF"/>
                </a:highlight>
              </a:rPr>
              <a:t> </a:t>
            </a:r>
            <a:r>
              <a:rPr lang="en-US" dirty="0" err="1">
                <a:highlight>
                  <a:srgbClr val="FFFFFF"/>
                </a:highlight>
              </a:rPr>
              <a:t>desarrollan</a:t>
            </a:r>
            <a:r>
              <a:rPr lang="en-US" dirty="0">
                <a:highlight>
                  <a:srgbClr val="FFFFFF"/>
                </a:highlight>
              </a:rPr>
              <a:t> </a:t>
            </a:r>
            <a:r>
              <a:rPr lang="en-US" dirty="0" err="1">
                <a:highlight>
                  <a:srgbClr val="FFFFFF"/>
                </a:highlight>
              </a:rPr>
              <a:t>conductas</a:t>
            </a:r>
            <a:r>
              <a:rPr lang="en-US" dirty="0">
                <a:highlight>
                  <a:srgbClr val="FFFFFF"/>
                </a:highlight>
              </a:rPr>
              <a:t> </a:t>
            </a:r>
            <a:r>
              <a:rPr lang="en-US" dirty="0" err="1">
                <a:highlight>
                  <a:srgbClr val="FFFFFF"/>
                </a:highlight>
              </a:rPr>
              <a:t>seductoras</a:t>
            </a:r>
            <a:r>
              <a:rPr lang="en-US" dirty="0">
                <a:highlight>
                  <a:srgbClr val="FFFFFF"/>
                </a:highlight>
              </a:rPr>
              <a:t> o </a:t>
            </a:r>
            <a:r>
              <a:rPr lang="en-US" dirty="0" err="1">
                <a:highlight>
                  <a:srgbClr val="FFFFFF"/>
                </a:highlight>
              </a:rPr>
              <a:t>disruptivas</a:t>
            </a:r>
            <a:r>
              <a:rPr lang="en-US" dirty="0">
                <a:highlight>
                  <a:srgbClr val="FFFFFF"/>
                </a:highlight>
              </a:rPr>
              <a:t> </a:t>
            </a:r>
            <a:r>
              <a:rPr lang="en-US" dirty="0" err="1">
                <a:highlight>
                  <a:srgbClr val="FFFFFF"/>
                </a:highlight>
              </a:rPr>
              <a:t>como</a:t>
            </a:r>
            <a:r>
              <a:rPr lang="en-US" dirty="0">
                <a:highlight>
                  <a:srgbClr val="FFFFFF"/>
                </a:highlight>
              </a:rPr>
              <a:t> </a:t>
            </a:r>
            <a:r>
              <a:rPr lang="en-US" dirty="0" err="1">
                <a:highlight>
                  <a:srgbClr val="FFFFFF"/>
                </a:highlight>
              </a:rPr>
              <a:t>mecanismo</a:t>
            </a:r>
            <a:r>
              <a:rPr lang="en-US" dirty="0">
                <a:highlight>
                  <a:srgbClr val="FFFFFF"/>
                </a:highlight>
              </a:rPr>
              <a:t> de </a:t>
            </a:r>
            <a:r>
              <a:rPr lang="en-US" dirty="0" err="1">
                <a:highlight>
                  <a:srgbClr val="FFFFFF"/>
                </a:highlight>
              </a:rPr>
              <a:t>evasión</a:t>
            </a:r>
            <a:r>
              <a:rPr lang="en-US" dirty="0">
                <a:highlight>
                  <a:srgbClr val="FFFFFF"/>
                </a:highlight>
              </a:rPr>
              <a:t> y </a:t>
            </a:r>
            <a:r>
              <a:rPr lang="en-US" dirty="0" err="1">
                <a:highlight>
                  <a:srgbClr val="FFFFFF"/>
                </a:highlight>
              </a:rPr>
              <a:t>disociación</a:t>
            </a:r>
            <a:r>
              <a:rPr lang="en-US" dirty="0">
                <a:highlight>
                  <a:srgbClr val="FFFFFF"/>
                </a:highlight>
              </a:rPr>
              <a:t> ante </a:t>
            </a:r>
            <a:r>
              <a:rPr lang="en-US" dirty="0" err="1">
                <a:highlight>
                  <a:srgbClr val="FFFFFF"/>
                </a:highlight>
              </a:rPr>
              <a:t>el</a:t>
            </a:r>
            <a:r>
              <a:rPr lang="en-US" dirty="0">
                <a:highlight>
                  <a:srgbClr val="FFFFFF"/>
                </a:highlight>
              </a:rPr>
              <a:t> </a:t>
            </a:r>
            <a:r>
              <a:rPr lang="en-US" dirty="0" err="1">
                <a:highlight>
                  <a:srgbClr val="FFFFFF"/>
                </a:highlight>
              </a:rPr>
              <a:t>miedo</a:t>
            </a:r>
            <a:r>
              <a:rPr lang="en-US" dirty="0">
                <a:highlight>
                  <a:srgbClr val="FFFFFF"/>
                </a:highlight>
              </a:rPr>
              <a:t> que genera la </a:t>
            </a:r>
            <a:r>
              <a:rPr lang="en-US" dirty="0" err="1">
                <a:highlight>
                  <a:srgbClr val="FFFFFF"/>
                </a:highlight>
              </a:rPr>
              <a:t>incertidumbre</a:t>
            </a:r>
            <a:r>
              <a:rPr lang="en-US" dirty="0">
                <a:highlight>
                  <a:srgbClr val="FFFFFF"/>
                </a:highlight>
              </a:rPr>
              <a:t>. Sin embargo, </a:t>
            </a:r>
            <a:r>
              <a:rPr lang="en-US" dirty="0" err="1">
                <a:highlight>
                  <a:srgbClr val="FFFFFF"/>
                </a:highlight>
              </a:rPr>
              <a:t>estos</a:t>
            </a:r>
            <a:r>
              <a:rPr lang="en-US" dirty="0">
                <a:highlight>
                  <a:srgbClr val="FFFFFF"/>
                </a:highlight>
              </a:rPr>
              <a:t> </a:t>
            </a:r>
            <a:r>
              <a:rPr lang="en-US" dirty="0" err="1">
                <a:highlight>
                  <a:srgbClr val="FFFFFF"/>
                </a:highlight>
              </a:rPr>
              <a:t>comportamientos</a:t>
            </a:r>
            <a:r>
              <a:rPr lang="en-US" dirty="0">
                <a:highlight>
                  <a:srgbClr val="FFFFFF"/>
                </a:highlight>
              </a:rPr>
              <a:t> </a:t>
            </a:r>
            <a:r>
              <a:rPr lang="en-US" dirty="0" err="1">
                <a:highlight>
                  <a:srgbClr val="FFFFFF"/>
                </a:highlight>
              </a:rPr>
              <a:t>inesperados</a:t>
            </a:r>
            <a:r>
              <a:rPr lang="en-US" dirty="0">
                <a:highlight>
                  <a:srgbClr val="FFFFFF"/>
                </a:highlight>
              </a:rPr>
              <a:t>, </a:t>
            </a:r>
            <a:r>
              <a:rPr lang="en-US" dirty="0" err="1">
                <a:highlight>
                  <a:srgbClr val="FFFFFF"/>
                </a:highlight>
              </a:rPr>
              <a:t>inapropiados</a:t>
            </a:r>
            <a:r>
              <a:rPr lang="en-US" dirty="0">
                <a:highlight>
                  <a:srgbClr val="FFFFFF"/>
                </a:highlight>
              </a:rPr>
              <a:t> o </a:t>
            </a:r>
            <a:r>
              <a:rPr lang="en-US" dirty="0" err="1">
                <a:highlight>
                  <a:srgbClr val="FFFFFF"/>
                </a:highlight>
              </a:rPr>
              <a:t>inconsistentes</a:t>
            </a:r>
            <a:r>
              <a:rPr lang="en-US" dirty="0">
                <a:highlight>
                  <a:srgbClr val="FFFFFF"/>
                </a:highlight>
              </a:rPr>
              <a:t> son </a:t>
            </a:r>
            <a:r>
              <a:rPr lang="en-US" dirty="0" err="1">
                <a:highlight>
                  <a:srgbClr val="FFFFFF"/>
                </a:highlight>
              </a:rPr>
              <a:t>considerados</a:t>
            </a:r>
            <a:r>
              <a:rPr lang="en-US" dirty="0">
                <a:highlight>
                  <a:srgbClr val="FFFFFF"/>
                </a:highlight>
              </a:rPr>
              <a:t> </a:t>
            </a:r>
            <a:r>
              <a:rPr lang="en-US" dirty="0" err="1">
                <a:highlight>
                  <a:srgbClr val="FFFFFF"/>
                </a:highlight>
              </a:rPr>
              <a:t>por</a:t>
            </a:r>
            <a:r>
              <a:rPr lang="en-US" dirty="0">
                <a:highlight>
                  <a:srgbClr val="FFFFFF"/>
                </a:highlight>
              </a:rPr>
              <a:t> </a:t>
            </a:r>
            <a:r>
              <a:rPr lang="en-US" dirty="0" err="1">
                <a:highlight>
                  <a:srgbClr val="FFFFFF"/>
                </a:highlight>
              </a:rPr>
              <a:t>los</a:t>
            </a:r>
            <a:r>
              <a:rPr lang="en-US" dirty="0">
                <a:highlight>
                  <a:srgbClr val="FFFFFF"/>
                </a:highlight>
              </a:rPr>
              <a:t> </a:t>
            </a:r>
            <a:r>
              <a:rPr lang="en-US" dirty="0" err="1">
                <a:highlight>
                  <a:srgbClr val="FFFFFF"/>
                </a:highlight>
              </a:rPr>
              <a:t>adultos</a:t>
            </a:r>
            <a:r>
              <a:rPr lang="en-US" dirty="0">
                <a:highlight>
                  <a:srgbClr val="FFFFFF"/>
                </a:highlight>
              </a:rPr>
              <a:t> </a:t>
            </a:r>
            <a:r>
              <a:rPr lang="en-US" dirty="0" err="1">
                <a:highlight>
                  <a:srgbClr val="FFFFFF"/>
                </a:highlight>
              </a:rPr>
              <a:t>como</a:t>
            </a:r>
            <a:r>
              <a:rPr lang="en-US" dirty="0">
                <a:highlight>
                  <a:srgbClr val="FFFFFF"/>
                </a:highlight>
              </a:rPr>
              <a:t> </a:t>
            </a:r>
            <a:r>
              <a:rPr lang="en-US" dirty="0" err="1">
                <a:highlight>
                  <a:srgbClr val="FFFFFF"/>
                </a:highlight>
              </a:rPr>
              <a:t>una</a:t>
            </a:r>
            <a:r>
              <a:rPr lang="en-US" dirty="0">
                <a:highlight>
                  <a:srgbClr val="FFFFFF"/>
                </a:highlight>
              </a:rPr>
              <a:t> </a:t>
            </a:r>
            <a:r>
              <a:rPr lang="en-US" dirty="0" err="1">
                <a:highlight>
                  <a:srgbClr val="FFFFFF"/>
                </a:highlight>
              </a:rPr>
              <a:t>provocación</a:t>
            </a:r>
            <a:r>
              <a:rPr lang="en-US" dirty="0">
                <a:highlight>
                  <a:srgbClr val="FFFFFF"/>
                </a:highlight>
              </a:rPr>
              <a:t> y no </a:t>
            </a:r>
            <a:r>
              <a:rPr lang="en-US" dirty="0" err="1">
                <a:highlight>
                  <a:srgbClr val="FFFFFF"/>
                </a:highlight>
              </a:rPr>
              <a:t>como</a:t>
            </a:r>
            <a:r>
              <a:rPr lang="en-US" dirty="0">
                <a:highlight>
                  <a:srgbClr val="FFFFFF"/>
                </a:highlight>
              </a:rPr>
              <a:t> un </a:t>
            </a:r>
            <a:r>
              <a:rPr lang="en-US" dirty="0" err="1">
                <a:highlight>
                  <a:srgbClr val="FFFFFF"/>
                </a:highlight>
              </a:rPr>
              <a:t>síntoma</a:t>
            </a:r>
            <a:r>
              <a:rPr lang="en-US" dirty="0">
                <a:highlight>
                  <a:srgbClr val="FFFFFF"/>
                </a:highlight>
              </a:rPr>
              <a:t> de </a:t>
            </a:r>
            <a:r>
              <a:rPr lang="en-US" dirty="0" err="1">
                <a:highlight>
                  <a:srgbClr val="FFFFFF"/>
                </a:highlight>
              </a:rPr>
              <a:t>alarma</a:t>
            </a:r>
            <a:r>
              <a:rPr lang="en-US" dirty="0">
                <a:highlight>
                  <a:srgbClr val="FFFFFF"/>
                </a:highlight>
              </a:rPr>
              <a:t> (Espinoza, 2006). Por </a:t>
            </a:r>
            <a:r>
              <a:rPr lang="en-US" dirty="0" err="1">
                <a:highlight>
                  <a:srgbClr val="FFFFFF"/>
                </a:highlight>
              </a:rPr>
              <a:t>ejemplo</a:t>
            </a:r>
            <a:r>
              <a:rPr lang="en-US" dirty="0">
                <a:highlight>
                  <a:srgbClr val="FFFFFF"/>
                </a:highlight>
              </a:rPr>
              <a:t>, un </a:t>
            </a:r>
            <a:r>
              <a:rPr lang="en-US" dirty="0" err="1">
                <a:highlight>
                  <a:srgbClr val="FFFFFF"/>
                </a:highlight>
              </a:rPr>
              <a:t>niño</a:t>
            </a:r>
            <a:r>
              <a:rPr lang="en-US" dirty="0">
                <a:highlight>
                  <a:srgbClr val="FFFFFF"/>
                </a:highlight>
              </a:rPr>
              <a:t> </a:t>
            </a:r>
            <a:r>
              <a:rPr lang="en-US" dirty="0" err="1">
                <a:highlight>
                  <a:srgbClr val="FFFFFF"/>
                </a:highlight>
              </a:rPr>
              <a:t>acostumbrado</a:t>
            </a:r>
            <a:r>
              <a:rPr lang="en-US" dirty="0">
                <a:highlight>
                  <a:srgbClr val="FFFFFF"/>
                </a:highlight>
              </a:rPr>
              <a:t> a la </a:t>
            </a:r>
            <a:r>
              <a:rPr lang="en-US" dirty="0" err="1">
                <a:highlight>
                  <a:srgbClr val="FFFFFF"/>
                </a:highlight>
              </a:rPr>
              <a:t>pérdida</a:t>
            </a:r>
            <a:r>
              <a:rPr lang="en-US" dirty="0">
                <a:highlight>
                  <a:srgbClr val="FFFFFF"/>
                </a:highlight>
              </a:rPr>
              <a:t> de </a:t>
            </a:r>
            <a:r>
              <a:rPr lang="en-US" dirty="0" err="1">
                <a:highlight>
                  <a:srgbClr val="FFFFFF"/>
                </a:highlight>
              </a:rPr>
              <a:t>referentes</a:t>
            </a:r>
            <a:r>
              <a:rPr lang="en-US" dirty="0">
                <a:highlight>
                  <a:srgbClr val="FFFFFF"/>
                </a:highlight>
              </a:rPr>
              <a:t> </a:t>
            </a:r>
            <a:r>
              <a:rPr lang="en-US" dirty="0" err="1">
                <a:highlight>
                  <a:srgbClr val="FFFFFF"/>
                </a:highlight>
              </a:rPr>
              <a:t>afectivos</a:t>
            </a:r>
            <a:r>
              <a:rPr lang="en-US" dirty="0">
                <a:highlight>
                  <a:srgbClr val="FFFFFF"/>
                </a:highlight>
              </a:rPr>
              <a:t> se </a:t>
            </a:r>
            <a:r>
              <a:rPr lang="en-US" dirty="0" err="1">
                <a:highlight>
                  <a:srgbClr val="FFFFFF"/>
                </a:highlight>
              </a:rPr>
              <a:t>siente</a:t>
            </a:r>
            <a:r>
              <a:rPr lang="en-US" dirty="0">
                <a:highlight>
                  <a:srgbClr val="FFFFFF"/>
                </a:highlight>
              </a:rPr>
              <a:t> </a:t>
            </a:r>
            <a:r>
              <a:rPr lang="en-US" dirty="0" err="1">
                <a:highlight>
                  <a:srgbClr val="FFFFFF"/>
                </a:highlight>
              </a:rPr>
              <a:t>amenazado</a:t>
            </a:r>
            <a:r>
              <a:rPr lang="en-US" dirty="0">
                <a:highlight>
                  <a:srgbClr val="FFFFFF"/>
                </a:highlight>
              </a:rPr>
              <a:t> </a:t>
            </a:r>
            <a:r>
              <a:rPr lang="en-US" dirty="0" err="1">
                <a:highlight>
                  <a:srgbClr val="FFFFFF"/>
                </a:highlight>
              </a:rPr>
              <a:t>por</a:t>
            </a:r>
            <a:r>
              <a:rPr lang="en-US" dirty="0">
                <a:highlight>
                  <a:srgbClr val="FFFFFF"/>
                </a:highlight>
              </a:rPr>
              <a:t> un </a:t>
            </a:r>
            <a:r>
              <a:rPr lang="en-US" dirty="0" err="1">
                <a:highlight>
                  <a:srgbClr val="FFFFFF"/>
                </a:highlight>
              </a:rPr>
              <a:t>cambio</a:t>
            </a:r>
            <a:r>
              <a:rPr lang="en-US" dirty="0">
                <a:highlight>
                  <a:srgbClr val="FFFFFF"/>
                </a:highlight>
              </a:rPr>
              <a:t> </a:t>
            </a:r>
            <a:r>
              <a:rPr lang="en-US" dirty="0" err="1">
                <a:highlight>
                  <a:srgbClr val="FFFFFF"/>
                </a:highlight>
              </a:rPr>
              <a:t>inesperado</a:t>
            </a:r>
            <a:r>
              <a:rPr lang="en-US" dirty="0">
                <a:highlight>
                  <a:srgbClr val="FFFFFF"/>
                </a:highlight>
              </a:rPr>
              <a:t> de </a:t>
            </a:r>
            <a:r>
              <a:rPr lang="en-US" dirty="0" err="1">
                <a:highlight>
                  <a:srgbClr val="FFFFFF"/>
                </a:highlight>
              </a:rPr>
              <a:t>profesor</a:t>
            </a:r>
            <a:r>
              <a:rPr lang="en-US" dirty="0">
                <a:highlight>
                  <a:srgbClr val="FFFFFF"/>
                </a:highlight>
              </a:rPr>
              <a:t> o de aula. </a:t>
            </a:r>
            <a:r>
              <a:rPr lang="en-US" dirty="0" err="1">
                <a:highlight>
                  <a:srgbClr val="FFFFFF"/>
                </a:highlight>
              </a:rPr>
              <a:t>En</a:t>
            </a:r>
            <a:r>
              <a:rPr lang="en-US" dirty="0">
                <a:highlight>
                  <a:srgbClr val="FFFFFF"/>
                </a:highlight>
              </a:rPr>
              <a:t> </a:t>
            </a:r>
            <a:r>
              <a:rPr lang="en-US" dirty="0" err="1">
                <a:highlight>
                  <a:srgbClr val="FFFFFF"/>
                </a:highlight>
              </a:rPr>
              <a:t>estos</a:t>
            </a:r>
            <a:r>
              <a:rPr lang="en-US" dirty="0">
                <a:highlight>
                  <a:srgbClr val="FFFFFF"/>
                </a:highlight>
              </a:rPr>
              <a:t> </a:t>
            </a:r>
            <a:r>
              <a:rPr lang="en-US" dirty="0" err="1">
                <a:highlight>
                  <a:srgbClr val="FFFFFF"/>
                </a:highlight>
              </a:rPr>
              <a:t>casos</a:t>
            </a:r>
            <a:r>
              <a:rPr lang="en-US" dirty="0">
                <a:highlight>
                  <a:srgbClr val="FFFFFF"/>
                </a:highlight>
              </a:rPr>
              <a:t>, </a:t>
            </a:r>
            <a:r>
              <a:rPr lang="en-US" dirty="0" err="1">
                <a:highlight>
                  <a:srgbClr val="FFFFFF"/>
                </a:highlight>
              </a:rPr>
              <a:t>todos</a:t>
            </a:r>
            <a:r>
              <a:rPr lang="en-US" dirty="0">
                <a:highlight>
                  <a:srgbClr val="FFFFFF"/>
                </a:highlight>
              </a:rPr>
              <a:t> </a:t>
            </a:r>
            <a:r>
              <a:rPr lang="en-US" dirty="0" err="1">
                <a:highlight>
                  <a:srgbClr val="FFFFFF"/>
                </a:highlight>
              </a:rPr>
              <a:t>los</a:t>
            </a:r>
            <a:r>
              <a:rPr lang="en-US" dirty="0">
                <a:highlight>
                  <a:srgbClr val="FFFFFF"/>
                </a:highlight>
              </a:rPr>
              <a:t> </a:t>
            </a:r>
            <a:r>
              <a:rPr lang="en-US" dirty="0" err="1">
                <a:highlight>
                  <a:srgbClr val="FFFFFF"/>
                </a:highlight>
              </a:rPr>
              <a:t>mecanismos</a:t>
            </a:r>
            <a:r>
              <a:rPr lang="en-US" dirty="0">
                <a:highlight>
                  <a:srgbClr val="FFFFFF"/>
                </a:highlight>
              </a:rPr>
              <a:t> de </a:t>
            </a:r>
            <a:r>
              <a:rPr lang="en-US" dirty="0" err="1">
                <a:highlight>
                  <a:srgbClr val="FFFFFF"/>
                </a:highlight>
              </a:rPr>
              <a:t>alerta</a:t>
            </a:r>
            <a:r>
              <a:rPr lang="en-US" dirty="0">
                <a:highlight>
                  <a:srgbClr val="FFFFFF"/>
                </a:highlight>
              </a:rPr>
              <a:t> se </a:t>
            </a:r>
            <a:r>
              <a:rPr lang="en-US" dirty="0" err="1">
                <a:highlight>
                  <a:srgbClr val="FFFFFF"/>
                </a:highlight>
              </a:rPr>
              <a:t>activan</a:t>
            </a:r>
            <a:r>
              <a:rPr lang="en-US" dirty="0">
                <a:highlight>
                  <a:srgbClr val="FFFFFF"/>
                </a:highlight>
              </a:rPr>
              <a:t> </a:t>
            </a:r>
            <a:r>
              <a:rPr lang="en-US" dirty="0" err="1">
                <a:highlight>
                  <a:srgbClr val="FFFFFF"/>
                </a:highlight>
              </a:rPr>
              <a:t>en</a:t>
            </a:r>
            <a:r>
              <a:rPr lang="en-US" dirty="0">
                <a:highlight>
                  <a:srgbClr val="FFFFFF"/>
                </a:highlight>
              </a:rPr>
              <a:t> </a:t>
            </a:r>
            <a:r>
              <a:rPr lang="en-US" dirty="0" err="1">
                <a:highlight>
                  <a:srgbClr val="FFFFFF"/>
                </a:highlight>
              </a:rPr>
              <a:t>el</a:t>
            </a:r>
            <a:r>
              <a:rPr lang="en-US" dirty="0">
                <a:highlight>
                  <a:srgbClr val="FFFFFF"/>
                </a:highlight>
              </a:rPr>
              <a:t> </a:t>
            </a:r>
            <a:r>
              <a:rPr lang="en-US" dirty="0" err="1">
                <a:highlight>
                  <a:srgbClr val="FFFFFF"/>
                </a:highlight>
              </a:rPr>
              <a:t>alumno</a:t>
            </a:r>
            <a:r>
              <a:rPr lang="en-US" dirty="0">
                <a:highlight>
                  <a:srgbClr val="FFFFFF"/>
                </a:highlight>
              </a:rPr>
              <a:t> de forma </a:t>
            </a:r>
            <a:r>
              <a:rPr lang="en-US" dirty="0" err="1">
                <a:highlight>
                  <a:srgbClr val="FFFFFF"/>
                </a:highlight>
              </a:rPr>
              <a:t>involuntaria</a:t>
            </a:r>
            <a:r>
              <a:rPr lang="en-US" dirty="0">
                <a:highlight>
                  <a:srgbClr val="FFFFFF"/>
                </a:highlight>
              </a:rPr>
              <a:t> (Mesa-</a:t>
            </a:r>
            <a:r>
              <a:rPr lang="en-US" dirty="0" err="1">
                <a:highlight>
                  <a:srgbClr val="FFFFFF"/>
                </a:highlight>
              </a:rPr>
              <a:t>Gresa</a:t>
            </a:r>
            <a:r>
              <a:rPr lang="en-US" dirty="0">
                <a:highlight>
                  <a:srgbClr val="FFFFFF"/>
                </a:highlight>
              </a:rPr>
              <a:t> &amp; Moya-</a:t>
            </a:r>
            <a:r>
              <a:rPr lang="en-US" dirty="0" err="1">
                <a:highlight>
                  <a:srgbClr val="FFFFFF"/>
                </a:highlight>
              </a:rPr>
              <a:t>Albiol</a:t>
            </a:r>
            <a:r>
              <a:rPr lang="en-US" dirty="0">
                <a:highlight>
                  <a:srgbClr val="FFFFFF"/>
                </a:highlight>
              </a:rPr>
              <a:t>, 2011).</a:t>
            </a:r>
            <a:endParaRPr dirty="0">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dirty="0" err="1">
                <a:highlight>
                  <a:srgbClr val="FFFFFF"/>
                </a:highlight>
              </a:rPr>
              <a:t>Algunos</a:t>
            </a:r>
            <a:r>
              <a:rPr lang="en-US" dirty="0">
                <a:highlight>
                  <a:srgbClr val="FFFFFF"/>
                </a:highlight>
              </a:rPr>
              <a:t> </a:t>
            </a:r>
            <a:r>
              <a:rPr lang="en-US" dirty="0" err="1">
                <a:highlight>
                  <a:srgbClr val="FFFFFF"/>
                </a:highlight>
              </a:rPr>
              <a:t>ejemplos</a:t>
            </a:r>
            <a:r>
              <a:rPr lang="en-US" dirty="0">
                <a:highlight>
                  <a:srgbClr val="FFFFFF"/>
                </a:highlight>
              </a:rPr>
              <a:t> son </a:t>
            </a:r>
            <a:r>
              <a:rPr lang="en-US" dirty="0" err="1">
                <a:highlight>
                  <a:srgbClr val="FFFFFF"/>
                </a:highlight>
              </a:rPr>
              <a:t>los</a:t>
            </a:r>
            <a:r>
              <a:rPr lang="en-US" dirty="0">
                <a:highlight>
                  <a:srgbClr val="FFFFFF"/>
                </a:highlight>
              </a:rPr>
              <a:t> </a:t>
            </a:r>
            <a:r>
              <a:rPr lang="en-US" dirty="0" err="1">
                <a:highlight>
                  <a:srgbClr val="FFFFFF"/>
                </a:highlight>
              </a:rPr>
              <a:t>cambios</a:t>
            </a:r>
            <a:r>
              <a:rPr lang="en-US" dirty="0">
                <a:highlight>
                  <a:srgbClr val="FFFFFF"/>
                </a:highlight>
              </a:rPr>
              <a:t> </a:t>
            </a:r>
            <a:r>
              <a:rPr lang="en-US" dirty="0" err="1">
                <a:highlight>
                  <a:srgbClr val="FFFFFF"/>
                </a:highlight>
              </a:rPr>
              <a:t>inesperados</a:t>
            </a:r>
            <a:r>
              <a:rPr lang="en-US" dirty="0">
                <a:highlight>
                  <a:srgbClr val="FFFFFF"/>
                </a:highlight>
              </a:rPr>
              <a:t> de </a:t>
            </a:r>
            <a:r>
              <a:rPr lang="en-US" dirty="0" err="1">
                <a:highlight>
                  <a:srgbClr val="FFFFFF"/>
                </a:highlight>
              </a:rPr>
              <a:t>dinámica</a:t>
            </a:r>
            <a:r>
              <a:rPr lang="en-US" dirty="0">
                <a:highlight>
                  <a:srgbClr val="FFFFFF"/>
                </a:highlight>
              </a:rPr>
              <a:t>, </a:t>
            </a:r>
            <a:r>
              <a:rPr lang="en-US" dirty="0" err="1">
                <a:highlight>
                  <a:srgbClr val="FFFFFF"/>
                </a:highlight>
              </a:rPr>
              <a:t>los</a:t>
            </a:r>
            <a:r>
              <a:rPr lang="en-US" dirty="0">
                <a:highlight>
                  <a:srgbClr val="FFFFFF"/>
                </a:highlight>
              </a:rPr>
              <a:t> </a:t>
            </a:r>
            <a:r>
              <a:rPr lang="en-US" dirty="0" err="1">
                <a:highlight>
                  <a:srgbClr val="FFFFFF"/>
                </a:highlight>
              </a:rPr>
              <a:t>cambios</a:t>
            </a:r>
            <a:r>
              <a:rPr lang="en-US" dirty="0">
                <a:highlight>
                  <a:srgbClr val="FFFFFF"/>
                </a:highlight>
              </a:rPr>
              <a:t> </a:t>
            </a:r>
            <a:r>
              <a:rPr lang="en-US" dirty="0" err="1">
                <a:highlight>
                  <a:srgbClr val="FFFFFF"/>
                </a:highlight>
              </a:rPr>
              <a:t>inesperados</a:t>
            </a:r>
            <a:r>
              <a:rPr lang="en-US" dirty="0">
                <a:highlight>
                  <a:srgbClr val="FFFFFF"/>
                </a:highlight>
              </a:rPr>
              <a:t> de </a:t>
            </a:r>
            <a:r>
              <a:rPr lang="en-US" dirty="0" err="1">
                <a:highlight>
                  <a:srgbClr val="FFFFFF"/>
                </a:highlight>
              </a:rPr>
              <a:t>profesores</a:t>
            </a:r>
            <a:r>
              <a:rPr lang="en-US" dirty="0">
                <a:highlight>
                  <a:srgbClr val="FFFFFF"/>
                </a:highlight>
              </a:rPr>
              <a:t> y </a:t>
            </a:r>
            <a:r>
              <a:rPr lang="en-US" dirty="0" err="1">
                <a:highlight>
                  <a:srgbClr val="FFFFFF"/>
                </a:highlight>
              </a:rPr>
              <a:t>los</a:t>
            </a:r>
            <a:r>
              <a:rPr lang="en-US" dirty="0">
                <a:highlight>
                  <a:srgbClr val="FFFFFF"/>
                </a:highlight>
              </a:rPr>
              <a:t> </a:t>
            </a:r>
            <a:r>
              <a:rPr lang="en-US" dirty="0" err="1">
                <a:highlight>
                  <a:srgbClr val="FFFFFF"/>
                </a:highlight>
              </a:rPr>
              <a:t>exámenes</a:t>
            </a:r>
            <a:r>
              <a:rPr lang="en-US" dirty="0">
                <a:highlight>
                  <a:srgbClr val="FFFFFF"/>
                </a:highlight>
              </a:rPr>
              <a:t> </a:t>
            </a:r>
            <a:r>
              <a:rPr lang="en-US" dirty="0" err="1">
                <a:highlight>
                  <a:srgbClr val="FFFFFF"/>
                </a:highlight>
              </a:rPr>
              <a:t>sorpresa</a:t>
            </a:r>
            <a:r>
              <a:rPr lang="en-US" dirty="0">
                <a:highlight>
                  <a:srgbClr val="FFFFFF"/>
                </a:highlight>
              </a:rPr>
              <a:t>. </a:t>
            </a:r>
            <a:r>
              <a:rPr lang="en-US" dirty="0" err="1">
                <a:highlight>
                  <a:srgbClr val="FFFFFF"/>
                </a:highlight>
              </a:rPr>
              <a:t>Otra</a:t>
            </a:r>
            <a:r>
              <a:rPr lang="en-US" dirty="0">
                <a:highlight>
                  <a:srgbClr val="FFFFFF"/>
                </a:highlight>
              </a:rPr>
              <a:t> es saber que las </a:t>
            </a:r>
            <a:r>
              <a:rPr lang="en-US" dirty="0" err="1">
                <a:highlight>
                  <a:srgbClr val="FFFFFF"/>
                </a:highlight>
              </a:rPr>
              <a:t>vacaciones</a:t>
            </a:r>
            <a:r>
              <a:rPr lang="en-US" dirty="0">
                <a:highlight>
                  <a:srgbClr val="FFFFFF"/>
                </a:highlight>
              </a:rPr>
              <a:t> </a:t>
            </a:r>
            <a:r>
              <a:rPr lang="en-US" dirty="0" err="1">
                <a:highlight>
                  <a:srgbClr val="FFFFFF"/>
                </a:highlight>
              </a:rPr>
              <a:t>están</a:t>
            </a:r>
            <a:r>
              <a:rPr lang="en-US" dirty="0">
                <a:highlight>
                  <a:srgbClr val="FFFFFF"/>
                </a:highlight>
              </a:rPr>
              <a:t> </a:t>
            </a:r>
            <a:r>
              <a:rPr lang="en-US" dirty="0" err="1">
                <a:highlight>
                  <a:srgbClr val="FFFFFF"/>
                </a:highlight>
              </a:rPr>
              <a:t>cerca</a:t>
            </a:r>
            <a:r>
              <a:rPr lang="en-US" dirty="0">
                <a:highlight>
                  <a:srgbClr val="FFFFFF"/>
                </a:highlight>
              </a:rPr>
              <a:t>. El </a:t>
            </a:r>
            <a:r>
              <a:rPr lang="en-US" dirty="0" err="1">
                <a:highlight>
                  <a:srgbClr val="FFFFFF"/>
                </a:highlight>
              </a:rPr>
              <a:t>cansancio</a:t>
            </a:r>
            <a:r>
              <a:rPr lang="en-US" dirty="0">
                <a:highlight>
                  <a:srgbClr val="FFFFFF"/>
                </a:highlight>
              </a:rPr>
              <a:t> de </a:t>
            </a:r>
            <a:r>
              <a:rPr lang="en-US" dirty="0" err="1">
                <a:highlight>
                  <a:srgbClr val="FFFFFF"/>
                </a:highlight>
              </a:rPr>
              <a:t>los</a:t>
            </a:r>
            <a:r>
              <a:rPr lang="en-US" dirty="0">
                <a:highlight>
                  <a:srgbClr val="FFFFFF"/>
                </a:highlight>
              </a:rPr>
              <a:t> </a:t>
            </a:r>
            <a:r>
              <a:rPr lang="en-US" dirty="0" err="1">
                <a:highlight>
                  <a:srgbClr val="FFFFFF"/>
                </a:highlight>
              </a:rPr>
              <a:t>alumnos</a:t>
            </a:r>
            <a:r>
              <a:rPr lang="en-US" dirty="0">
                <a:highlight>
                  <a:srgbClr val="FFFFFF"/>
                </a:highlight>
              </a:rPr>
              <a:t>. </a:t>
            </a:r>
            <a:r>
              <a:rPr lang="en-US" dirty="0" err="1">
                <a:highlight>
                  <a:srgbClr val="FFFFFF"/>
                </a:highlight>
              </a:rPr>
              <a:t>Lecciones</a:t>
            </a:r>
            <a:r>
              <a:rPr lang="en-US" dirty="0">
                <a:highlight>
                  <a:srgbClr val="FFFFFF"/>
                </a:highlight>
              </a:rPr>
              <a:t> </a:t>
            </a:r>
            <a:r>
              <a:rPr lang="en-US" dirty="0" err="1">
                <a:highlight>
                  <a:srgbClr val="FFFFFF"/>
                </a:highlight>
              </a:rPr>
              <a:t>aburridas</a:t>
            </a:r>
            <a:r>
              <a:rPr lang="en-US" dirty="0">
                <a:highlight>
                  <a:srgbClr val="FFFFFF"/>
                </a:highlight>
              </a:rPr>
              <a:t>. </a:t>
            </a:r>
            <a:r>
              <a:rPr lang="en-US" dirty="0" err="1">
                <a:highlight>
                  <a:srgbClr val="FFFFFF"/>
                </a:highlight>
              </a:rPr>
              <a:t>Contenido</a:t>
            </a:r>
            <a:r>
              <a:rPr lang="en-US" dirty="0">
                <a:highlight>
                  <a:srgbClr val="FFFFFF"/>
                </a:highlight>
              </a:rPr>
              <a:t> poco </a:t>
            </a:r>
            <a:r>
              <a:rPr lang="en-US" dirty="0" err="1">
                <a:highlight>
                  <a:srgbClr val="FFFFFF"/>
                </a:highlight>
              </a:rPr>
              <a:t>interesante</a:t>
            </a:r>
            <a:r>
              <a:rPr lang="en-US" dirty="0">
                <a:highlight>
                  <a:srgbClr val="FFFFFF"/>
                </a:highlight>
              </a:rPr>
              <a:t>. Y </a:t>
            </a:r>
            <a:r>
              <a:rPr lang="en-US" dirty="0" err="1">
                <a:highlight>
                  <a:srgbClr val="FFFFFF"/>
                </a:highlight>
              </a:rPr>
              <a:t>el</a:t>
            </a:r>
            <a:r>
              <a:rPr lang="en-US" dirty="0">
                <a:highlight>
                  <a:srgbClr val="FFFFFF"/>
                </a:highlight>
              </a:rPr>
              <a:t> </a:t>
            </a:r>
            <a:r>
              <a:rPr lang="en-US" dirty="0" err="1">
                <a:highlight>
                  <a:srgbClr val="FFFFFF"/>
                </a:highlight>
              </a:rPr>
              <a:t>último</a:t>
            </a:r>
            <a:r>
              <a:rPr lang="en-US" dirty="0">
                <a:highlight>
                  <a:srgbClr val="FFFFFF"/>
                </a:highlight>
              </a:rPr>
              <a:t> es </a:t>
            </a:r>
            <a:r>
              <a:rPr lang="en-US" dirty="0" err="1">
                <a:highlight>
                  <a:srgbClr val="FFFFFF"/>
                </a:highlight>
              </a:rPr>
              <a:t>hacer</a:t>
            </a:r>
            <a:r>
              <a:rPr lang="en-US" dirty="0">
                <a:highlight>
                  <a:srgbClr val="FFFFFF"/>
                </a:highlight>
              </a:rPr>
              <a:t> </a:t>
            </a:r>
            <a:r>
              <a:rPr lang="en-US" dirty="0" err="1">
                <a:highlight>
                  <a:srgbClr val="FFFFFF"/>
                </a:highlight>
              </a:rPr>
              <a:t>actividades</a:t>
            </a:r>
            <a:r>
              <a:rPr lang="en-US" dirty="0">
                <a:highlight>
                  <a:srgbClr val="FFFFFF"/>
                </a:highlight>
              </a:rPr>
              <a:t> </a:t>
            </a:r>
            <a:r>
              <a:rPr lang="en-US" dirty="0" err="1">
                <a:highlight>
                  <a:srgbClr val="FFFFFF"/>
                </a:highlight>
              </a:rPr>
              <a:t>repetitivas</a:t>
            </a:r>
            <a:r>
              <a:rPr lang="en-US" dirty="0">
                <a:highlight>
                  <a:srgbClr val="FFFFFF"/>
                </a:highlight>
              </a:rPr>
              <a:t>. </a:t>
            </a:r>
            <a:r>
              <a:rPr lang="en-US" dirty="0" err="1">
                <a:highlight>
                  <a:srgbClr val="FFFFFF"/>
                </a:highlight>
              </a:rPr>
              <a:t>Específicamente</a:t>
            </a:r>
            <a:r>
              <a:rPr lang="en-US" dirty="0">
                <a:highlight>
                  <a:srgbClr val="FFFFFF"/>
                </a:highlight>
              </a:rPr>
              <a:t> con </a:t>
            </a:r>
            <a:r>
              <a:rPr lang="en-US" dirty="0" err="1">
                <a:highlight>
                  <a:srgbClr val="FFFFFF"/>
                </a:highlight>
              </a:rPr>
              <a:t>los</a:t>
            </a:r>
            <a:r>
              <a:rPr lang="en-US" dirty="0">
                <a:highlight>
                  <a:srgbClr val="FFFFFF"/>
                </a:highlight>
              </a:rPr>
              <a:t> </a:t>
            </a:r>
            <a:r>
              <a:rPr lang="en-US" dirty="0" err="1">
                <a:highlight>
                  <a:srgbClr val="FFFFFF"/>
                </a:highlight>
              </a:rPr>
              <a:t>alumnos</a:t>
            </a:r>
            <a:r>
              <a:rPr lang="en-US" dirty="0">
                <a:highlight>
                  <a:srgbClr val="FFFFFF"/>
                </a:highlight>
              </a:rPr>
              <a:t> </a:t>
            </a:r>
            <a:r>
              <a:rPr lang="en-US" dirty="0" err="1">
                <a:highlight>
                  <a:srgbClr val="FFFFFF"/>
                </a:highlight>
              </a:rPr>
              <a:t>provenientes</a:t>
            </a:r>
            <a:r>
              <a:rPr lang="en-US" dirty="0">
                <a:highlight>
                  <a:srgbClr val="FFFFFF"/>
                </a:highlight>
              </a:rPr>
              <a:t> del </a:t>
            </a:r>
            <a:r>
              <a:rPr lang="en-US" dirty="0" err="1">
                <a:highlight>
                  <a:srgbClr val="FFFFFF"/>
                </a:highlight>
              </a:rPr>
              <a:t>sistema</a:t>
            </a:r>
            <a:r>
              <a:rPr lang="en-US" dirty="0">
                <a:highlight>
                  <a:srgbClr val="FFFFFF"/>
                </a:highlight>
              </a:rPr>
              <a:t> de </a:t>
            </a:r>
            <a:r>
              <a:rPr lang="en-US" dirty="0" err="1">
                <a:highlight>
                  <a:srgbClr val="FFFFFF"/>
                </a:highlight>
              </a:rPr>
              <a:t>protección</a:t>
            </a:r>
            <a:r>
              <a:rPr lang="en-US" dirty="0">
                <a:highlight>
                  <a:srgbClr val="FFFFFF"/>
                </a:highlight>
              </a:rPr>
              <a:t> </a:t>
            </a:r>
            <a:r>
              <a:rPr lang="en-US" dirty="0" err="1">
                <a:highlight>
                  <a:srgbClr val="FFFFFF"/>
                </a:highlight>
              </a:rPr>
              <a:t>podemos</a:t>
            </a:r>
            <a:r>
              <a:rPr lang="en-US" dirty="0">
                <a:highlight>
                  <a:srgbClr val="FFFFFF"/>
                </a:highlight>
              </a:rPr>
              <a:t> </a:t>
            </a:r>
            <a:r>
              <a:rPr lang="en-US" dirty="0" err="1">
                <a:highlight>
                  <a:srgbClr val="FFFFFF"/>
                </a:highlight>
              </a:rPr>
              <a:t>agregar</a:t>
            </a:r>
            <a:r>
              <a:rPr lang="en-US" dirty="0">
                <a:highlight>
                  <a:srgbClr val="FFFFFF"/>
                </a:highlight>
              </a:rPr>
              <a:t> </a:t>
            </a:r>
            <a:r>
              <a:rPr lang="en-US" dirty="0" err="1">
                <a:highlight>
                  <a:srgbClr val="FFFFFF"/>
                </a:highlight>
              </a:rPr>
              <a:t>hablar</a:t>
            </a:r>
            <a:r>
              <a:rPr lang="en-US" dirty="0">
                <a:highlight>
                  <a:srgbClr val="FFFFFF"/>
                </a:highlight>
              </a:rPr>
              <a:t> </a:t>
            </a:r>
            <a:r>
              <a:rPr lang="en-US" dirty="0" err="1">
                <a:highlight>
                  <a:srgbClr val="FFFFFF"/>
                </a:highlight>
              </a:rPr>
              <a:t>sobre</a:t>
            </a:r>
            <a:r>
              <a:rPr lang="en-US" dirty="0">
                <a:highlight>
                  <a:srgbClr val="FFFFFF"/>
                </a:highlight>
              </a:rPr>
              <a:t> la </a:t>
            </a:r>
            <a:r>
              <a:rPr lang="en-US" dirty="0" err="1">
                <a:highlight>
                  <a:srgbClr val="FFFFFF"/>
                </a:highlight>
              </a:rPr>
              <a:t>historia</a:t>
            </a:r>
            <a:r>
              <a:rPr lang="en-US" dirty="0">
                <a:highlight>
                  <a:srgbClr val="FFFFFF"/>
                </a:highlight>
              </a:rPr>
              <a:t> familiar o </a:t>
            </a:r>
            <a:r>
              <a:rPr lang="en-US" dirty="0" err="1">
                <a:highlight>
                  <a:srgbClr val="FFFFFF"/>
                </a:highlight>
              </a:rPr>
              <a:t>el</a:t>
            </a:r>
            <a:r>
              <a:rPr lang="en-US" dirty="0">
                <a:highlight>
                  <a:srgbClr val="FFFFFF"/>
                </a:highlight>
              </a:rPr>
              <a:t> </a:t>
            </a:r>
            <a:r>
              <a:rPr lang="en-US" dirty="0" err="1">
                <a:highlight>
                  <a:srgbClr val="FFFFFF"/>
                </a:highlight>
              </a:rPr>
              <a:t>país</a:t>
            </a:r>
            <a:r>
              <a:rPr lang="en-US" dirty="0">
                <a:highlight>
                  <a:srgbClr val="FFFFFF"/>
                </a:highlight>
              </a:rPr>
              <a:t> de </a:t>
            </a:r>
            <a:r>
              <a:rPr lang="en-US" dirty="0" err="1">
                <a:highlight>
                  <a:srgbClr val="FFFFFF"/>
                </a:highlight>
              </a:rPr>
              <a:t>nacimiento</a:t>
            </a:r>
            <a:r>
              <a:rPr lang="en-US" dirty="0">
                <a:highlight>
                  <a:srgbClr val="FFFFFF"/>
                </a:highlight>
              </a:rPr>
              <a:t>. El día del padre o de la </a:t>
            </a:r>
            <a:r>
              <a:rPr lang="en-US" dirty="0" err="1">
                <a:highlight>
                  <a:srgbClr val="FFFFFF"/>
                </a:highlight>
              </a:rPr>
              <a:t>madre</a:t>
            </a:r>
            <a:r>
              <a:rPr lang="en-US" dirty="0">
                <a:highlight>
                  <a:srgbClr val="FFFFFF"/>
                </a:highlight>
              </a:rPr>
              <a:t> o </a:t>
            </a:r>
            <a:r>
              <a:rPr lang="en-US" dirty="0" err="1">
                <a:highlight>
                  <a:srgbClr val="FFFFFF"/>
                </a:highlight>
              </a:rPr>
              <a:t>hablar</a:t>
            </a:r>
            <a:r>
              <a:rPr lang="en-US" dirty="0">
                <a:highlight>
                  <a:srgbClr val="FFFFFF"/>
                </a:highlight>
              </a:rPr>
              <a:t> de carga </a:t>
            </a:r>
            <a:r>
              <a:rPr lang="en-US" dirty="0" err="1">
                <a:highlight>
                  <a:srgbClr val="FFFFFF"/>
                </a:highlight>
              </a:rPr>
              <a:t>genética</a:t>
            </a:r>
            <a:r>
              <a:rPr lang="en-US" dirty="0">
                <a:highlight>
                  <a:srgbClr val="FFFFFF"/>
                </a:highlight>
              </a:rPr>
              <a:t> o árbol </a:t>
            </a:r>
            <a:r>
              <a:rPr lang="en-US" dirty="0" err="1">
                <a:highlight>
                  <a:srgbClr val="FFFFFF"/>
                </a:highlight>
              </a:rPr>
              <a:t>genealógico</a:t>
            </a:r>
            <a:r>
              <a:rPr lang="en-US" dirty="0">
                <a:highlight>
                  <a:srgbClr val="FFFFFF"/>
                </a:highlight>
              </a:rPr>
              <a:t>. </a:t>
            </a:r>
            <a:endParaRPr dirty="0">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dirty="0" err="1">
                <a:highlight>
                  <a:srgbClr val="FFFFFF"/>
                </a:highlight>
              </a:rPr>
              <a:t>Además</a:t>
            </a:r>
            <a:r>
              <a:rPr lang="en-US" dirty="0">
                <a:highlight>
                  <a:srgbClr val="FFFFFF"/>
                </a:highlight>
              </a:rPr>
              <a:t>, hay </a:t>
            </a:r>
            <a:r>
              <a:rPr lang="en-US" dirty="0" err="1">
                <a:highlight>
                  <a:srgbClr val="FFFFFF"/>
                </a:highlight>
              </a:rPr>
              <a:t>elementos</a:t>
            </a:r>
            <a:r>
              <a:rPr lang="en-US" dirty="0">
                <a:highlight>
                  <a:srgbClr val="FFFFFF"/>
                </a:highlight>
              </a:rPr>
              <a:t> que </a:t>
            </a:r>
            <a:r>
              <a:rPr lang="en-US" dirty="0" err="1">
                <a:highlight>
                  <a:srgbClr val="FFFFFF"/>
                </a:highlight>
              </a:rPr>
              <a:t>pueden</a:t>
            </a:r>
            <a:r>
              <a:rPr lang="en-US" dirty="0">
                <a:highlight>
                  <a:srgbClr val="FFFFFF"/>
                </a:highlight>
              </a:rPr>
              <a:t> </a:t>
            </a:r>
            <a:r>
              <a:rPr lang="en-US" dirty="0" err="1">
                <a:highlight>
                  <a:srgbClr val="FFFFFF"/>
                </a:highlight>
              </a:rPr>
              <a:t>resultar</a:t>
            </a:r>
            <a:r>
              <a:rPr lang="en-US" dirty="0">
                <a:highlight>
                  <a:srgbClr val="FFFFFF"/>
                </a:highlight>
              </a:rPr>
              <a:t> </a:t>
            </a:r>
            <a:r>
              <a:rPr lang="en-US" dirty="0" err="1">
                <a:highlight>
                  <a:srgbClr val="FFFFFF"/>
                </a:highlight>
              </a:rPr>
              <a:t>estresantes</a:t>
            </a:r>
            <a:r>
              <a:rPr lang="en-US" dirty="0">
                <a:highlight>
                  <a:srgbClr val="FFFFFF"/>
                </a:highlight>
              </a:rPr>
              <a:t> para </a:t>
            </a:r>
            <a:r>
              <a:rPr lang="en-US" dirty="0" err="1">
                <a:highlight>
                  <a:srgbClr val="FFFFFF"/>
                </a:highlight>
              </a:rPr>
              <a:t>los</a:t>
            </a:r>
            <a:r>
              <a:rPr lang="en-US" dirty="0">
                <a:highlight>
                  <a:srgbClr val="FFFFFF"/>
                </a:highlight>
              </a:rPr>
              <a:t> </a:t>
            </a:r>
            <a:r>
              <a:rPr lang="en-US" dirty="0" err="1">
                <a:highlight>
                  <a:srgbClr val="FFFFFF"/>
                </a:highlight>
              </a:rPr>
              <a:t>profesores</a:t>
            </a:r>
            <a:r>
              <a:rPr lang="en-US" dirty="0">
                <a:highlight>
                  <a:srgbClr val="FFFFFF"/>
                </a:highlight>
              </a:rPr>
              <a:t> </a:t>
            </a:r>
            <a:r>
              <a:rPr lang="en-US" dirty="0" err="1">
                <a:highlight>
                  <a:srgbClr val="FFFFFF"/>
                </a:highlight>
              </a:rPr>
              <a:t>como</a:t>
            </a:r>
            <a:r>
              <a:rPr lang="en-US" dirty="0">
                <a:highlight>
                  <a:srgbClr val="FFFFFF"/>
                </a:highlight>
              </a:rPr>
              <a:t> </a:t>
            </a:r>
            <a:r>
              <a:rPr lang="en-US" dirty="0" err="1">
                <a:highlight>
                  <a:srgbClr val="FFFFFF"/>
                </a:highlight>
              </a:rPr>
              <a:t>comportamientos</a:t>
            </a:r>
            <a:r>
              <a:rPr lang="en-US" dirty="0">
                <a:highlight>
                  <a:srgbClr val="FFFFFF"/>
                </a:highlight>
              </a:rPr>
              <a:t> </a:t>
            </a:r>
            <a:r>
              <a:rPr lang="en-US" dirty="0" err="1">
                <a:highlight>
                  <a:srgbClr val="FFFFFF"/>
                </a:highlight>
              </a:rPr>
              <a:t>disruptivos</a:t>
            </a:r>
            <a:r>
              <a:rPr lang="en-US" dirty="0">
                <a:highlight>
                  <a:srgbClr val="FFFFFF"/>
                </a:highlight>
              </a:rPr>
              <a:t> de </a:t>
            </a:r>
            <a:r>
              <a:rPr lang="en-US" dirty="0" err="1">
                <a:highlight>
                  <a:srgbClr val="FFFFFF"/>
                </a:highlight>
              </a:rPr>
              <a:t>los</a:t>
            </a:r>
            <a:r>
              <a:rPr lang="en-US" dirty="0">
                <a:highlight>
                  <a:srgbClr val="FFFFFF"/>
                </a:highlight>
              </a:rPr>
              <a:t> </a:t>
            </a:r>
            <a:r>
              <a:rPr lang="en-US" dirty="0" err="1">
                <a:highlight>
                  <a:srgbClr val="FFFFFF"/>
                </a:highlight>
              </a:rPr>
              <a:t>alumnos</a:t>
            </a:r>
            <a:r>
              <a:rPr lang="en-US" dirty="0">
                <a:highlight>
                  <a:srgbClr val="FFFFFF"/>
                </a:highlight>
              </a:rPr>
              <a:t>, </a:t>
            </a:r>
            <a:r>
              <a:rPr lang="en-US" dirty="0" err="1">
                <a:highlight>
                  <a:srgbClr val="FFFFFF"/>
                </a:highlight>
              </a:rPr>
              <a:t>problemas</a:t>
            </a:r>
            <a:r>
              <a:rPr lang="en-US" dirty="0">
                <a:highlight>
                  <a:srgbClr val="FFFFFF"/>
                </a:highlight>
              </a:rPr>
              <a:t> </a:t>
            </a:r>
            <a:r>
              <a:rPr lang="en-US" dirty="0" err="1">
                <a:highlight>
                  <a:srgbClr val="FFFFFF"/>
                </a:highlight>
              </a:rPr>
              <a:t>personales</a:t>
            </a:r>
            <a:r>
              <a:rPr lang="en-US" dirty="0">
                <a:highlight>
                  <a:srgbClr val="FFFFFF"/>
                </a:highlight>
              </a:rPr>
              <a:t> no </a:t>
            </a:r>
            <a:r>
              <a:rPr lang="en-US" dirty="0" err="1">
                <a:highlight>
                  <a:srgbClr val="FFFFFF"/>
                </a:highlight>
              </a:rPr>
              <a:t>resueltos</a:t>
            </a:r>
            <a:r>
              <a:rPr lang="en-US" dirty="0">
                <a:highlight>
                  <a:srgbClr val="FFFFFF"/>
                </a:highlight>
              </a:rPr>
              <a:t>, </a:t>
            </a:r>
            <a:r>
              <a:rPr lang="en-US" dirty="0" err="1">
                <a:highlight>
                  <a:srgbClr val="FFFFFF"/>
                </a:highlight>
              </a:rPr>
              <a:t>prejuicios</a:t>
            </a:r>
            <a:r>
              <a:rPr lang="en-US" dirty="0">
                <a:highlight>
                  <a:srgbClr val="FFFFFF"/>
                </a:highlight>
              </a:rPr>
              <a:t>, </a:t>
            </a:r>
            <a:r>
              <a:rPr lang="en-US" dirty="0" err="1">
                <a:highlight>
                  <a:srgbClr val="FFFFFF"/>
                </a:highlight>
              </a:rPr>
              <a:t>falta</a:t>
            </a:r>
            <a:r>
              <a:rPr lang="en-US" dirty="0">
                <a:highlight>
                  <a:srgbClr val="FFFFFF"/>
                </a:highlight>
              </a:rPr>
              <a:t> de </a:t>
            </a:r>
            <a:r>
              <a:rPr lang="en-US" dirty="0" err="1">
                <a:highlight>
                  <a:srgbClr val="FFFFFF"/>
                </a:highlight>
              </a:rPr>
              <a:t>recursos</a:t>
            </a:r>
            <a:r>
              <a:rPr lang="en-US" dirty="0">
                <a:highlight>
                  <a:srgbClr val="FFFFFF"/>
                </a:highlight>
              </a:rPr>
              <a:t> para </a:t>
            </a:r>
            <a:r>
              <a:rPr lang="en-US" dirty="0" err="1">
                <a:highlight>
                  <a:srgbClr val="FFFFFF"/>
                </a:highlight>
              </a:rPr>
              <a:t>tratar</a:t>
            </a:r>
            <a:r>
              <a:rPr lang="en-US" dirty="0">
                <a:highlight>
                  <a:srgbClr val="FFFFFF"/>
                </a:highlight>
              </a:rPr>
              <a:t> con </a:t>
            </a:r>
            <a:r>
              <a:rPr lang="en-US" dirty="0" err="1">
                <a:highlight>
                  <a:srgbClr val="FFFFFF"/>
                </a:highlight>
              </a:rPr>
              <a:t>alumnos</a:t>
            </a:r>
            <a:r>
              <a:rPr lang="en-US" dirty="0">
                <a:highlight>
                  <a:srgbClr val="FFFFFF"/>
                </a:highlight>
              </a:rPr>
              <a:t> con </a:t>
            </a:r>
            <a:r>
              <a:rPr lang="en-US" dirty="0" err="1">
                <a:highlight>
                  <a:srgbClr val="FFFFFF"/>
                </a:highlight>
              </a:rPr>
              <a:t>necesidades</a:t>
            </a:r>
            <a:r>
              <a:rPr lang="en-US" dirty="0">
                <a:highlight>
                  <a:srgbClr val="FFFFFF"/>
                </a:highlight>
              </a:rPr>
              <a:t> </a:t>
            </a:r>
            <a:r>
              <a:rPr lang="en-US" dirty="0" err="1">
                <a:highlight>
                  <a:srgbClr val="FFFFFF"/>
                </a:highlight>
              </a:rPr>
              <a:t>especiales</a:t>
            </a:r>
            <a:r>
              <a:rPr lang="en-US" dirty="0">
                <a:highlight>
                  <a:srgbClr val="FFFFFF"/>
                </a:highlight>
              </a:rPr>
              <a:t>, </a:t>
            </a:r>
            <a:r>
              <a:rPr lang="en-US" dirty="0" err="1">
                <a:highlight>
                  <a:srgbClr val="FFFFFF"/>
                </a:highlight>
              </a:rPr>
              <a:t>familias</a:t>
            </a:r>
            <a:r>
              <a:rPr lang="en-US" dirty="0">
                <a:highlight>
                  <a:srgbClr val="FFFFFF"/>
                </a:highlight>
              </a:rPr>
              <a:t> </a:t>
            </a:r>
            <a:r>
              <a:rPr lang="en-US" dirty="0" err="1">
                <a:highlight>
                  <a:srgbClr val="FFFFFF"/>
                </a:highlight>
              </a:rPr>
              <a:t>muy</a:t>
            </a:r>
            <a:r>
              <a:rPr lang="en-US" dirty="0">
                <a:highlight>
                  <a:srgbClr val="FFFFFF"/>
                </a:highlight>
              </a:rPr>
              <a:t> </a:t>
            </a:r>
            <a:r>
              <a:rPr lang="en-US" dirty="0" err="1">
                <a:highlight>
                  <a:srgbClr val="FFFFFF"/>
                </a:highlight>
              </a:rPr>
              <a:t>curiosas</a:t>
            </a:r>
            <a:r>
              <a:rPr lang="en-US" dirty="0">
                <a:highlight>
                  <a:srgbClr val="FFFFFF"/>
                </a:highlight>
              </a:rPr>
              <a:t>, </a:t>
            </a:r>
            <a:r>
              <a:rPr lang="en-US" dirty="0" err="1">
                <a:highlight>
                  <a:srgbClr val="FFFFFF"/>
                </a:highlight>
              </a:rPr>
              <a:t>nuevas</a:t>
            </a:r>
            <a:r>
              <a:rPr lang="en-US" dirty="0">
                <a:highlight>
                  <a:srgbClr val="FFFFFF"/>
                </a:highlight>
              </a:rPr>
              <a:t> </a:t>
            </a:r>
            <a:r>
              <a:rPr lang="en-US" dirty="0" err="1">
                <a:highlight>
                  <a:srgbClr val="FFFFFF"/>
                </a:highlight>
              </a:rPr>
              <a:t>actividades</a:t>
            </a:r>
            <a:r>
              <a:rPr lang="en-US" dirty="0">
                <a:highlight>
                  <a:srgbClr val="FFFFFF"/>
                </a:highlight>
              </a:rPr>
              <a:t> o </a:t>
            </a:r>
            <a:r>
              <a:rPr lang="en-US" dirty="0" err="1">
                <a:highlight>
                  <a:srgbClr val="FFFFFF"/>
                </a:highlight>
              </a:rPr>
              <a:t>visitas</a:t>
            </a:r>
            <a:r>
              <a:rPr lang="en-US" dirty="0">
                <a:highlight>
                  <a:srgbClr val="FFFFFF"/>
                </a:highlight>
              </a:rPr>
              <a:t> del supervisor.</a:t>
            </a:r>
            <a:endParaRPr dirty="0">
              <a:highlight>
                <a:srgbClr val="FFFFFF"/>
              </a:highlight>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highlight>
                  <a:srgbClr val="FFFFFF"/>
                </a:highlight>
              </a:rPr>
              <a:t>Desde un punto de vista neurobiológico, Benito (2020) explica que cuando los estudiantes se desregulan, comienzan a segregar diferentes sustancias como el cortisol y la adrenalina que los predisponen a la lucha, a la defensa y a la supervivencia. Todo ello se traduce en dificultades de atención para seguir instrucciones sencillas y en hiperactividad que les impide permanecer sentados siguiendo la clase. Esto significa movimientos continuos en la silla, trazos repetitivos con el lápiz sobre la mesa, interrupciones continuas con temas incongruentes con el contenido que se está trabajando, ruidos, masturbación,… porque no pueden prestar atención pero necesitan soltar toda la tensión emocional que los está abrumando (Spangenberg, 2015).</a:t>
            </a:r>
            <a:endParaRPr>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US">
                <a:highlight>
                  <a:srgbClr val="FFFFFF"/>
                </a:highlight>
              </a:rPr>
              <a:t>Resumiendo, la neurobiología del estrés muestra cinco elementos que pueden producir estrés: elementos desencadenantes, interpretación de la experiencia, respuesta al estrés, activación del cortisol y respuesta de lucha o huida.</a:t>
            </a:r>
            <a:endParaRPr>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US">
                <a:highlight>
                  <a:srgbClr val="FFFFFF"/>
                </a:highlight>
              </a:rPr>
              <a:t>Lo más complicado de esta situación es que la interpretación de cada uno de estos disparadores es subjetiva y desconocida para los demás. Esto quiere decir que en ocasiones percibimos que un niño tiene respuestas inadecuadas ante un comentario, gesto, situación,… simplemente porque desconocemos la importancia que tiene para él. Por ejemplo, jugando en el parque un niño quiere gastarle una broma a uno de sus compañeros y le lanza un globo de agua de forma inesperada. Este colega comienza a llorar desconsoladamente durante un largo rato y no hay nada que lo pueda calmar. Son niños de 10 años y esta respuesta se considera inapropiada por su magnitud. Todos le dicen que no es gran cosa... Sin embargo, nadie en el parque sabe que este niño se cayó a una piscina cuando tenía un año y medio y casi se ahoga.</a:t>
            </a:r>
            <a:endParaRPr>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US">
                <a:highlight>
                  <a:srgbClr val="FFFFFF"/>
                </a:highlight>
              </a:rPr>
              <a:t>Por lo tanto, esta sensación de que el globo de agua cae repentinamente por encima evoca en ese niño la misma angustia de su experiencia de ahogamiento y la respuesta manifiesta no es por el globo sino por el miedo a ahogarse.</a:t>
            </a:r>
            <a:endParaRPr>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US">
                <a:highlight>
                  <a:srgbClr val="FFFFFF"/>
                </a:highlight>
              </a:rPr>
              <a:t>Sin embargo, en ese momento de angustia, la activación y desregulación es tan grande que el niño se bloquea para escuchar y razonar, y mucho menos para aprender.</a:t>
            </a:r>
            <a:endParaRPr>
              <a:highlight>
                <a:srgbClr val="FFFFFF"/>
              </a:highlight>
            </a:endParaRPr>
          </a:p>
          <a:p>
            <a:pPr marL="0" lvl="0" indent="0" algn="l" rtl="0">
              <a:lnSpc>
                <a:spcPct val="100000"/>
              </a:lnSpc>
              <a:spcBef>
                <a:spcPts val="0"/>
              </a:spcBef>
              <a:spcAft>
                <a:spcPts val="0"/>
              </a:spcAft>
              <a:buSzPts val="1400"/>
              <a:buNone/>
            </a:pPr>
            <a:endParaRPr/>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highlight>
                  <a:srgbClr val="FFFFFF"/>
                </a:highlight>
              </a:rPr>
              <a:t>Desde la teoría del apego también podemos observar cómo este cambio inesperado alerta a los niños, niñas o adolescentes sobre una posible pérdida, aunque solo sea desde la rutina que facilita la previsibilidad y por tanto la seguridad (puede ser una fiesta, un viaje…) (Guerrero, 2020). Ante esta situación, los estudiantes sienten miedo y adoptan una conducta de alerta en un intento de anticiparse al dolor que esta situación incierta les puede causar. Prefieren autoboicotearse para que la pérdida se base en sus actitudes y comportamientos disruptivos y no en cualidades propias que no pueden cambiar o en imprevistos que escapan a su control (Espinoza, 2006). El comportamiento típico relacionado con eso es: tú no me dejas, yo te dejo. Recordemos que son niños, niñas o adolescentes que han vivido tanto la pérdida continua como el abandono o el maltrato. Por eso, en una atribución equivocada, se culpan a sí mismos y necesitan sentir continuamente que tienen el control de lo que puede suceder.</a:t>
            </a:r>
            <a:endParaRPr/>
          </a:p>
          <a:p>
            <a:pPr marL="0" lvl="0" indent="0" algn="l" rtl="0">
              <a:lnSpc>
                <a:spcPct val="100000"/>
              </a:lnSpc>
              <a:spcBef>
                <a:spcPts val="0"/>
              </a:spcBef>
              <a:spcAft>
                <a:spcPts val="0"/>
              </a:spcAft>
              <a:buSzPts val="1400"/>
              <a:buNone/>
            </a:pPr>
            <a:endParaRPr/>
          </a:p>
        </p:txBody>
      </p:sp>
      <p:sp>
        <p:nvSpPr>
          <p:cNvPr id="164" name="Google Shape;1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highlight>
                  <a:srgbClr val="FFFFFF"/>
                </a:highlight>
              </a:rPr>
              <a:t>Este tipo de actitudes también son habituales cuando los alumnos se enfrentan a nuevas relaciones sociales en las que quieren encajar y sentirse aceptados. Pero también sucede ante la adquisición de contenidos que les resultan especialmente complejos y por los que temen fracasar. Los estudiantes, dada su inseguridad emocional, anticipan su propio fracaso y lo asocian con un rechazo social y del ámbito afectivo. Entonces, prefieren desconectarse de ese ámbito: no anotan las tareas, mienten sobre lo que tienen que hacer, no contestan los exámenes para no equivocarse,… (Rodríguez, 2014). Estos comportamientos a menudo se confunden con falta de interés o descuido. Aunque puede ser posible en algunos casos, suele ser el resultado de las dificultades de aprendizaje que presentan los estudiantes como consecuencia de sus experiencias previas adversas y de su propia inseguridad emocional. Guerrero (2021) explica que generar un ambiente seguro en el aula y establecer un buen vínculo afectivo entre los estudiantes y el docente donde los niños y adolescentes se sientan protegidos, predispondrá a los estudiantes para afrontar positivamente nuevos retos y aprendizajes.</a:t>
            </a:r>
            <a:endParaRPr/>
          </a:p>
        </p:txBody>
      </p:sp>
      <p:sp>
        <p:nvSpPr>
          <p:cNvPr id="171" name="Google Shape;1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2"/>
        <p:cNvGrpSpPr/>
        <p:nvPr/>
      </p:nvGrpSpPr>
      <p:grpSpPr>
        <a:xfrm>
          <a:off x="0" y="0"/>
          <a:ext cx="0" cy="0"/>
          <a:chOff x="0" y="0"/>
          <a:chExt cx="0" cy="0"/>
        </a:xfrm>
      </p:grpSpPr>
      <p:sp>
        <p:nvSpPr>
          <p:cNvPr id="83" name="Google Shape;83;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5"/>
          <p:cNvSpPr>
            <a:spLocks noGrp="1"/>
          </p:cNvSpPr>
          <p:nvPr>
            <p:ph type="pic" idx="2"/>
          </p:nvPr>
        </p:nvSpPr>
        <p:spPr>
          <a:xfrm>
            <a:off x="5183188" y="987425"/>
            <a:ext cx="6172200" cy="4873625"/>
          </a:xfrm>
          <a:prstGeom prst="rect">
            <a:avLst/>
          </a:prstGeom>
          <a:noFill/>
          <a:ln>
            <a:noFill/>
          </a:ln>
        </p:spPr>
      </p:sp>
      <p:sp>
        <p:nvSpPr>
          <p:cNvPr id="85" name="Google Shape;85;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9"/>
        <p:cNvGrpSpPr/>
        <p:nvPr/>
      </p:nvGrpSpPr>
      <p:grpSpPr>
        <a:xfrm>
          <a:off x="0" y="0"/>
          <a:ext cx="0" cy="0"/>
          <a:chOff x="0" y="0"/>
          <a:chExt cx="0" cy="0"/>
        </a:xfrm>
      </p:grpSpPr>
      <p:sp>
        <p:nvSpPr>
          <p:cNvPr id="90" name="Google Shape;9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25" name="Google Shape;25;p27"/>
          <p:cNvPicPr preferRelativeResize="0"/>
          <p:nvPr/>
        </p:nvPicPr>
        <p:blipFill rotWithShape="1">
          <a:blip r:embed="rId2">
            <a:alphaModFix/>
          </a:blip>
          <a:srcRect/>
          <a:stretch/>
        </p:blipFill>
        <p:spPr>
          <a:xfrm>
            <a:off x="0" y="-15875"/>
            <a:ext cx="12192000" cy="304800"/>
          </a:xfrm>
          <a:prstGeom prst="rect">
            <a:avLst/>
          </a:prstGeom>
          <a:noFill/>
          <a:ln>
            <a:noFill/>
          </a:ln>
        </p:spPr>
      </p:pic>
      <p:sp>
        <p:nvSpPr>
          <p:cNvPr id="2" name="Google Shape;13;p34">
            <a:extLst>
              <a:ext uri="{FF2B5EF4-FFF2-40B4-BE49-F238E27FC236}">
                <a16:creationId xmlns:a16="http://schemas.microsoft.com/office/drawing/2014/main" id="{AD58C39E-E348-3524-4A1E-89B5FA311E67}"/>
              </a:ext>
            </a:extLst>
          </p:cNvPr>
          <p:cNvSpPr txBox="1"/>
          <p:nvPr userDrawn="1"/>
        </p:nvSpPr>
        <p:spPr>
          <a:xfrm>
            <a:off x="285751" y="4740986"/>
            <a:ext cx="6861218" cy="369291"/>
          </a:xfrm>
          <a:prstGeom prst="rect">
            <a:avLst/>
          </a:prstGeom>
          <a:noFill/>
          <a:ln>
            <a:noFill/>
          </a:ln>
        </p:spPr>
        <p:txBody>
          <a:bodyPr spcFirstLastPara="1" wrap="square" lIns="91425" tIns="45700" rIns="91425" bIns="45700" anchor="t" anchorCtr="0">
            <a:spAutoFit/>
          </a:bodyPr>
          <a:lstStyle/>
          <a:p>
            <a:pPr>
              <a:buSzPts val="788"/>
            </a:pPr>
            <a:r>
              <a:rPr lang="it" sz="900" dirty="0">
                <a:solidFill>
                  <a:schemeClr val="lt1"/>
                </a:solidFill>
                <a:latin typeface="Calibri"/>
                <a:cs typeface="Calibri"/>
                <a:sym typeface="Calibri"/>
              </a:rPr>
              <a:t>El proyecto BRIGHTER FUTURE ha sido financiado con el apoyo de la Comisión Europea. Este material refleja únicamente los puntos de vista de sus autoras, y la Comisión no se hace responsable del uso que pueda hacerse de la información contenida en ella.</a:t>
            </a:r>
            <a:endParaRPr lang="it" sz="900" b="0" i="0" u="none" strike="noStrike" cap="none" dirty="0">
              <a:solidFill>
                <a:schemeClr val="lt1"/>
              </a:solidFill>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Introducción">
  <p:cSld name="3_Introducción">
    <p:spTree>
      <p:nvGrpSpPr>
        <p:cNvPr id="1" name="Shape 26"/>
        <p:cNvGrpSpPr/>
        <p:nvPr/>
      </p:nvGrpSpPr>
      <p:grpSpPr>
        <a:xfrm>
          <a:off x="0" y="0"/>
          <a:ext cx="0" cy="0"/>
          <a:chOff x="0" y="0"/>
          <a:chExt cx="0" cy="0"/>
        </a:xfrm>
      </p:grpSpPr>
      <p:sp>
        <p:nvSpPr>
          <p:cNvPr id="27" name="Google Shape;27;p28"/>
          <p:cNvSpPr txBox="1">
            <a:spLocks noGrp="1"/>
          </p:cNvSpPr>
          <p:nvPr>
            <p:ph type="title"/>
          </p:nvPr>
        </p:nvSpPr>
        <p:spPr>
          <a:xfrm>
            <a:off x="550863" y="4507200"/>
            <a:ext cx="4500562" cy="156295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8"/>
          <p:cNvSpPr>
            <a:spLocks noGrp="1"/>
          </p:cNvSpPr>
          <p:nvPr>
            <p:ph type="pic" idx="2"/>
          </p:nvPr>
        </p:nvSpPr>
        <p:spPr>
          <a:xfrm>
            <a:off x="0" y="0"/>
            <a:ext cx="3054096" cy="3776472"/>
          </a:xfrm>
          <a:prstGeom prst="rect">
            <a:avLst/>
          </a:prstGeom>
          <a:solidFill>
            <a:schemeClr val="accent5"/>
          </a:solidFill>
          <a:ln>
            <a:noFill/>
          </a:ln>
        </p:spPr>
      </p:sp>
      <p:sp>
        <p:nvSpPr>
          <p:cNvPr id="29" name="Google Shape;29;p28"/>
          <p:cNvSpPr>
            <a:spLocks noGrp="1"/>
          </p:cNvSpPr>
          <p:nvPr>
            <p:ph type="pic" idx="3"/>
          </p:nvPr>
        </p:nvSpPr>
        <p:spPr>
          <a:xfrm>
            <a:off x="3054096" y="0"/>
            <a:ext cx="3054096" cy="3776472"/>
          </a:xfrm>
          <a:prstGeom prst="rect">
            <a:avLst/>
          </a:prstGeom>
          <a:solidFill>
            <a:schemeClr val="accent5"/>
          </a:solidFill>
          <a:ln>
            <a:noFill/>
          </a:ln>
        </p:spPr>
      </p:sp>
      <p:sp>
        <p:nvSpPr>
          <p:cNvPr id="30" name="Google Shape;30;p28"/>
          <p:cNvSpPr>
            <a:spLocks noGrp="1"/>
          </p:cNvSpPr>
          <p:nvPr>
            <p:ph type="pic" idx="4"/>
          </p:nvPr>
        </p:nvSpPr>
        <p:spPr>
          <a:xfrm>
            <a:off x="6083808" y="0"/>
            <a:ext cx="3054096" cy="3776472"/>
          </a:xfrm>
          <a:prstGeom prst="rect">
            <a:avLst/>
          </a:prstGeom>
          <a:solidFill>
            <a:schemeClr val="accent5"/>
          </a:solidFill>
          <a:ln>
            <a:noFill/>
          </a:ln>
        </p:spPr>
      </p:sp>
      <p:sp>
        <p:nvSpPr>
          <p:cNvPr id="31" name="Google Shape;31;p28"/>
          <p:cNvSpPr>
            <a:spLocks noGrp="1"/>
          </p:cNvSpPr>
          <p:nvPr>
            <p:ph type="pic" idx="5"/>
          </p:nvPr>
        </p:nvSpPr>
        <p:spPr>
          <a:xfrm>
            <a:off x="9137904" y="0"/>
            <a:ext cx="3054096" cy="3776472"/>
          </a:xfrm>
          <a:prstGeom prst="rect">
            <a:avLst/>
          </a:prstGeom>
          <a:solidFill>
            <a:schemeClr val="accent5"/>
          </a:solidFill>
          <a:ln>
            <a:noFill/>
          </a:ln>
        </p:spPr>
      </p:sp>
      <p:sp>
        <p:nvSpPr>
          <p:cNvPr id="32" name="Google Shape;32;p28"/>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3" name="Google Shape;33;p28"/>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4" name="Google Shape;34;p28"/>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35" name="Google Shape;35;p28"/>
          <p:cNvSpPr txBox="1">
            <a:spLocks noGrp="1"/>
          </p:cNvSpPr>
          <p:nvPr>
            <p:ph type="body" idx="1"/>
          </p:nvPr>
        </p:nvSpPr>
        <p:spPr>
          <a:xfrm>
            <a:off x="5262411" y="4508500"/>
            <a:ext cx="6221412" cy="1563688"/>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000"/>
              </a:spcBef>
              <a:spcAft>
                <a:spcPts val="0"/>
              </a:spcAft>
              <a:buClr>
                <a:schemeClr val="lt1"/>
              </a:buClr>
              <a:buSzPts val="2000"/>
              <a:buFont typeface="Arial"/>
              <a:buChar char="•"/>
              <a:defRPr sz="2000"/>
            </a:lvl1pPr>
            <a:lvl2pPr marL="914400" lvl="1" indent="-228600" algn="l">
              <a:lnSpc>
                <a:spcPct val="110000"/>
              </a:lnSpc>
              <a:spcBef>
                <a:spcPts val="800"/>
              </a:spcBef>
              <a:spcAft>
                <a:spcPts val="0"/>
              </a:spcAft>
              <a:buClr>
                <a:schemeClr val="lt1"/>
              </a:buClr>
              <a:buSzPts val="1900"/>
              <a:buNone/>
              <a:defRPr sz="1900"/>
            </a:lvl2pPr>
            <a:lvl3pPr marL="1371600" lvl="2" indent="-228600" algn="l">
              <a:lnSpc>
                <a:spcPct val="110000"/>
              </a:lnSpc>
              <a:spcBef>
                <a:spcPts val="800"/>
              </a:spcBef>
              <a:spcAft>
                <a:spcPts val="0"/>
              </a:spcAft>
              <a:buClr>
                <a:schemeClr val="lt1"/>
              </a:buClr>
              <a:buSzPts val="1900"/>
              <a:buNone/>
              <a:defRPr sz="1900"/>
            </a:lvl3pPr>
            <a:lvl4pPr marL="1828800" lvl="3" indent="-228600" algn="l">
              <a:lnSpc>
                <a:spcPct val="110000"/>
              </a:lnSpc>
              <a:spcBef>
                <a:spcPts val="800"/>
              </a:spcBef>
              <a:spcAft>
                <a:spcPts val="0"/>
              </a:spcAft>
              <a:buClr>
                <a:schemeClr val="lt1"/>
              </a:buClr>
              <a:buSzPts val="1900"/>
              <a:buNone/>
              <a:defRPr sz="1900"/>
            </a:lvl4pPr>
            <a:lvl5pPr marL="2286000" lvl="4" indent="-228600" algn="l">
              <a:lnSpc>
                <a:spcPct val="110000"/>
              </a:lnSpc>
              <a:spcBef>
                <a:spcPts val="800"/>
              </a:spcBef>
              <a:spcAft>
                <a:spcPts val="0"/>
              </a:spcAft>
              <a:buClr>
                <a:schemeClr val="lt1"/>
              </a:buClr>
              <a:buSzPts val="1900"/>
              <a:buNone/>
              <a:defRPr sz="19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36" name="Google Shape;36;p28"/>
          <p:cNvPicPr preferRelativeResize="0"/>
          <p:nvPr/>
        </p:nvPicPr>
        <p:blipFill rotWithShape="1">
          <a:blip r:embed="rId2">
            <a:alphaModFix/>
          </a:blip>
          <a:srcRect/>
          <a:stretch/>
        </p:blipFill>
        <p:spPr>
          <a:xfrm>
            <a:off x="0" y="-15875"/>
            <a:ext cx="12192000" cy="304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37"/>
        <p:cNvGrpSpPr/>
        <p:nvPr/>
      </p:nvGrpSpPr>
      <p:grpSpPr>
        <a:xfrm>
          <a:off x="0" y="0"/>
          <a:ext cx="0" cy="0"/>
          <a:chOff x="0" y="0"/>
          <a:chExt cx="0" cy="0"/>
        </a:xfrm>
      </p:grpSpPr>
      <p:sp>
        <p:nvSpPr>
          <p:cNvPr id="38" name="Google Shape;38;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43" name="Google Shape;43;p26"/>
          <p:cNvPicPr preferRelativeResize="0"/>
          <p:nvPr/>
        </p:nvPicPr>
        <p:blipFill rotWithShape="1">
          <a:blip r:embed="rId2">
            <a:alphaModFix/>
          </a:blip>
          <a:srcRect/>
          <a:stretch/>
        </p:blipFill>
        <p:spPr>
          <a:xfrm>
            <a:off x="0" y="-15875"/>
            <a:ext cx="12192000" cy="304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51"/>
        <p:cNvGrpSpPr/>
        <p:nvPr/>
      </p:nvGrpSpPr>
      <p:grpSpPr>
        <a:xfrm>
          <a:off x="0" y="0"/>
          <a:ext cx="0" cy="0"/>
          <a:chOff x="0" y="0"/>
          <a:chExt cx="0" cy="0"/>
        </a:xfrm>
      </p:grpSpPr>
      <p:sp>
        <p:nvSpPr>
          <p:cNvPr id="52" name="Google Shape;5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57" name="Google Shape;57;p29"/>
          <p:cNvPicPr preferRelativeResize="0"/>
          <p:nvPr/>
        </p:nvPicPr>
        <p:blipFill rotWithShape="1">
          <a:blip r:embed="rId2">
            <a:alphaModFix/>
          </a:blip>
          <a:srcRect/>
          <a:stretch/>
        </p:blipFill>
        <p:spPr>
          <a:xfrm>
            <a:off x="0" y="-15875"/>
            <a:ext cx="12192000" cy="304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65" name="Google Shape;65;p30"/>
          <p:cNvPicPr preferRelativeResize="0"/>
          <p:nvPr/>
        </p:nvPicPr>
        <p:blipFill rotWithShape="1">
          <a:blip r:embed="rId2">
            <a:alphaModFix/>
          </a:blip>
          <a:srcRect/>
          <a:stretch/>
        </p:blipFill>
        <p:spPr>
          <a:xfrm>
            <a:off x="0" y="-15875"/>
            <a:ext cx="12192000" cy="304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75" name="Google Shape;75;p31"/>
          <p:cNvPicPr preferRelativeResize="0"/>
          <p:nvPr/>
        </p:nvPicPr>
        <p:blipFill rotWithShape="1">
          <a:blip r:embed="rId2">
            <a:alphaModFix/>
          </a:blip>
          <a:srcRect/>
          <a:stretch/>
        </p:blipFill>
        <p:spPr>
          <a:xfrm>
            <a:off x="0" y="-15875"/>
            <a:ext cx="12192000" cy="304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81" name="Google Shape;81;p32"/>
          <p:cNvPicPr preferRelativeResize="0"/>
          <p:nvPr/>
        </p:nvPicPr>
        <p:blipFill rotWithShape="1">
          <a:blip r:embed="rId2">
            <a:alphaModFix/>
          </a:blip>
          <a:srcRect/>
          <a:stretch/>
        </p:blipFill>
        <p:spPr>
          <a:xfrm>
            <a:off x="0" y="-15875"/>
            <a:ext cx="12192000" cy="304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25"/>
          <p:cNvSpPr/>
          <p:nvPr/>
        </p:nvSpPr>
        <p:spPr>
          <a:xfrm>
            <a:off x="0" y="6285186"/>
            <a:ext cx="12192000" cy="572814"/>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25"/>
          <p:cNvSpPr txBox="1"/>
          <p:nvPr/>
        </p:nvSpPr>
        <p:spPr>
          <a:xfrm>
            <a:off x="381000" y="6363844"/>
            <a:ext cx="9148290" cy="415498"/>
          </a:xfrm>
          <a:prstGeom prst="rect">
            <a:avLst/>
          </a:prstGeom>
          <a:noFill/>
          <a:ln>
            <a:noFill/>
          </a:ln>
        </p:spPr>
        <p:txBody>
          <a:bodyPr spcFirstLastPara="1" wrap="square" lIns="91425" tIns="45700" rIns="91425" bIns="45700" anchor="t" anchorCtr="0">
            <a:spAutoFit/>
          </a:bodyPr>
          <a:lstStyle/>
          <a:p>
            <a:pPr>
              <a:buSzPts val="788"/>
            </a:pPr>
            <a:r>
              <a:rPr lang="it" sz="1050" dirty="0">
                <a:solidFill>
                  <a:schemeClr val="lt1"/>
                </a:solidFill>
                <a:latin typeface="Calibri"/>
                <a:cs typeface="Calibri"/>
                <a:sym typeface="Calibri"/>
              </a:rPr>
              <a:t>El proyecto BRIGHTER FUTURE ha sido financiado con el apoyo de la Comisión Europea. Este material refleja únicamente los puntos de vista de sus autoras, y la Comisión no se hace responsable del uso que pueda hacerse de la información contenida en ella.</a:t>
            </a:r>
            <a:endParaRPr lang="it" sz="1050" b="0" i="0" u="none" strike="noStrike" cap="none" dirty="0">
              <a:solidFill>
                <a:schemeClr val="lt1"/>
              </a:solidFill>
              <a:latin typeface="Calibri"/>
              <a:cs typeface="Calibri"/>
            </a:endParaRPr>
          </a:p>
        </p:txBody>
      </p:sp>
      <p:pic>
        <p:nvPicPr>
          <p:cNvPr id="3" name="Imagen 2">
            <a:extLst>
              <a:ext uri="{FF2B5EF4-FFF2-40B4-BE49-F238E27FC236}">
                <a16:creationId xmlns:a16="http://schemas.microsoft.com/office/drawing/2014/main" id="{3AB128D1-796F-0871-ACF3-FC6A130DBED0}"/>
              </a:ext>
            </a:extLst>
          </p:cNvPr>
          <p:cNvPicPr>
            <a:picLocks noChangeAspect="1"/>
          </p:cNvPicPr>
          <p:nvPr userDrawn="1"/>
        </p:nvPicPr>
        <p:blipFill>
          <a:blip r:embed="rId14"/>
          <a:stretch>
            <a:fillRect/>
          </a:stretch>
        </p:blipFill>
        <p:spPr>
          <a:xfrm>
            <a:off x="9776283" y="6274676"/>
            <a:ext cx="2168724" cy="61700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Dzwa9AqkzV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oingboing.org.uk/resilience/the-academic-resilience-approac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oingboing.org.uk/resilience/the-academic-resilience-approach/" TargetMode="External"/><Relationship Id="rId7" Type="http://schemas.openxmlformats.org/officeDocument/2006/relationships/hyperlink" Target="http://hdl.handle.net/10459.1/4836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hdl.handle.net/10459.1/64643" TargetMode="External"/><Relationship Id="rId5" Type="http://schemas.openxmlformats.org/officeDocument/2006/relationships/hyperlink" Target="https://www.redalyc.org/articulo.oa?id=293122821005" TargetMode="External"/><Relationship Id="rId4" Type="http://schemas.openxmlformats.org/officeDocument/2006/relationships/hyperlink" Target="https://dx.doi.org/10.4067/S0717-92272017000200005"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8"/>
          <p:cNvPicPr preferRelativeResize="0"/>
          <p:nvPr/>
        </p:nvPicPr>
        <p:blipFill rotWithShape="1">
          <a:blip r:embed="rId3">
            <a:alphaModFix/>
          </a:blip>
          <a:srcRect/>
          <a:stretch/>
        </p:blipFill>
        <p:spPr>
          <a:xfrm>
            <a:off x="8556812" y="416127"/>
            <a:ext cx="2909887" cy="704365"/>
          </a:xfrm>
          <a:prstGeom prst="rect">
            <a:avLst/>
          </a:prstGeom>
          <a:solidFill>
            <a:schemeClr val="lt1"/>
          </a:solidFill>
          <a:ln>
            <a:noFill/>
          </a:ln>
        </p:spPr>
      </p:pic>
      <p:sp>
        <p:nvSpPr>
          <p:cNvPr id="106" name="Google Shape;106;p38"/>
          <p:cNvSpPr/>
          <p:nvPr/>
        </p:nvSpPr>
        <p:spPr>
          <a:xfrm>
            <a:off x="0" y="6285186"/>
            <a:ext cx="12192000" cy="572814"/>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7" name="Google Shape;107;p38" descr="Imagen que contiene Interfaz de usuario gráfica&#10;&#10;Descripción generada automáticamente"/>
          <p:cNvPicPr preferRelativeResize="0"/>
          <p:nvPr/>
        </p:nvPicPr>
        <p:blipFill rotWithShape="1">
          <a:blip r:embed="rId4">
            <a:alphaModFix/>
          </a:blip>
          <a:srcRect/>
          <a:stretch/>
        </p:blipFill>
        <p:spPr>
          <a:xfrm>
            <a:off x="886174" y="7713857"/>
            <a:ext cx="886482" cy="443241"/>
          </a:xfrm>
          <a:prstGeom prst="rect">
            <a:avLst/>
          </a:prstGeom>
          <a:noFill/>
          <a:ln>
            <a:noFill/>
          </a:ln>
        </p:spPr>
      </p:pic>
      <p:sp>
        <p:nvSpPr>
          <p:cNvPr id="110" name="Google Shape;110;p38"/>
          <p:cNvSpPr/>
          <p:nvPr/>
        </p:nvSpPr>
        <p:spPr>
          <a:xfrm>
            <a:off x="2164080" y="2273084"/>
            <a:ext cx="7943495" cy="2155145"/>
          </a:xfrm>
          <a:prstGeom prst="rect">
            <a:avLst/>
          </a:prstGeom>
          <a:noFill/>
          <a:ln w="25400" cap="flat" cmpd="sng">
            <a:solidFill>
              <a:srgbClr val="005F9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111;p38"/>
          <p:cNvSpPr txBox="1"/>
          <p:nvPr/>
        </p:nvSpPr>
        <p:spPr>
          <a:xfrm>
            <a:off x="5128319" y="1688084"/>
            <a:ext cx="1874400" cy="585000"/>
          </a:xfrm>
          <a:prstGeom prst="rect">
            <a:avLst/>
          </a:prstGeom>
          <a:solidFill>
            <a:srgbClr val="005F9F"/>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3200" b="0" i="0" u="none" strike="noStrike" cap="none" dirty="0">
                <a:solidFill>
                  <a:schemeClr val="lt1"/>
                </a:solidFill>
                <a:latin typeface="Calibri"/>
                <a:ea typeface="Calibri"/>
                <a:cs typeface="Calibri"/>
                <a:sym typeface="Calibri"/>
              </a:rPr>
              <a:t>U</a:t>
            </a:r>
            <a:r>
              <a:rPr lang="en-US" sz="3200" dirty="0">
                <a:solidFill>
                  <a:schemeClr val="lt1"/>
                </a:solidFill>
                <a:latin typeface="Calibri"/>
                <a:ea typeface="Calibri"/>
                <a:cs typeface="Calibri"/>
                <a:sym typeface="Calibri"/>
              </a:rPr>
              <a:t>NIDAD </a:t>
            </a:r>
            <a:r>
              <a:rPr lang="en-US" sz="3200" b="0" i="0" u="none" strike="noStrike" cap="none" dirty="0">
                <a:solidFill>
                  <a:schemeClr val="lt1"/>
                </a:solidFill>
                <a:latin typeface="Calibri"/>
                <a:ea typeface="Calibri"/>
                <a:cs typeface="Calibri"/>
                <a:sym typeface="Calibri"/>
              </a:rPr>
              <a:t>4</a:t>
            </a:r>
            <a:endParaRPr sz="6000" b="0" i="0" u="none" strike="noStrike" cap="none" dirty="0">
              <a:solidFill>
                <a:schemeClr val="lt1"/>
              </a:solidFill>
              <a:latin typeface="Arial"/>
              <a:ea typeface="Arial"/>
              <a:cs typeface="Arial"/>
              <a:sym typeface="Arial"/>
            </a:endParaRPr>
          </a:p>
        </p:txBody>
      </p:sp>
      <p:sp>
        <p:nvSpPr>
          <p:cNvPr id="112" name="Google Shape;112;p38"/>
          <p:cNvSpPr/>
          <p:nvPr/>
        </p:nvSpPr>
        <p:spPr>
          <a:xfrm rot="10800000">
            <a:off x="5867400" y="4428229"/>
            <a:ext cx="396240" cy="341586"/>
          </a:xfrm>
          <a:prstGeom prst="triangle">
            <a:avLst>
              <a:gd name="adj" fmla="val 50000"/>
            </a:avLst>
          </a:prstGeom>
          <a:solidFill>
            <a:srgbClr val="005F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 name="Google Shape;113;p38"/>
          <p:cNvSpPr txBox="1"/>
          <p:nvPr/>
        </p:nvSpPr>
        <p:spPr>
          <a:xfrm>
            <a:off x="1563827" y="2592181"/>
            <a:ext cx="9144000" cy="167363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n-US" sz="4800">
                <a:latin typeface="Calibri"/>
                <a:ea typeface="Calibri"/>
                <a:cs typeface="Calibri"/>
                <a:sym typeface="Calibri"/>
              </a:rPr>
              <a:t>Conexión entre bienestar </a:t>
            </a:r>
            <a:br>
              <a:rPr lang="en-US" sz="4800">
                <a:latin typeface="Calibri"/>
                <a:ea typeface="Calibri"/>
                <a:cs typeface="Calibri"/>
                <a:sym typeface="Calibri"/>
              </a:rPr>
            </a:br>
            <a:r>
              <a:rPr lang="en-US" sz="4800">
                <a:latin typeface="Calibri"/>
                <a:ea typeface="Calibri"/>
                <a:cs typeface="Calibri"/>
                <a:sym typeface="Calibri"/>
              </a:rPr>
              <a:t>y aprendizaje</a:t>
            </a:r>
            <a:endParaRPr sz="4800" b="0" i="0" u="none" strike="noStrike" cap="none">
              <a:solidFill>
                <a:srgbClr val="000000"/>
              </a:solidFill>
              <a:latin typeface="Calibri"/>
              <a:ea typeface="Calibri"/>
              <a:cs typeface="Calibri"/>
              <a:sym typeface="Calibri"/>
            </a:endParaRPr>
          </a:p>
        </p:txBody>
      </p:sp>
      <p:sp>
        <p:nvSpPr>
          <p:cNvPr id="4" name="Google Shape;13;p25">
            <a:extLst>
              <a:ext uri="{FF2B5EF4-FFF2-40B4-BE49-F238E27FC236}">
                <a16:creationId xmlns:a16="http://schemas.microsoft.com/office/drawing/2014/main" id="{C9212A0F-92E2-41B6-D154-FD816DF8E257}"/>
              </a:ext>
            </a:extLst>
          </p:cNvPr>
          <p:cNvSpPr txBox="1"/>
          <p:nvPr/>
        </p:nvSpPr>
        <p:spPr>
          <a:xfrm>
            <a:off x="381000" y="6363844"/>
            <a:ext cx="9148290" cy="415498"/>
          </a:xfrm>
          <a:prstGeom prst="rect">
            <a:avLst/>
          </a:prstGeom>
          <a:noFill/>
          <a:ln>
            <a:noFill/>
          </a:ln>
        </p:spPr>
        <p:txBody>
          <a:bodyPr spcFirstLastPara="1" wrap="square" lIns="91425" tIns="45700" rIns="91425" bIns="45700" anchor="t" anchorCtr="0">
            <a:spAutoFit/>
          </a:bodyPr>
          <a:lstStyle/>
          <a:p>
            <a:pPr>
              <a:buSzPts val="788"/>
            </a:pPr>
            <a:r>
              <a:rPr lang="it" sz="1050" dirty="0">
                <a:solidFill>
                  <a:schemeClr val="lt1"/>
                </a:solidFill>
                <a:latin typeface="Calibri"/>
                <a:cs typeface="Calibri"/>
                <a:sym typeface="Calibri"/>
              </a:rPr>
              <a:t>El proyecto BRIGHTER FUTURE ha sido financiado con el apoyo de la Comisión Europea. Este material refleja únicamente los puntos de vista de sus autoras, y la Comisión no se hace responsable del uso que pueda hacerse de la información contenida en ella.</a:t>
            </a:r>
            <a:endParaRPr lang="it" sz="1050" b="0" i="0" u="none" strike="noStrike" cap="none" dirty="0">
              <a:solidFill>
                <a:schemeClr val="lt1"/>
              </a:solidFill>
              <a:latin typeface="Calibri"/>
              <a:cs typeface="Calibri"/>
            </a:endParaRPr>
          </a:p>
        </p:txBody>
      </p:sp>
      <p:pic>
        <p:nvPicPr>
          <p:cNvPr id="5" name="Imagen 4">
            <a:extLst>
              <a:ext uri="{FF2B5EF4-FFF2-40B4-BE49-F238E27FC236}">
                <a16:creationId xmlns:a16="http://schemas.microsoft.com/office/drawing/2014/main" id="{A3D0F8D5-AFB0-461A-6652-7B93121CCAD0}"/>
              </a:ext>
            </a:extLst>
          </p:cNvPr>
          <p:cNvPicPr>
            <a:picLocks noChangeAspect="1"/>
          </p:cNvPicPr>
          <p:nvPr/>
        </p:nvPicPr>
        <p:blipFill>
          <a:blip r:embed="rId5"/>
          <a:stretch>
            <a:fillRect/>
          </a:stretch>
        </p:blipFill>
        <p:spPr>
          <a:xfrm>
            <a:off x="9776283" y="6274676"/>
            <a:ext cx="2168724" cy="6170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La escuela como factor resiliente</a:t>
            </a:r>
            <a:endParaRPr>
              <a:latin typeface="Calibri"/>
              <a:ea typeface="Calibri"/>
              <a:cs typeface="Calibri"/>
              <a:sym typeface="Calibri"/>
            </a:endParaRPr>
          </a:p>
        </p:txBody>
      </p:sp>
      <p:pic>
        <p:nvPicPr>
          <p:cNvPr id="188" name="Google Shape;188;p11"/>
          <p:cNvPicPr preferRelativeResize="0">
            <a:picLocks noGrp="1"/>
          </p:cNvPicPr>
          <p:nvPr>
            <p:ph type="body" idx="1"/>
          </p:nvPr>
        </p:nvPicPr>
        <p:blipFill rotWithShape="1">
          <a:blip r:embed="rId3">
            <a:alphaModFix/>
          </a:blip>
          <a:srcRect/>
          <a:stretch/>
        </p:blipFill>
        <p:spPr>
          <a:xfrm>
            <a:off x="7500723" y="1593850"/>
            <a:ext cx="3492500" cy="3670300"/>
          </a:xfrm>
          <a:prstGeom prst="rect">
            <a:avLst/>
          </a:prstGeom>
          <a:noFill/>
          <a:ln>
            <a:noFill/>
          </a:ln>
        </p:spPr>
      </p:pic>
      <p:sp>
        <p:nvSpPr>
          <p:cNvPr id="189" name="Google Shape;189;p11"/>
          <p:cNvSpPr txBox="1"/>
          <p:nvPr/>
        </p:nvSpPr>
        <p:spPr>
          <a:xfrm>
            <a:off x="702276" y="1940836"/>
            <a:ext cx="6098100" cy="30384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Las </a:t>
            </a:r>
            <a:r>
              <a:rPr lang="en-US" sz="1800" dirty="0" err="1">
                <a:solidFill>
                  <a:schemeClr val="dk1"/>
                </a:solidFill>
                <a:latin typeface="Calibri"/>
                <a:ea typeface="Calibri"/>
                <a:cs typeface="Calibri"/>
                <a:sym typeface="Calibri"/>
              </a:rPr>
              <a:t>experiencias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positivas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vividas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escuela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serán</a:t>
            </a:r>
            <a:r>
              <a:rPr lang="en-US" sz="1800" dirty="0">
                <a:solidFill>
                  <a:schemeClr val="dk1"/>
                </a:solidFill>
                <a:latin typeface="Calibri"/>
                <a:ea typeface="Calibri"/>
                <a:cs typeface="Calibri"/>
                <a:sym typeface="Calibri"/>
              </a:rPr>
              <a:t> un factor de </a:t>
            </a:r>
            <a:r>
              <a:rPr lang="en-US" sz="1800" dirty="0" err="1">
                <a:solidFill>
                  <a:schemeClr val="dk1"/>
                </a:solidFill>
                <a:latin typeface="Calibri"/>
                <a:ea typeface="Calibri"/>
                <a:cs typeface="Calibri"/>
                <a:sym typeface="Calibri"/>
              </a:rPr>
              <a:t>protección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frente</a:t>
            </a:r>
            <a:r>
              <a:rPr lang="en-US" sz="1800" dirty="0">
                <a:solidFill>
                  <a:schemeClr val="dk1"/>
                </a:solidFill>
                <a:latin typeface="Calibri"/>
                <a:ea typeface="Calibri"/>
                <a:cs typeface="Calibri"/>
                <a:sym typeface="Calibri"/>
              </a:rPr>
              <a:t> a </a:t>
            </a:r>
            <a:r>
              <a:rPr lang="en-US" sz="1800" dirty="0" err="1">
                <a:solidFill>
                  <a:schemeClr val="dk1"/>
                </a:solidFill>
                <a:latin typeface="Calibri"/>
                <a:ea typeface="Calibri"/>
                <a:cs typeface="Calibri"/>
                <a:sym typeface="Calibri"/>
              </a:rPr>
              <a:t>situaciones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adversas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vividas</a:t>
            </a:r>
            <a:r>
              <a:rPr lang="en-US" sz="1800" dirty="0">
                <a:solidFill>
                  <a:schemeClr val="dk1"/>
                </a:solidFill>
                <a:latin typeface="Calibri"/>
                <a:ea typeface="Calibri"/>
                <a:cs typeface="Calibri"/>
                <a:sym typeface="Calibri"/>
              </a:rPr>
              <a:t> o que </a:t>
            </a:r>
            <a:r>
              <a:rPr lang="en-US" sz="1800" dirty="0" err="1">
                <a:solidFill>
                  <a:schemeClr val="dk1"/>
                </a:solidFill>
                <a:latin typeface="Calibri"/>
                <a:ea typeface="Calibri"/>
                <a:cs typeface="Calibri"/>
                <a:sym typeface="Calibri"/>
              </a:rPr>
              <a:t>puedan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presentarse</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Una </a:t>
            </a:r>
            <a:r>
              <a:rPr lang="en-US" sz="1800" dirty="0" err="1">
                <a:solidFill>
                  <a:schemeClr val="dk1"/>
                </a:solidFill>
                <a:latin typeface="Calibri"/>
                <a:ea typeface="Calibri"/>
                <a:cs typeface="Calibri"/>
                <a:sym typeface="Calibri"/>
              </a:rPr>
              <a:t>escuela</a:t>
            </a:r>
            <a:r>
              <a:rPr lang="en-US" sz="1800" dirty="0">
                <a:solidFill>
                  <a:schemeClr val="dk1"/>
                </a:solidFill>
                <a:latin typeface="Calibri"/>
                <a:ea typeface="Calibri"/>
                <a:cs typeface="Calibri"/>
                <a:sym typeface="Calibri"/>
              </a:rPr>
              <a:t> que se </a:t>
            </a:r>
            <a:r>
              <a:rPr lang="en-US" sz="1800" dirty="0" err="1">
                <a:solidFill>
                  <a:schemeClr val="dk1"/>
                </a:solidFill>
                <a:latin typeface="Calibri"/>
                <a:ea typeface="Calibri"/>
                <a:cs typeface="Calibri"/>
                <a:sym typeface="Calibri"/>
              </a:rPr>
              <a:t>basa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un </a:t>
            </a:r>
            <a:r>
              <a:rPr lang="en-US" sz="1800" dirty="0" err="1">
                <a:solidFill>
                  <a:schemeClr val="dk1"/>
                </a:solidFill>
                <a:latin typeface="Calibri"/>
                <a:ea typeface="Calibri"/>
                <a:cs typeface="Calibri"/>
                <a:sym typeface="Calibri"/>
              </a:rPr>
              <a:t>enfoque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resiliente</a:t>
            </a:r>
            <a:r>
              <a:rPr lang="en-US" sz="1800" dirty="0">
                <a:solidFill>
                  <a:schemeClr val="dk1"/>
                </a:solidFill>
                <a:latin typeface="Calibri"/>
                <a:ea typeface="Calibri"/>
                <a:cs typeface="Calibri"/>
                <a:sym typeface="Calibri"/>
              </a:rPr>
              <a:t> se centra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las </a:t>
            </a:r>
            <a:r>
              <a:rPr lang="en-US" sz="1800" dirty="0" err="1">
                <a:solidFill>
                  <a:schemeClr val="dk1"/>
                </a:solidFill>
                <a:latin typeface="Calibri"/>
                <a:ea typeface="Calibri"/>
                <a:cs typeface="Calibri"/>
                <a:sym typeface="Calibri"/>
              </a:rPr>
              <a:t>capacidades</a:t>
            </a:r>
            <a:r>
              <a:rPr lang="en-US" sz="1800" dirty="0">
                <a:solidFill>
                  <a:schemeClr val="dk1"/>
                </a:solidFill>
                <a:latin typeface="Calibri"/>
                <a:ea typeface="Calibri"/>
                <a:cs typeface="Calibri"/>
                <a:sym typeface="Calibri"/>
              </a:rPr>
              <a:t> y </a:t>
            </a:r>
            <a:r>
              <a:rPr lang="en-US" sz="1800" dirty="0" err="1">
                <a:solidFill>
                  <a:schemeClr val="dk1"/>
                </a:solidFill>
                <a:latin typeface="Calibri"/>
                <a:ea typeface="Calibri"/>
                <a:cs typeface="Calibri"/>
                <a:sym typeface="Calibri"/>
              </a:rPr>
              <a:t>potencialidades</a:t>
            </a:r>
            <a:r>
              <a:rPr lang="en-US" sz="1800" dirty="0">
                <a:solidFill>
                  <a:schemeClr val="dk1"/>
                </a:solidFill>
                <a:latin typeface="Calibri"/>
                <a:ea typeface="Calibri"/>
                <a:cs typeface="Calibri"/>
                <a:sym typeface="Calibri"/>
              </a:rPr>
              <a:t> de sus </a:t>
            </a:r>
            <a:r>
              <a:rPr lang="en-US" sz="1800" dirty="0" err="1">
                <a:solidFill>
                  <a:schemeClr val="dk1"/>
                </a:solidFill>
                <a:latin typeface="Calibri"/>
                <a:ea typeface="Calibri"/>
                <a:cs typeface="Calibri"/>
                <a:sym typeface="Calibri"/>
              </a:rPr>
              <a:t>estudiantes</a:t>
            </a:r>
            <a:r>
              <a:rPr lang="en-US" sz="1800" dirty="0">
                <a:solidFill>
                  <a:schemeClr val="dk1"/>
                </a:solidFill>
                <a:latin typeface="Calibri"/>
                <a:ea typeface="Calibri"/>
                <a:cs typeface="Calibri"/>
                <a:sym typeface="Calibri"/>
              </a:rPr>
              <a:t> y </a:t>
            </a:r>
            <a:r>
              <a:rPr lang="en-US" sz="1800" dirty="0" err="1">
                <a:solidFill>
                  <a:schemeClr val="dk1"/>
                </a:solidFill>
                <a:latin typeface="Calibri"/>
                <a:ea typeface="Calibri"/>
                <a:cs typeface="Calibri"/>
                <a:sym typeface="Calibri"/>
              </a:rPr>
              <a:t>desarrolla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prácticas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educativas</a:t>
            </a:r>
            <a:r>
              <a:rPr lang="en-US" sz="1800" dirty="0">
                <a:solidFill>
                  <a:schemeClr val="dk1"/>
                </a:solidFill>
                <a:latin typeface="Calibri"/>
                <a:ea typeface="Calibri"/>
                <a:cs typeface="Calibri"/>
                <a:sym typeface="Calibri"/>
              </a:rPr>
              <a:t> que les </a:t>
            </a:r>
            <a:r>
              <a:rPr lang="en-US" sz="1800" dirty="0" err="1">
                <a:solidFill>
                  <a:schemeClr val="dk1"/>
                </a:solidFill>
                <a:latin typeface="Calibri"/>
                <a:ea typeface="Calibri"/>
                <a:cs typeface="Calibri"/>
                <a:sym typeface="Calibri"/>
              </a:rPr>
              <a:t>enseñan</a:t>
            </a:r>
            <a:r>
              <a:rPr lang="en-US" sz="1800" dirty="0">
                <a:solidFill>
                  <a:schemeClr val="dk1"/>
                </a:solidFill>
                <a:latin typeface="Calibri"/>
                <a:ea typeface="Calibri"/>
                <a:cs typeface="Calibri"/>
                <a:sym typeface="Calibri"/>
              </a:rPr>
              <a:t> a </a:t>
            </a:r>
            <a:r>
              <a:rPr lang="en-US" sz="1800" dirty="0" err="1">
                <a:solidFill>
                  <a:schemeClr val="dk1"/>
                </a:solidFill>
                <a:latin typeface="Calibri"/>
                <a:ea typeface="Calibri"/>
                <a:cs typeface="Calibri"/>
                <a:sym typeface="Calibri"/>
              </a:rPr>
              <a:t>afrontar</a:t>
            </a:r>
            <a:r>
              <a:rPr lang="en-US" sz="1800" dirty="0">
                <a:solidFill>
                  <a:schemeClr val="dk1"/>
                </a:solidFill>
                <a:latin typeface="Calibri"/>
                <a:ea typeface="Calibri"/>
                <a:cs typeface="Calibri"/>
                <a:sym typeface="Calibri"/>
              </a:rPr>
              <a:t> las </a:t>
            </a:r>
            <a:r>
              <a:rPr lang="en-US" sz="1800" dirty="0" err="1">
                <a:solidFill>
                  <a:schemeClr val="dk1"/>
                </a:solidFill>
                <a:latin typeface="Calibri"/>
                <a:ea typeface="Calibri"/>
                <a:cs typeface="Calibri"/>
                <a:sym typeface="Calibri"/>
              </a:rPr>
              <a:t>dificultades</a:t>
            </a:r>
            <a:r>
              <a:rPr lang="en-US" sz="1800" dirty="0">
                <a:solidFill>
                  <a:schemeClr val="dk1"/>
                </a:solidFill>
                <a:latin typeface="Calibri"/>
                <a:ea typeface="Calibri"/>
                <a:cs typeface="Calibri"/>
                <a:sym typeface="Calibri"/>
              </a:rPr>
              <a:t> de forma </a:t>
            </a:r>
            <a:r>
              <a:rPr lang="en-US" sz="1800" dirty="0" err="1">
                <a:solidFill>
                  <a:schemeClr val="dk1"/>
                </a:solidFill>
                <a:latin typeface="Calibri"/>
                <a:ea typeface="Calibri"/>
                <a:cs typeface="Calibri"/>
                <a:sym typeface="Calibri"/>
              </a:rPr>
              <a:t>positiva</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lnSpc>
                <a:spcPct val="110000"/>
              </a:lnSpc>
              <a:spcBef>
                <a:spcPts val="1800"/>
              </a:spcBef>
              <a:spcAft>
                <a:spcPts val="0"/>
              </a:spcAft>
              <a:buClr>
                <a:schemeClr val="dk1"/>
              </a:buClr>
              <a:buSzPts val="1800"/>
              <a:buFont typeface="Calibri"/>
              <a:buNone/>
            </a:pPr>
            <a:r>
              <a:rPr lang="en-US" sz="1800" b="0" i="0" u="sng" strike="noStrike" cap="none" dirty="0">
                <a:solidFill>
                  <a:schemeClr val="hlink"/>
                </a:solidFill>
                <a:latin typeface="Calibri"/>
                <a:ea typeface="Calibri"/>
                <a:cs typeface="Calibri"/>
                <a:sym typeface="Calibri"/>
                <a:hlinkClick r:id="rId4"/>
              </a:rPr>
              <a:t>The Academic Resilience Approach</a:t>
            </a:r>
            <a:r>
              <a:rPr lang="en-US" sz="18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Enfoque de Resiliencia Académica</a:t>
            </a:r>
            <a:r>
              <a:rPr lang="en-US" sz="4400">
                <a:latin typeface="Calibri"/>
                <a:ea typeface="Calibri"/>
                <a:cs typeface="Calibri"/>
                <a:sym typeface="Calibri"/>
              </a:rPr>
              <a:t> - </a:t>
            </a:r>
            <a:r>
              <a:rPr lang="en-US"/>
              <a:t>A</a:t>
            </a:r>
            <a:r>
              <a:rPr lang="en-US" sz="4400">
                <a:latin typeface="Calibri"/>
                <a:ea typeface="Calibri"/>
                <a:cs typeface="Calibri"/>
                <a:sym typeface="Calibri"/>
              </a:rPr>
              <a:t>RA</a:t>
            </a:r>
            <a:endParaRPr>
              <a:latin typeface="Calibri"/>
              <a:ea typeface="Calibri"/>
              <a:cs typeface="Calibri"/>
              <a:sym typeface="Calibri"/>
            </a:endParaRPr>
          </a:p>
        </p:txBody>
      </p:sp>
      <p:pic>
        <p:nvPicPr>
          <p:cNvPr id="196" name="Google Shape;196;p12">
            <a:hlinkClick r:id="rId3"/>
          </p:cNvPr>
          <p:cNvPicPr preferRelativeResize="0">
            <a:picLocks noGrp="1"/>
          </p:cNvPicPr>
          <p:nvPr>
            <p:ph type="body" idx="1"/>
          </p:nvPr>
        </p:nvPicPr>
        <p:blipFill rotWithShape="1">
          <a:blip r:embed="rId4">
            <a:alphaModFix/>
          </a:blip>
          <a:srcRect/>
          <a:stretch/>
        </p:blipFill>
        <p:spPr>
          <a:xfrm>
            <a:off x="2921000" y="1611943"/>
            <a:ext cx="6350000" cy="406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838200" y="599090"/>
            <a:ext cx="10515600" cy="63574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r>
              <a:rPr lang="en-US" sz="4400">
                <a:latin typeface="Calibri"/>
                <a:ea typeface="Calibri"/>
                <a:cs typeface="Calibri"/>
                <a:sym typeface="Calibri"/>
              </a:rPr>
              <a:t>Incorporando el ARA en la es</a:t>
            </a:r>
            <a:r>
              <a:rPr lang="en-US"/>
              <a:t>cuela</a:t>
            </a:r>
            <a:endParaRPr>
              <a:latin typeface="Calibri"/>
              <a:ea typeface="Calibri"/>
              <a:cs typeface="Calibri"/>
              <a:sym typeface="Calibri"/>
            </a:endParaRPr>
          </a:p>
        </p:txBody>
      </p:sp>
      <p:sp>
        <p:nvSpPr>
          <p:cNvPr id="203" name="Google Shape;203;p13"/>
          <p:cNvSpPr txBox="1">
            <a:spLocks noGrp="1"/>
          </p:cNvSpPr>
          <p:nvPr>
            <p:ph type="body" idx="1"/>
          </p:nvPr>
        </p:nvSpPr>
        <p:spPr>
          <a:xfrm>
            <a:off x="838200" y="146679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599" algn="l" rtl="0">
              <a:lnSpc>
                <a:spcPct val="100000"/>
              </a:lnSpc>
              <a:spcBef>
                <a:spcPts val="1000"/>
              </a:spcBef>
              <a:spcAft>
                <a:spcPts val="0"/>
              </a:spcAft>
              <a:buSzPct val="92165"/>
              <a:buChar char="•"/>
            </a:pPr>
            <a:r>
              <a:rPr lang="en-US" dirty="0" err="1"/>
              <a:t>Proponer</a:t>
            </a:r>
            <a:r>
              <a:rPr lang="en-US" dirty="0"/>
              <a:t> </a:t>
            </a:r>
            <a:r>
              <a:rPr lang="en-US" dirty="0" err="1"/>
              <a:t>acciones</a:t>
            </a:r>
            <a:r>
              <a:rPr lang="en-US" dirty="0"/>
              <a:t> breves y </a:t>
            </a:r>
            <a:r>
              <a:rPr lang="en-US" dirty="0" err="1"/>
              <a:t>sencillas</a:t>
            </a:r>
            <a:r>
              <a:rPr lang="en-US" dirty="0"/>
              <a:t> </a:t>
            </a:r>
            <a:r>
              <a:rPr lang="en-US" dirty="0" err="1"/>
              <a:t>como</a:t>
            </a:r>
            <a:r>
              <a:rPr lang="en-US" dirty="0"/>
              <a:t> </a:t>
            </a:r>
            <a:r>
              <a:rPr lang="en-US" dirty="0" err="1"/>
              <a:t>crear</a:t>
            </a:r>
            <a:r>
              <a:rPr lang="en-US" dirty="0"/>
              <a:t> un </a:t>
            </a:r>
            <a:r>
              <a:rPr lang="en-US" dirty="0" err="1"/>
              <a:t>espacio</a:t>
            </a:r>
            <a:r>
              <a:rPr lang="en-US" dirty="0"/>
              <a:t> </a:t>
            </a:r>
            <a:r>
              <a:rPr lang="en-US" dirty="0" err="1"/>
              <a:t>dentro</a:t>
            </a:r>
            <a:r>
              <a:rPr lang="en-US" dirty="0"/>
              <a:t> de la </a:t>
            </a:r>
            <a:r>
              <a:rPr lang="en-US" dirty="0" err="1"/>
              <a:t>escuela</a:t>
            </a:r>
            <a:r>
              <a:rPr lang="en-US" dirty="0"/>
              <a:t> </a:t>
            </a:r>
            <a:r>
              <a:rPr lang="en-US" dirty="0" err="1"/>
              <a:t>donde</a:t>
            </a:r>
            <a:r>
              <a:rPr lang="en-US" dirty="0"/>
              <a:t> </a:t>
            </a:r>
            <a:r>
              <a:rPr lang="en-US" dirty="0" err="1"/>
              <a:t>el</a:t>
            </a:r>
            <a:r>
              <a:rPr lang="en-US" dirty="0"/>
              <a:t> </a:t>
            </a:r>
            <a:r>
              <a:rPr lang="en-US" dirty="0" err="1"/>
              <a:t>alumnado</a:t>
            </a:r>
            <a:r>
              <a:rPr lang="en-US" dirty="0"/>
              <a:t> </a:t>
            </a:r>
            <a:r>
              <a:rPr lang="en-US" dirty="0" err="1"/>
              <a:t>disfrute</a:t>
            </a:r>
            <a:r>
              <a:rPr lang="en-US" dirty="0"/>
              <a:t> de un </a:t>
            </a:r>
            <a:r>
              <a:rPr lang="en-US" dirty="0" err="1"/>
              <a:t>ambiente</a:t>
            </a:r>
            <a:r>
              <a:rPr lang="en-US" dirty="0"/>
              <a:t> </a:t>
            </a:r>
            <a:r>
              <a:rPr lang="en-US" dirty="0" err="1"/>
              <a:t>tranquilo</a:t>
            </a:r>
            <a:r>
              <a:rPr lang="en-US" dirty="0"/>
              <a:t>.</a:t>
            </a:r>
            <a:endParaRPr dirty="0"/>
          </a:p>
          <a:p>
            <a:pPr marL="228600" lvl="0" indent="-228599" algn="l" rtl="0">
              <a:lnSpc>
                <a:spcPct val="100000"/>
              </a:lnSpc>
              <a:spcBef>
                <a:spcPts val="1000"/>
              </a:spcBef>
              <a:spcAft>
                <a:spcPts val="0"/>
              </a:spcAft>
              <a:buSzPct val="92165"/>
              <a:buChar char="•"/>
            </a:pPr>
            <a:r>
              <a:rPr lang="en-US" dirty="0" err="1"/>
              <a:t>Incorporar</a:t>
            </a:r>
            <a:r>
              <a:rPr lang="en-US" dirty="0"/>
              <a:t> </a:t>
            </a:r>
            <a:r>
              <a:rPr lang="en-US" dirty="0" err="1"/>
              <a:t>el</a:t>
            </a:r>
            <a:r>
              <a:rPr lang="en-US" dirty="0"/>
              <a:t> ARA </a:t>
            </a:r>
            <a:r>
              <a:rPr lang="en-US" dirty="0" err="1"/>
              <a:t>en</a:t>
            </a:r>
            <a:r>
              <a:rPr lang="en-US" dirty="0"/>
              <a:t> </a:t>
            </a:r>
            <a:r>
              <a:rPr lang="en-US" dirty="0" err="1"/>
              <a:t>los</a:t>
            </a:r>
            <a:r>
              <a:rPr lang="en-US" dirty="0"/>
              <a:t> </a:t>
            </a:r>
            <a:r>
              <a:rPr lang="en-US" dirty="0" err="1"/>
              <a:t>documentos</a:t>
            </a:r>
            <a:r>
              <a:rPr lang="en-US" dirty="0"/>
              <a:t> </a:t>
            </a:r>
            <a:r>
              <a:rPr lang="en-US" dirty="0" err="1"/>
              <a:t>marco</a:t>
            </a:r>
            <a:r>
              <a:rPr lang="en-US" dirty="0"/>
              <a:t> de la </a:t>
            </a:r>
            <a:r>
              <a:rPr lang="en-US" dirty="0" err="1"/>
              <a:t>escuela</a:t>
            </a:r>
            <a:r>
              <a:rPr lang="en-US" dirty="0"/>
              <a:t>.</a:t>
            </a:r>
            <a:endParaRPr dirty="0"/>
          </a:p>
          <a:p>
            <a:pPr marL="228600" lvl="0" indent="-228599" algn="l" rtl="0">
              <a:lnSpc>
                <a:spcPct val="100000"/>
              </a:lnSpc>
              <a:spcBef>
                <a:spcPts val="1000"/>
              </a:spcBef>
              <a:spcAft>
                <a:spcPts val="0"/>
              </a:spcAft>
              <a:buSzPct val="92165"/>
              <a:buChar char="•"/>
            </a:pPr>
            <a:r>
              <a:rPr lang="en-US" dirty="0" err="1"/>
              <a:t>Revisar</a:t>
            </a:r>
            <a:r>
              <a:rPr lang="en-US" dirty="0"/>
              <a:t> </a:t>
            </a:r>
            <a:r>
              <a:rPr lang="en-US" dirty="0" err="1"/>
              <a:t>acciones</a:t>
            </a:r>
            <a:r>
              <a:rPr lang="en-US" dirty="0"/>
              <a:t> </a:t>
            </a:r>
            <a:r>
              <a:rPr lang="en-US" dirty="0" err="1"/>
              <a:t>diarias</a:t>
            </a:r>
            <a:r>
              <a:rPr lang="en-US" dirty="0"/>
              <a:t> para </a:t>
            </a:r>
            <a:r>
              <a:rPr lang="en-US" dirty="0" err="1"/>
              <a:t>redefinirlas</a:t>
            </a:r>
            <a:r>
              <a:rPr lang="en-US" dirty="0"/>
              <a:t> o </a:t>
            </a:r>
            <a:r>
              <a:rPr lang="en-US" dirty="0" err="1"/>
              <a:t>incorporar</a:t>
            </a:r>
            <a:r>
              <a:rPr lang="en-US" dirty="0"/>
              <a:t> </a:t>
            </a:r>
            <a:r>
              <a:rPr lang="en-US" dirty="0" err="1"/>
              <a:t>otras</a:t>
            </a:r>
            <a:r>
              <a:rPr lang="en-US" dirty="0"/>
              <a:t> </a:t>
            </a:r>
            <a:r>
              <a:rPr lang="en-US" dirty="0" err="1"/>
              <a:t>nuevas</a:t>
            </a:r>
            <a:r>
              <a:rPr lang="en-US" dirty="0"/>
              <a:t>.</a:t>
            </a:r>
            <a:endParaRPr dirty="0"/>
          </a:p>
          <a:p>
            <a:pPr marL="228600" lvl="0" indent="-228599" algn="l" rtl="0">
              <a:lnSpc>
                <a:spcPct val="100000"/>
              </a:lnSpc>
              <a:spcBef>
                <a:spcPts val="1000"/>
              </a:spcBef>
              <a:spcAft>
                <a:spcPts val="0"/>
              </a:spcAft>
              <a:buSzPct val="92165"/>
              <a:buChar char="•"/>
            </a:pPr>
            <a:r>
              <a:rPr lang="en-US" dirty="0" err="1"/>
              <a:t>Incluir</a:t>
            </a:r>
            <a:r>
              <a:rPr lang="en-US" dirty="0"/>
              <a:t> </a:t>
            </a:r>
            <a:r>
              <a:rPr lang="en-US" dirty="0" err="1"/>
              <a:t>el</a:t>
            </a:r>
            <a:r>
              <a:rPr lang="en-US" dirty="0"/>
              <a:t> ARA </a:t>
            </a:r>
            <a:r>
              <a:rPr lang="en-US" dirty="0" err="1"/>
              <a:t>en</a:t>
            </a:r>
            <a:r>
              <a:rPr lang="en-US" dirty="0"/>
              <a:t> </a:t>
            </a:r>
            <a:r>
              <a:rPr lang="en-US" dirty="0" err="1"/>
              <a:t>el</a:t>
            </a:r>
            <a:r>
              <a:rPr lang="en-US" dirty="0"/>
              <a:t> Plan de Convivencia del colegio.</a:t>
            </a:r>
            <a:endParaRPr dirty="0"/>
          </a:p>
          <a:p>
            <a:pPr marL="228600" lvl="0" indent="-228599" algn="l" rtl="0">
              <a:lnSpc>
                <a:spcPct val="100000"/>
              </a:lnSpc>
              <a:spcBef>
                <a:spcPts val="1000"/>
              </a:spcBef>
              <a:spcAft>
                <a:spcPts val="0"/>
              </a:spcAft>
              <a:buSzPct val="92165"/>
              <a:buChar char="•"/>
            </a:pPr>
            <a:r>
              <a:rPr lang="en-US" dirty="0"/>
              <a:t>Toda la </a:t>
            </a:r>
            <a:r>
              <a:rPr lang="en-US" dirty="0" err="1"/>
              <a:t>comunidad</a:t>
            </a:r>
            <a:r>
              <a:rPr lang="en-US" dirty="0"/>
              <a:t> </a:t>
            </a:r>
            <a:r>
              <a:rPr lang="en-US" dirty="0" err="1"/>
              <a:t>educativa</a:t>
            </a:r>
            <a:r>
              <a:rPr lang="en-US" dirty="0"/>
              <a:t> </a:t>
            </a:r>
            <a:r>
              <a:rPr lang="en-US" dirty="0" err="1"/>
              <a:t>debe</a:t>
            </a:r>
            <a:r>
              <a:rPr lang="en-US" dirty="0"/>
              <a:t> saber </a:t>
            </a:r>
            <a:r>
              <a:rPr lang="en-US" dirty="0" err="1"/>
              <a:t>qué</a:t>
            </a:r>
            <a:r>
              <a:rPr lang="en-US" dirty="0"/>
              <a:t> es la </a:t>
            </a:r>
            <a:r>
              <a:rPr lang="en-US" dirty="0" err="1"/>
              <a:t>resiliencia</a:t>
            </a:r>
            <a:r>
              <a:rPr lang="en-US" dirty="0"/>
              <a:t>.</a:t>
            </a:r>
            <a:endParaRPr dirty="0"/>
          </a:p>
          <a:p>
            <a:pPr marL="228600" lvl="0" indent="-228599" algn="l" rtl="0">
              <a:lnSpc>
                <a:spcPct val="100000"/>
              </a:lnSpc>
              <a:spcBef>
                <a:spcPts val="1000"/>
              </a:spcBef>
              <a:spcAft>
                <a:spcPts val="0"/>
              </a:spcAft>
              <a:buSzPct val="92165"/>
              <a:buChar char="•"/>
            </a:pPr>
            <a:r>
              <a:rPr lang="en-US" dirty="0"/>
              <a:t>Los </a:t>
            </a:r>
            <a:r>
              <a:rPr lang="en-US" dirty="0" err="1"/>
              <a:t>principios</a:t>
            </a:r>
            <a:r>
              <a:rPr lang="en-US" dirty="0"/>
              <a:t> del Marco de </a:t>
            </a:r>
            <a:r>
              <a:rPr lang="en-US" dirty="0" err="1"/>
              <a:t>Resiliencia</a:t>
            </a:r>
            <a:r>
              <a:rPr lang="en-US" dirty="0"/>
              <a:t> </a:t>
            </a:r>
            <a:r>
              <a:rPr lang="en-US" dirty="0" err="1"/>
              <a:t>juegan</a:t>
            </a:r>
            <a:r>
              <a:rPr lang="en-US" dirty="0"/>
              <a:t> un </a:t>
            </a:r>
            <a:r>
              <a:rPr lang="en-US" dirty="0" err="1"/>
              <a:t>papel</a:t>
            </a:r>
            <a:r>
              <a:rPr lang="en-US" dirty="0"/>
              <a:t> </a:t>
            </a:r>
            <a:r>
              <a:rPr lang="en-US" dirty="0" err="1"/>
              <a:t>importante</a:t>
            </a:r>
            <a:r>
              <a:rPr lang="en-US" dirty="0"/>
              <a:t> </a:t>
            </a:r>
            <a:r>
              <a:rPr lang="en-US" dirty="0" err="1"/>
              <a:t>en</a:t>
            </a:r>
            <a:r>
              <a:rPr lang="en-US" dirty="0"/>
              <a:t> </a:t>
            </a:r>
            <a:r>
              <a:rPr lang="en-US" dirty="0" err="1"/>
              <a:t>el</a:t>
            </a:r>
            <a:r>
              <a:rPr lang="en-US" dirty="0"/>
              <a:t> </a:t>
            </a:r>
            <a:r>
              <a:rPr lang="en-US" dirty="0" err="1"/>
              <a:t>rol</a:t>
            </a:r>
            <a:r>
              <a:rPr lang="en-US" dirty="0"/>
              <a:t> del tutor/a.</a:t>
            </a:r>
            <a:endParaRPr dirty="0"/>
          </a:p>
          <a:p>
            <a:pPr marL="228600" lvl="0" indent="-228599" algn="l" rtl="0">
              <a:lnSpc>
                <a:spcPct val="100000"/>
              </a:lnSpc>
              <a:spcBef>
                <a:spcPts val="1000"/>
              </a:spcBef>
              <a:spcAft>
                <a:spcPts val="0"/>
              </a:spcAft>
              <a:buSzPct val="92165"/>
              <a:buChar char="•"/>
            </a:pPr>
            <a:r>
              <a:rPr lang="en-US" dirty="0" err="1"/>
              <a:t>Brindar</a:t>
            </a:r>
            <a:r>
              <a:rPr lang="en-US" dirty="0"/>
              <a:t> a </a:t>
            </a:r>
            <a:r>
              <a:rPr lang="en-US" dirty="0" err="1"/>
              <a:t>los</a:t>
            </a:r>
            <a:r>
              <a:rPr lang="en-US" dirty="0"/>
              <a:t> </a:t>
            </a:r>
            <a:r>
              <a:rPr lang="en-US" dirty="0" err="1"/>
              <a:t>niños</a:t>
            </a:r>
            <a:r>
              <a:rPr lang="en-US" dirty="0"/>
              <a:t>, </a:t>
            </a:r>
            <a:r>
              <a:rPr lang="en-US" dirty="0" err="1"/>
              <a:t>niñas</a:t>
            </a:r>
            <a:r>
              <a:rPr lang="en-US" dirty="0"/>
              <a:t> y </a:t>
            </a:r>
            <a:r>
              <a:rPr lang="en-US" dirty="0" err="1"/>
              <a:t>adolescentes</a:t>
            </a:r>
            <a:r>
              <a:rPr lang="en-US" dirty="0"/>
              <a:t> la </a:t>
            </a:r>
            <a:r>
              <a:rPr lang="en-US" dirty="0" err="1"/>
              <a:t>oportunidad</a:t>
            </a:r>
            <a:r>
              <a:rPr lang="en-US" dirty="0"/>
              <a:t> de </a:t>
            </a:r>
            <a:r>
              <a:rPr lang="en-US" dirty="0" err="1"/>
              <a:t>expresar</a:t>
            </a:r>
            <a:r>
              <a:rPr lang="en-US" dirty="0"/>
              <a:t> sus </a:t>
            </a:r>
            <a:r>
              <a:rPr lang="en-US" dirty="0" err="1"/>
              <a:t>opiniones</a:t>
            </a:r>
            <a:r>
              <a:rPr lang="en-US" dirty="0"/>
              <a:t> y </a:t>
            </a:r>
            <a:r>
              <a:rPr lang="en-US" dirty="0" err="1"/>
              <a:t>propuestas</a:t>
            </a:r>
            <a:r>
              <a:rPr lang="en-US" dirty="0"/>
              <a:t>, </a:t>
            </a:r>
            <a:r>
              <a:rPr lang="en-US" dirty="0" err="1"/>
              <a:t>en</a:t>
            </a:r>
            <a:r>
              <a:rPr lang="en-US" dirty="0"/>
              <a:t> base a </a:t>
            </a:r>
            <a:r>
              <a:rPr lang="en-US" dirty="0" err="1"/>
              <a:t>una</a:t>
            </a:r>
            <a:r>
              <a:rPr lang="en-US" dirty="0"/>
              <a:t> </a:t>
            </a:r>
            <a:r>
              <a:rPr lang="en-US" dirty="0" err="1"/>
              <a:t>relación</a:t>
            </a:r>
            <a:r>
              <a:rPr lang="en-US" dirty="0"/>
              <a:t> de </a:t>
            </a:r>
            <a:r>
              <a:rPr lang="en-US" dirty="0" err="1"/>
              <a:t>confianza</a:t>
            </a:r>
            <a:r>
              <a:rPr lang="en-US" dirty="0"/>
              <a:t>.</a:t>
            </a:r>
            <a:endParaRPr dirty="0"/>
          </a:p>
          <a:p>
            <a:pPr marL="228600" lvl="0" indent="-228599" algn="l" rtl="0">
              <a:lnSpc>
                <a:spcPct val="100000"/>
              </a:lnSpc>
              <a:spcBef>
                <a:spcPts val="1000"/>
              </a:spcBef>
              <a:spcAft>
                <a:spcPts val="0"/>
              </a:spcAft>
              <a:buSzPct val="92165"/>
              <a:buChar char="•"/>
            </a:pPr>
            <a:r>
              <a:rPr lang="en-US" dirty="0" err="1"/>
              <a:t>Proponer</a:t>
            </a:r>
            <a:r>
              <a:rPr lang="en-US" dirty="0"/>
              <a:t> </a:t>
            </a:r>
            <a:r>
              <a:rPr lang="en-US" dirty="0" err="1"/>
              <a:t>actividades</a:t>
            </a:r>
            <a:r>
              <a:rPr lang="en-US" dirty="0"/>
              <a:t> </a:t>
            </a:r>
            <a:r>
              <a:rPr lang="en-US" dirty="0" err="1"/>
              <a:t>específicas</a:t>
            </a:r>
            <a:r>
              <a:rPr lang="en-US" dirty="0"/>
              <a:t> que </a:t>
            </a:r>
            <a:r>
              <a:rPr lang="en-US" dirty="0" err="1"/>
              <a:t>incluyan</a:t>
            </a:r>
            <a:r>
              <a:rPr lang="en-US" dirty="0"/>
              <a:t> </a:t>
            </a:r>
            <a:r>
              <a:rPr lang="en-US" dirty="0" err="1"/>
              <a:t>contenidos</a:t>
            </a:r>
            <a:r>
              <a:rPr lang="en-US" dirty="0"/>
              <a:t> </a:t>
            </a:r>
            <a:r>
              <a:rPr lang="en-US" dirty="0" err="1"/>
              <a:t>como</a:t>
            </a:r>
            <a:r>
              <a:rPr lang="en-US" dirty="0"/>
              <a:t> </a:t>
            </a:r>
            <a:r>
              <a:rPr lang="en-US" dirty="0" err="1"/>
              <a:t>el</a:t>
            </a:r>
            <a:r>
              <a:rPr lang="en-US" dirty="0"/>
              <a:t> </a:t>
            </a:r>
            <a:r>
              <a:rPr lang="en-US" dirty="0" err="1"/>
              <a:t>conocimiento</a:t>
            </a:r>
            <a:r>
              <a:rPr lang="en-US" dirty="0"/>
              <a:t> de la </a:t>
            </a:r>
            <a:r>
              <a:rPr lang="en-US" dirty="0" err="1"/>
              <a:t>propia</a:t>
            </a:r>
            <a:r>
              <a:rPr lang="en-US" dirty="0"/>
              <a:t> </a:t>
            </a:r>
            <a:r>
              <a:rPr lang="en-US" dirty="0" err="1"/>
              <a:t>identidad</a:t>
            </a:r>
            <a:r>
              <a:rPr lang="en-US" dirty="0"/>
              <a:t>, las </a:t>
            </a:r>
            <a:r>
              <a:rPr lang="en-US" dirty="0" err="1"/>
              <a:t>responsabilidades</a:t>
            </a:r>
            <a:r>
              <a:rPr lang="en-US" dirty="0"/>
              <a:t>, </a:t>
            </a:r>
            <a:r>
              <a:rPr lang="en-US" dirty="0" err="1"/>
              <a:t>el</a:t>
            </a:r>
            <a:r>
              <a:rPr lang="en-US" dirty="0"/>
              <a:t> </a:t>
            </a:r>
            <a:r>
              <a:rPr lang="en-US" dirty="0" err="1"/>
              <a:t>mantenimiento</a:t>
            </a:r>
            <a:r>
              <a:rPr lang="en-US" dirty="0"/>
              <a:t> de </a:t>
            </a:r>
            <a:r>
              <a:rPr lang="en-US" dirty="0" err="1"/>
              <a:t>relaciones</a:t>
            </a:r>
            <a:r>
              <a:rPr lang="en-US" dirty="0"/>
              <a:t> </a:t>
            </a:r>
            <a:r>
              <a:rPr lang="en-US" dirty="0" err="1"/>
              <a:t>saludables</a:t>
            </a:r>
            <a:r>
              <a:rPr lang="en-US" dirty="0"/>
              <a:t> o la </a:t>
            </a:r>
            <a:r>
              <a:rPr lang="en-US" dirty="0" err="1"/>
              <a:t>empatía</a:t>
            </a:r>
            <a:r>
              <a:rPr lang="en-US" dirty="0"/>
              <a:t>.</a:t>
            </a:r>
            <a:endParaRPr dirty="0"/>
          </a:p>
          <a:p>
            <a:pPr marL="228600" lvl="0" indent="-228600" algn="r" rtl="0">
              <a:lnSpc>
                <a:spcPct val="100000"/>
              </a:lnSpc>
              <a:spcBef>
                <a:spcPts val="1000"/>
              </a:spcBef>
              <a:spcAft>
                <a:spcPts val="0"/>
              </a:spcAft>
              <a:buClr>
                <a:schemeClr val="lt1"/>
              </a:buClr>
              <a:buSzPct val="122887"/>
              <a:buChar char="•"/>
            </a:pPr>
            <a:r>
              <a:rPr lang="en-US" sz="2100" i="1" dirty="0"/>
              <a:t>Hart et al., 2018</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Relevancia de la </a:t>
            </a:r>
            <a:r>
              <a:rPr lang="en-US"/>
              <a:t>intervención primaria</a:t>
            </a:r>
            <a:endParaRPr>
              <a:latin typeface="Calibri"/>
              <a:ea typeface="Calibri"/>
              <a:cs typeface="Calibri"/>
              <a:sym typeface="Calibri"/>
            </a:endParaRPr>
          </a:p>
        </p:txBody>
      </p:sp>
      <p:sp>
        <p:nvSpPr>
          <p:cNvPr id="210" name="Google Shape;210;p14"/>
          <p:cNvSpPr txBox="1">
            <a:spLocks noGrp="1"/>
          </p:cNvSpPr>
          <p:nvPr>
            <p:ph type="body" idx="1"/>
          </p:nvPr>
        </p:nvSpPr>
        <p:spPr>
          <a:xfrm>
            <a:off x="838200" y="1825625"/>
            <a:ext cx="10515600" cy="3129434"/>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400"/>
              <a:buChar char="•"/>
            </a:pPr>
            <a:r>
              <a:rPr lang="en-US" sz="2400"/>
              <a:t>Necesidad de promover la cohesión del grupo</a:t>
            </a:r>
            <a:endParaRPr/>
          </a:p>
          <a:p>
            <a:pPr marL="228600" lvl="0" indent="-114300" algn="l" rtl="0">
              <a:lnSpc>
                <a:spcPct val="100000"/>
              </a:lnSpc>
              <a:spcBef>
                <a:spcPts val="800"/>
              </a:spcBef>
              <a:spcAft>
                <a:spcPts val="0"/>
              </a:spcAft>
              <a:buClr>
                <a:schemeClr val="dk1"/>
              </a:buClr>
              <a:buSzPts val="1800"/>
              <a:buNone/>
            </a:pPr>
            <a:endParaRPr sz="1800"/>
          </a:p>
          <a:p>
            <a:pPr marL="685800" lvl="1" indent="-228600" algn="l" rtl="0">
              <a:lnSpc>
                <a:spcPct val="110000"/>
              </a:lnSpc>
              <a:spcBef>
                <a:spcPts val="500"/>
              </a:spcBef>
              <a:spcAft>
                <a:spcPts val="0"/>
              </a:spcAft>
              <a:buClr>
                <a:schemeClr val="dk1"/>
              </a:buClr>
              <a:buSzPts val="2000"/>
              <a:buChar char="•"/>
            </a:pPr>
            <a:r>
              <a:rPr lang="en-US" sz="2000"/>
              <a:t>¿Cómo hacerlo?</a:t>
            </a:r>
            <a:endParaRPr/>
          </a:p>
          <a:p>
            <a:pPr marL="685800" lvl="1" indent="-228600" algn="l" rtl="0">
              <a:lnSpc>
                <a:spcPct val="110000"/>
              </a:lnSpc>
              <a:spcBef>
                <a:spcPts val="1300"/>
              </a:spcBef>
              <a:spcAft>
                <a:spcPts val="0"/>
              </a:spcAft>
              <a:buClr>
                <a:schemeClr val="dk1"/>
              </a:buClr>
              <a:buSzPts val="2000"/>
              <a:buChar char="•"/>
            </a:pPr>
            <a:r>
              <a:rPr lang="en-US" sz="2000"/>
              <a:t>¿Cómo mantenerlo?</a:t>
            </a:r>
            <a:endParaRPr/>
          </a:p>
          <a:p>
            <a:pPr marL="685800" lvl="1" indent="-228600" algn="l" rtl="0">
              <a:lnSpc>
                <a:spcPct val="110000"/>
              </a:lnSpc>
              <a:spcBef>
                <a:spcPts val="1300"/>
              </a:spcBef>
              <a:spcAft>
                <a:spcPts val="0"/>
              </a:spcAft>
              <a:buClr>
                <a:schemeClr val="dk1"/>
              </a:buClr>
              <a:buSzPts val="2000"/>
              <a:buChar char="•"/>
            </a:pPr>
            <a:r>
              <a:rPr lang="en-US" sz="2000"/>
              <a:t>¿Cómo detectar que está fallando?</a:t>
            </a:r>
            <a:endParaRPr/>
          </a:p>
          <a:p>
            <a:pPr marL="685800" lvl="1" indent="-228600" algn="l" rtl="0">
              <a:lnSpc>
                <a:spcPct val="110000"/>
              </a:lnSpc>
              <a:spcBef>
                <a:spcPts val="1300"/>
              </a:spcBef>
              <a:spcAft>
                <a:spcPts val="0"/>
              </a:spcAft>
              <a:buClr>
                <a:schemeClr val="dk1"/>
              </a:buClr>
              <a:buSzPts val="2000"/>
              <a:buChar char="•"/>
            </a:pPr>
            <a:r>
              <a:rPr lang="en-US" sz="2000"/>
              <a:t>¿Cómo evaluar qué está funcionando correctamente?</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ctrTitle"/>
          </p:nvPr>
        </p:nvSpPr>
        <p:spPr>
          <a:xfrm>
            <a:off x="6310181" y="1250427"/>
            <a:ext cx="5474042" cy="257109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INTELIGENCIA EMOCIONAL</a:t>
            </a:r>
            <a:endParaRPr>
              <a:latin typeface="Calibri"/>
              <a:ea typeface="Calibri"/>
              <a:cs typeface="Calibri"/>
              <a:sym typeface="Calibri"/>
            </a:endParaRPr>
          </a:p>
        </p:txBody>
      </p:sp>
      <p:pic>
        <p:nvPicPr>
          <p:cNvPr id="217" name="Google Shape;217;p15" descr="Fondo digital de puntos de datos"/>
          <p:cNvPicPr preferRelativeResize="0"/>
          <p:nvPr/>
        </p:nvPicPr>
        <p:blipFill rotWithShape="1">
          <a:blip r:embed="rId3">
            <a:alphaModFix/>
          </a:blip>
          <a:srcRect/>
          <a:stretch/>
        </p:blipFill>
        <p:spPr>
          <a:xfrm>
            <a:off x="0" y="0"/>
            <a:ext cx="5474043" cy="5016843"/>
          </a:xfrm>
          <a:prstGeom prst="rect">
            <a:avLst/>
          </a:prstGeom>
          <a:solidFill>
            <a:schemeClr val="accent5"/>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6"/>
          <p:cNvSpPr txBox="1">
            <a:spLocks noGrp="1"/>
          </p:cNvSpPr>
          <p:nvPr>
            <p:ph type="title"/>
          </p:nvPr>
        </p:nvSpPr>
        <p:spPr>
          <a:xfrm>
            <a:off x="838200" y="90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Inteligencia emocional</a:t>
            </a:r>
            <a:r>
              <a:rPr lang="en-US">
                <a:latin typeface="Calibri"/>
                <a:ea typeface="Calibri"/>
                <a:cs typeface="Calibri"/>
                <a:sym typeface="Calibri"/>
              </a:rPr>
              <a:t>_1</a:t>
            </a:r>
            <a:endParaRPr>
              <a:latin typeface="Calibri"/>
              <a:ea typeface="Calibri"/>
              <a:cs typeface="Calibri"/>
              <a:sym typeface="Calibri"/>
            </a:endParaRPr>
          </a:p>
        </p:txBody>
      </p:sp>
      <p:sp>
        <p:nvSpPr>
          <p:cNvPr id="224" name="Google Shape;224;p16"/>
          <p:cNvSpPr txBox="1">
            <a:spLocks noGrp="1"/>
          </p:cNvSpPr>
          <p:nvPr>
            <p:ph type="body" idx="1"/>
          </p:nvPr>
        </p:nvSpPr>
        <p:spPr>
          <a:xfrm>
            <a:off x="838200" y="125333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None/>
            </a:pPr>
            <a:r>
              <a:rPr lang="en-US" sz="3000"/>
              <a:t>¿Qué es?</a:t>
            </a:r>
            <a:endParaRPr/>
          </a:p>
          <a:p>
            <a:pPr marL="228600" lvl="0" indent="-228600" algn="l" rtl="0">
              <a:lnSpc>
                <a:spcPct val="110000"/>
              </a:lnSpc>
              <a:spcBef>
                <a:spcPts val="1800"/>
              </a:spcBef>
              <a:spcAft>
                <a:spcPts val="0"/>
              </a:spcAft>
              <a:buClr>
                <a:schemeClr val="dk1"/>
              </a:buClr>
              <a:buSzPts val="2400"/>
              <a:buChar char="•"/>
            </a:pPr>
            <a:r>
              <a:rPr lang="en-US" sz="2400"/>
              <a:t>Beneficios:</a:t>
            </a:r>
            <a:endParaRPr/>
          </a:p>
          <a:p>
            <a:pPr marL="685800" lvl="1" indent="-228600" algn="l" rtl="0">
              <a:lnSpc>
                <a:spcPct val="110000"/>
              </a:lnSpc>
              <a:spcBef>
                <a:spcPts val="1300"/>
              </a:spcBef>
              <a:spcAft>
                <a:spcPts val="0"/>
              </a:spcAft>
              <a:buSzPts val="2000"/>
              <a:buChar char="•"/>
            </a:pPr>
            <a:r>
              <a:rPr lang="en-US" sz="2000"/>
              <a:t>Mejor conexión personal con las demás personas</a:t>
            </a:r>
            <a:endParaRPr sz="2000"/>
          </a:p>
          <a:p>
            <a:pPr marL="685800" lvl="1" indent="-228600" algn="l" rtl="0">
              <a:lnSpc>
                <a:spcPct val="110000"/>
              </a:lnSpc>
              <a:spcBef>
                <a:spcPts val="1300"/>
              </a:spcBef>
              <a:spcAft>
                <a:spcPts val="0"/>
              </a:spcAft>
              <a:buSzPts val="2000"/>
              <a:buChar char="•"/>
            </a:pPr>
            <a:r>
              <a:rPr lang="en-US" sz="2000"/>
              <a:t>Mayor capacidad para gestionar las aptitudes del alumnado</a:t>
            </a:r>
            <a:endParaRPr sz="2000"/>
          </a:p>
          <a:p>
            <a:pPr marL="685800" lvl="1" indent="-228600" algn="l" rtl="0">
              <a:lnSpc>
                <a:spcPct val="110000"/>
              </a:lnSpc>
              <a:spcBef>
                <a:spcPts val="1300"/>
              </a:spcBef>
              <a:spcAft>
                <a:spcPts val="0"/>
              </a:spcAft>
              <a:buSzPts val="2000"/>
              <a:buChar char="•"/>
            </a:pPr>
            <a:r>
              <a:rPr lang="en-US" sz="2000"/>
              <a:t>Reducción considerable de las situaciones ansiógenas y generadoras de estrés</a:t>
            </a:r>
            <a:endParaRPr sz="2000"/>
          </a:p>
          <a:p>
            <a:pPr marL="685800" lvl="1" indent="-228600" algn="l" rtl="0">
              <a:lnSpc>
                <a:spcPct val="110000"/>
              </a:lnSpc>
              <a:spcBef>
                <a:spcPts val="1300"/>
              </a:spcBef>
              <a:spcAft>
                <a:spcPts val="0"/>
              </a:spcAft>
              <a:buSzPts val="2000"/>
              <a:buChar char="•"/>
            </a:pPr>
            <a:r>
              <a:rPr lang="en-US" sz="2000"/>
              <a:t>Resolución más rápida y eficaz de las situaciones ansiógenas y generadoras de estrés</a:t>
            </a:r>
            <a:endParaRPr sz="2000"/>
          </a:p>
          <a:p>
            <a:pPr marL="685800" lvl="1" indent="-228600" algn="l" rtl="0">
              <a:lnSpc>
                <a:spcPct val="110000"/>
              </a:lnSpc>
              <a:spcBef>
                <a:spcPts val="1300"/>
              </a:spcBef>
              <a:spcAft>
                <a:spcPts val="0"/>
              </a:spcAft>
              <a:buSzPts val="2000"/>
              <a:buChar char="•"/>
            </a:pPr>
            <a:r>
              <a:rPr lang="en-US" sz="2000"/>
              <a:t>Menos tensión en el aula / mejor ambiente de aprendizaje</a:t>
            </a:r>
            <a:endParaRPr sz="2000"/>
          </a:p>
          <a:p>
            <a:pPr marL="685800" lvl="1" indent="-228600" algn="l" rtl="0">
              <a:lnSpc>
                <a:spcPct val="110000"/>
              </a:lnSpc>
              <a:spcBef>
                <a:spcPts val="1300"/>
              </a:spcBef>
              <a:spcAft>
                <a:spcPts val="0"/>
              </a:spcAft>
              <a:buSzPts val="2000"/>
              <a:buChar char="•"/>
            </a:pPr>
            <a:r>
              <a:rPr lang="en-US" sz="2000"/>
              <a:t>Menor sensación de pérdida de control por parte del profesor o profesora</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838200" y="90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Inteligencia emocional</a:t>
            </a:r>
            <a:r>
              <a:rPr lang="en-US">
                <a:latin typeface="Calibri"/>
                <a:ea typeface="Calibri"/>
                <a:cs typeface="Calibri"/>
                <a:sym typeface="Calibri"/>
              </a:rPr>
              <a:t>_2</a:t>
            </a:r>
            <a:endParaRPr>
              <a:latin typeface="Calibri"/>
              <a:ea typeface="Calibri"/>
              <a:cs typeface="Calibri"/>
              <a:sym typeface="Calibri"/>
            </a:endParaRPr>
          </a:p>
        </p:txBody>
      </p:sp>
      <p:sp>
        <p:nvSpPr>
          <p:cNvPr id="231" name="Google Shape;231;p17"/>
          <p:cNvSpPr txBox="1">
            <a:spLocks noGrp="1"/>
          </p:cNvSpPr>
          <p:nvPr>
            <p:ph type="body" idx="1"/>
          </p:nvPr>
        </p:nvSpPr>
        <p:spPr>
          <a:xfrm>
            <a:off x="838200" y="1415808"/>
            <a:ext cx="10515600" cy="4351338"/>
          </a:xfrm>
          <a:prstGeom prst="rect">
            <a:avLst/>
          </a:prstGeom>
          <a:noFill/>
          <a:ln>
            <a:noFill/>
          </a:ln>
        </p:spPr>
        <p:txBody>
          <a:bodyPr spcFirstLastPara="1" wrap="square" lIns="91425" tIns="45700" rIns="91425" bIns="45700" anchor="t" anchorCtr="0">
            <a:normAutofit lnSpcReduction="10000"/>
          </a:bodyPr>
          <a:lstStyle/>
          <a:p>
            <a:pPr marL="457200" lvl="1" indent="0" algn="l" rtl="0">
              <a:lnSpc>
                <a:spcPct val="110000"/>
              </a:lnSpc>
              <a:spcBef>
                <a:spcPts val="0"/>
              </a:spcBef>
              <a:spcAft>
                <a:spcPts val="0"/>
              </a:spcAft>
              <a:buClr>
                <a:schemeClr val="dk1"/>
              </a:buClr>
              <a:buSzPts val="2400"/>
              <a:buNone/>
            </a:pPr>
            <a:r>
              <a:rPr lang="en-US" sz="3000"/>
              <a:t>Beneficios (2):</a:t>
            </a:r>
            <a:endParaRPr/>
          </a:p>
          <a:p>
            <a:pPr marL="685800" lvl="1" indent="-228600" algn="l" rtl="0">
              <a:lnSpc>
                <a:spcPct val="110000"/>
              </a:lnSpc>
              <a:spcBef>
                <a:spcPts val="1300"/>
              </a:spcBef>
              <a:spcAft>
                <a:spcPts val="0"/>
              </a:spcAft>
              <a:buSzPts val="2000"/>
              <a:buChar char="•"/>
            </a:pPr>
            <a:r>
              <a:rPr lang="en-US"/>
              <a:t>Mayor seguridad en los alumnos y alumnas como base exploratoria previa al conocimiento</a:t>
            </a:r>
            <a:endParaRPr/>
          </a:p>
          <a:p>
            <a:pPr marL="685800" lvl="1" indent="-228600" algn="l" rtl="0">
              <a:lnSpc>
                <a:spcPct val="110000"/>
              </a:lnSpc>
              <a:spcBef>
                <a:spcPts val="1300"/>
              </a:spcBef>
              <a:spcAft>
                <a:spcPts val="0"/>
              </a:spcAft>
              <a:buSzPts val="2000"/>
              <a:buChar char="•"/>
            </a:pPr>
            <a:r>
              <a:rPr lang="en-US"/>
              <a:t>Una mejor predisposición del profesorado a la actividad</a:t>
            </a:r>
            <a:endParaRPr/>
          </a:p>
          <a:p>
            <a:pPr marL="685800" lvl="1" indent="-228600" algn="l" rtl="0">
              <a:lnSpc>
                <a:spcPct val="110000"/>
              </a:lnSpc>
              <a:spcBef>
                <a:spcPts val="1300"/>
              </a:spcBef>
              <a:spcAft>
                <a:spcPts val="0"/>
              </a:spcAft>
              <a:buSzPts val="2000"/>
              <a:buChar char="•"/>
            </a:pPr>
            <a:r>
              <a:rPr lang="en-US"/>
              <a:t>Una mejor predisposición del alumnado a la actividad</a:t>
            </a:r>
            <a:endParaRPr/>
          </a:p>
          <a:p>
            <a:pPr marL="685800" lvl="1" indent="-228600" algn="l" rtl="0">
              <a:lnSpc>
                <a:spcPct val="110000"/>
              </a:lnSpc>
              <a:spcBef>
                <a:spcPts val="1300"/>
              </a:spcBef>
              <a:spcAft>
                <a:spcPts val="0"/>
              </a:spcAft>
              <a:buSzPts val="2000"/>
              <a:buChar char="•"/>
            </a:pPr>
            <a:r>
              <a:rPr lang="en-US"/>
              <a:t>Menor frustración</a:t>
            </a:r>
            <a:endParaRPr/>
          </a:p>
          <a:p>
            <a:pPr marL="685800" lvl="1" indent="-228600" algn="l" rtl="0">
              <a:lnSpc>
                <a:spcPct val="110000"/>
              </a:lnSpc>
              <a:spcBef>
                <a:spcPts val="1300"/>
              </a:spcBef>
              <a:spcAft>
                <a:spcPts val="0"/>
              </a:spcAft>
              <a:buSzPts val="2000"/>
              <a:buChar char="•"/>
            </a:pPr>
            <a:r>
              <a:rPr lang="en-US"/>
              <a:t>Permite al profesorado hacer una buena evaluación de la situación</a:t>
            </a:r>
            <a:endParaRPr/>
          </a:p>
          <a:p>
            <a:pPr marL="685800" lvl="1" indent="-228600" algn="l" rtl="0">
              <a:lnSpc>
                <a:spcPct val="110000"/>
              </a:lnSpc>
              <a:spcBef>
                <a:spcPts val="1300"/>
              </a:spcBef>
              <a:spcAft>
                <a:spcPts val="0"/>
              </a:spcAft>
              <a:buSzPts val="2000"/>
              <a:buChar char="•"/>
            </a:pPr>
            <a:r>
              <a:rPr lang="en-US"/>
              <a:t>Facilita la autocrítica y la mejora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a:spLocks noGrp="1"/>
          </p:cNvSpPr>
          <p:nvPr>
            <p:ph type="title"/>
          </p:nvPr>
        </p:nvSpPr>
        <p:spPr>
          <a:xfrm>
            <a:off x="838200" y="90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sz="3300"/>
              <a:t>Herramientas para aplicar una buena inteligencia emocional en el aula</a:t>
            </a:r>
            <a:endParaRPr sz="3300">
              <a:latin typeface="Calibri"/>
              <a:ea typeface="Calibri"/>
              <a:cs typeface="Calibri"/>
              <a:sym typeface="Calibri"/>
            </a:endParaRPr>
          </a:p>
        </p:txBody>
      </p:sp>
      <p:sp>
        <p:nvSpPr>
          <p:cNvPr id="238" name="Google Shape;238;p18"/>
          <p:cNvSpPr txBox="1">
            <a:spLocks noGrp="1"/>
          </p:cNvSpPr>
          <p:nvPr>
            <p:ph type="body" idx="1"/>
          </p:nvPr>
        </p:nvSpPr>
        <p:spPr>
          <a:xfrm>
            <a:off x="838200" y="1401361"/>
            <a:ext cx="10515600" cy="405527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1800"/>
              </a:spcBef>
              <a:spcAft>
                <a:spcPts val="0"/>
              </a:spcAft>
              <a:buSzPts val="2000"/>
              <a:buChar char="•"/>
            </a:pPr>
            <a:r>
              <a:rPr lang="en-US" sz="2000"/>
              <a:t>Conocer las realidades personales de cada niño o niña.</a:t>
            </a:r>
            <a:endParaRPr sz="2000"/>
          </a:p>
          <a:p>
            <a:pPr marL="228600" lvl="0" indent="-228600" algn="l" rtl="0">
              <a:lnSpc>
                <a:spcPct val="110000"/>
              </a:lnSpc>
              <a:spcBef>
                <a:spcPts val="1800"/>
              </a:spcBef>
              <a:spcAft>
                <a:spcPts val="0"/>
              </a:spcAft>
              <a:buSzPts val="2000"/>
              <a:buChar char="•"/>
            </a:pPr>
            <a:r>
              <a:rPr lang="en-US" sz="2000"/>
              <a:t>Establecer entrevistas personales donde averiguar placeres, aficiones... Mostrar un interés real.</a:t>
            </a:r>
            <a:endParaRPr sz="2000"/>
          </a:p>
          <a:p>
            <a:pPr marL="228600" lvl="0" indent="-228600" algn="l" rtl="0">
              <a:lnSpc>
                <a:spcPct val="110000"/>
              </a:lnSpc>
              <a:spcBef>
                <a:spcPts val="1800"/>
              </a:spcBef>
              <a:spcAft>
                <a:spcPts val="0"/>
              </a:spcAft>
              <a:buSzPts val="2000"/>
              <a:buChar char="•"/>
            </a:pPr>
            <a:r>
              <a:rPr lang="en-US" sz="2000"/>
              <a:t>Dedicar un espacio diario/semanal a valorar las emociones y trabajar valores y principios, respeto a las demás personas.</a:t>
            </a:r>
            <a:endParaRPr sz="2000"/>
          </a:p>
          <a:p>
            <a:pPr marL="228600" lvl="0" indent="-228600" algn="l" rtl="0">
              <a:lnSpc>
                <a:spcPct val="110000"/>
              </a:lnSpc>
              <a:spcBef>
                <a:spcPts val="1800"/>
              </a:spcBef>
              <a:spcAft>
                <a:spcPts val="0"/>
              </a:spcAft>
              <a:buSzPts val="2000"/>
              <a:buChar char="•"/>
            </a:pPr>
            <a:r>
              <a:rPr lang="en-US" sz="2000"/>
              <a:t>Seleccionar las actividades en función de las necesidades del alumnado.</a:t>
            </a:r>
            <a:endParaRPr sz="2000"/>
          </a:p>
          <a:p>
            <a:pPr marL="228600" lvl="0" indent="-228600" algn="l" rtl="0">
              <a:lnSpc>
                <a:spcPct val="110000"/>
              </a:lnSpc>
              <a:spcBef>
                <a:spcPts val="1800"/>
              </a:spcBef>
              <a:spcAft>
                <a:spcPts val="0"/>
              </a:spcAft>
              <a:buSzPts val="2000"/>
              <a:buChar char="•"/>
            </a:pPr>
            <a:r>
              <a:rPr lang="en-US" sz="2000"/>
              <a:t>Realizar una valoración previa de las actividades a realizar respecto a los contenidos obligatorios y realizar las adaptaciones inclusivas correspondientes.</a:t>
            </a:r>
            <a:endParaRPr sz="2000"/>
          </a:p>
          <a:p>
            <a:pPr marL="228600" lvl="0" indent="-228600" algn="l" rtl="0">
              <a:lnSpc>
                <a:spcPct val="110000"/>
              </a:lnSpc>
              <a:spcBef>
                <a:spcPts val="1800"/>
              </a:spcBef>
              <a:spcAft>
                <a:spcPts val="0"/>
              </a:spcAft>
              <a:buSzPts val="2000"/>
              <a:buChar char="•"/>
            </a:pPr>
            <a:r>
              <a:rPr lang="en-US" sz="2000"/>
              <a:t>Realizar una pequeña evaluación retrospectiva de la evolución de cada actividad.</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ctrTitle"/>
          </p:nvPr>
        </p:nvSpPr>
        <p:spPr>
          <a:xfrm>
            <a:off x="6310181" y="1250427"/>
            <a:ext cx="5474042" cy="257109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ESTUDIO DE CASO</a:t>
            </a:r>
            <a:endParaRPr>
              <a:latin typeface="Calibri"/>
              <a:ea typeface="Calibri"/>
              <a:cs typeface="Calibri"/>
              <a:sym typeface="Calibri"/>
            </a:endParaRPr>
          </a:p>
        </p:txBody>
      </p:sp>
      <p:pic>
        <p:nvPicPr>
          <p:cNvPr id="245" name="Google Shape;245;p19" descr="Fondo digital de puntos de datos"/>
          <p:cNvPicPr preferRelativeResize="0"/>
          <p:nvPr/>
        </p:nvPicPr>
        <p:blipFill rotWithShape="1">
          <a:blip r:embed="rId3">
            <a:alphaModFix/>
          </a:blip>
          <a:srcRect/>
          <a:stretch/>
        </p:blipFill>
        <p:spPr>
          <a:xfrm>
            <a:off x="0" y="290457"/>
            <a:ext cx="5474043" cy="5016843"/>
          </a:xfrm>
          <a:prstGeom prst="rect">
            <a:avLst/>
          </a:prstGeom>
          <a:solidFill>
            <a:schemeClr val="accent5"/>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548325" y="533439"/>
            <a:ext cx="11091600" cy="76192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Estudio de caso 1</a:t>
            </a:r>
            <a:endParaRPr/>
          </a:p>
        </p:txBody>
      </p:sp>
      <p:sp>
        <p:nvSpPr>
          <p:cNvPr id="251" name="Google Shape;251;p20"/>
          <p:cNvSpPr txBox="1">
            <a:spLocks noGrp="1"/>
          </p:cNvSpPr>
          <p:nvPr>
            <p:ph type="body" idx="1"/>
          </p:nvPr>
        </p:nvSpPr>
        <p:spPr>
          <a:xfrm>
            <a:off x="549525" y="1295360"/>
            <a:ext cx="11090400" cy="4191039"/>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600"/>
              <a:t>Juan tiene 8 años y se muerde las uñas y la piel de los dedos hasta sangrar. Algunos dicen que es un niño curioso e inquieto. Le han diagnosticado TDAH, pero parece que la medicación no siempre le funciona. Es un niño que se esfuerza mucho por hacer amistad con todos sus compañeros, llegando a ser "molesto" y siendo rechazado con más fuerza por los demás que se burlan de él o no le tienen en cuenta en sus planes, juegos...</a:t>
            </a:r>
            <a:endParaRPr sz="1600"/>
          </a:p>
          <a:p>
            <a:pPr marL="0" marR="0" lvl="0" indent="0" algn="l" rtl="0">
              <a:lnSpc>
                <a:spcPct val="110000"/>
              </a:lnSpc>
              <a:spcBef>
                <a:spcPts val="0"/>
              </a:spcBef>
              <a:spcAft>
                <a:spcPts val="0"/>
              </a:spcAft>
              <a:buClr>
                <a:schemeClr val="dk1"/>
              </a:buClr>
              <a:buSzPts val="1100"/>
              <a:buFont typeface="Arial"/>
              <a:buNone/>
            </a:pPr>
            <a:endParaRPr sz="1600"/>
          </a:p>
          <a:p>
            <a:pPr marL="0" marR="0" lvl="0" indent="0" algn="l" rtl="0">
              <a:lnSpc>
                <a:spcPct val="110000"/>
              </a:lnSpc>
              <a:spcBef>
                <a:spcPts val="0"/>
              </a:spcBef>
              <a:spcAft>
                <a:spcPts val="0"/>
              </a:spcAft>
              <a:buClr>
                <a:schemeClr val="dk1"/>
              </a:buClr>
              <a:buSzPts val="1100"/>
              <a:buFont typeface="Arial"/>
              <a:buNone/>
            </a:pPr>
            <a:r>
              <a:rPr lang="en-US" sz="1600"/>
              <a:t>Y es que Juan hace bromas inapropiadas y/o en momentos que no corresponden, como cuando todos están concentrados en seguir las explicaciones del profesor. En esos momentos, Juan hace ruidos, se le caen los lápices, se levanta a buscar cosas en su mesa o a tirar papeles a la papelera, comenta cosas que ve por la ventana, canturrea, se mece en su silla, pide ir al baño, se mete con algún compañero... Interrumpiendo continuamente el ritmo de la clase. Ha llegado a masturbarse en clase.</a:t>
            </a:r>
            <a:endParaRPr sz="1600"/>
          </a:p>
          <a:p>
            <a:pPr marL="0" marR="0" lvl="0" indent="0" algn="l" rtl="0">
              <a:lnSpc>
                <a:spcPct val="110000"/>
              </a:lnSpc>
              <a:spcBef>
                <a:spcPts val="0"/>
              </a:spcBef>
              <a:spcAft>
                <a:spcPts val="0"/>
              </a:spcAft>
              <a:buClr>
                <a:schemeClr val="dk1"/>
              </a:buClr>
              <a:buSzPts val="1100"/>
              <a:buFont typeface="Arial"/>
              <a:buNone/>
            </a:pPr>
            <a:endParaRPr sz="1600"/>
          </a:p>
          <a:p>
            <a:pPr marL="0" marR="0" lvl="0" indent="0" algn="l" rtl="0">
              <a:lnSpc>
                <a:spcPct val="110000"/>
              </a:lnSpc>
              <a:spcBef>
                <a:spcPts val="0"/>
              </a:spcBef>
              <a:spcAft>
                <a:spcPts val="0"/>
              </a:spcAft>
              <a:buClr>
                <a:schemeClr val="dk1"/>
              </a:buClr>
              <a:buSzPts val="1100"/>
              <a:buFont typeface="Arial"/>
              <a:buNone/>
            </a:pPr>
            <a:r>
              <a:rPr lang="en-US" sz="1600"/>
              <a:t>Juan es castigado repetidamente sin éxito. Además, parece que no es capaz de controlarlo. Sacarle de clase tampoco funciona porque en el pasillo también la lía y molesta a las otras clases. Si se pierde el recreo está más inquieto y la última parte de la mañana se comporta peor. Si le mandan más deberes nunca los termina porque según su familia, a pesar de pasar toda la tarde no le da tiempo, los hace mal, con desgana y no le ayudan a aprender más.</a:t>
            </a:r>
            <a:endParaRPr sz="1600"/>
          </a:p>
          <a:p>
            <a:pPr marL="0" marR="0" lvl="0" indent="0" algn="l" rtl="0">
              <a:lnSpc>
                <a:spcPct val="110000"/>
              </a:lnSpc>
              <a:spcBef>
                <a:spcPts val="0"/>
              </a:spcBef>
              <a:spcAft>
                <a:spcPts val="0"/>
              </a:spcAft>
              <a:buClr>
                <a:schemeClr val="dk1"/>
              </a:buClr>
              <a:buSzPts val="1100"/>
              <a:buFont typeface="Arial"/>
              <a:buNone/>
            </a:pPr>
            <a:r>
              <a:rPr lang="en-US" sz="1600"/>
              <a:t> </a:t>
            </a:r>
            <a:endParaRPr sz="1600"/>
          </a:p>
          <a:p>
            <a:pPr marL="0" marR="0" lvl="0" indent="0" algn="l" rtl="0">
              <a:lnSpc>
                <a:spcPct val="110000"/>
              </a:lnSpc>
              <a:spcBef>
                <a:spcPts val="0"/>
              </a:spcBef>
              <a:spcAft>
                <a:spcPts val="0"/>
              </a:spcAft>
              <a:buClr>
                <a:schemeClr val="dk1"/>
              </a:buClr>
              <a:buSzPts val="1100"/>
              <a:buFont typeface="Arial"/>
              <a:buNone/>
            </a:pPr>
            <a:r>
              <a:rPr lang="en-US" sz="1600"/>
              <a:t>El profesor no sabe qué hacer y ha llegado a decir a otros profesores que no aguanta a Juan o a comentar delante de toda la clase que "ese chico es imposible".</a:t>
            </a:r>
            <a:endParaRPr sz="1600"/>
          </a:p>
          <a:p>
            <a:pPr marL="0" marR="0" lvl="0" indent="0" algn="l" rtl="0">
              <a:lnSpc>
                <a:spcPct val="110000"/>
              </a:lnSpc>
              <a:spcBef>
                <a:spcPts val="0"/>
              </a:spcBef>
              <a:spcAft>
                <a:spcPts val="0"/>
              </a:spcAft>
              <a:buClr>
                <a:schemeClr val="dk1"/>
              </a:buClr>
              <a:buSzPts val="1100"/>
              <a:buFont typeface="Arial"/>
              <a:buNone/>
            </a:pPr>
            <a:endParaRPr sz="1600"/>
          </a:p>
          <a:p>
            <a:pPr marL="0" marR="0" lvl="0" indent="0" algn="l" rtl="0">
              <a:lnSpc>
                <a:spcPct val="110000"/>
              </a:lnSpc>
              <a:spcBef>
                <a:spcPts val="0"/>
              </a:spcBef>
              <a:spcAft>
                <a:spcPts val="0"/>
              </a:spcAft>
              <a:buClr>
                <a:schemeClr val="dk1"/>
              </a:buClr>
              <a:buSzPts val="1800"/>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701142" y="1988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Objetivos</a:t>
            </a:r>
            <a:endParaRPr>
              <a:latin typeface="Calibri"/>
              <a:ea typeface="Calibri"/>
              <a:cs typeface="Calibri"/>
              <a:sym typeface="Calibri"/>
            </a:endParaRPr>
          </a:p>
        </p:txBody>
      </p:sp>
      <p:sp>
        <p:nvSpPr>
          <p:cNvPr id="120" name="Google Shape;120;p2"/>
          <p:cNvSpPr txBox="1">
            <a:spLocks noGrp="1"/>
          </p:cNvSpPr>
          <p:nvPr>
            <p:ph type="body" idx="1"/>
          </p:nvPr>
        </p:nvSpPr>
        <p:spPr>
          <a:xfrm>
            <a:off x="784532" y="1510321"/>
            <a:ext cx="6427573" cy="4351338"/>
          </a:xfrm>
          <a:prstGeom prst="rect">
            <a:avLst/>
          </a:prstGeom>
          <a:noFill/>
          <a:ln>
            <a:noFill/>
          </a:ln>
        </p:spPr>
        <p:txBody>
          <a:bodyPr spcFirstLastPara="1" wrap="square" lIns="91425" tIns="45700" rIns="91425" bIns="45700" anchor="t" anchorCtr="0">
            <a:normAutofit fontScale="92500" lnSpcReduction="10000"/>
          </a:bodyPr>
          <a:lstStyle/>
          <a:p>
            <a:pPr marL="342900" lvl="0" indent="-354330" algn="l" rtl="0">
              <a:lnSpc>
                <a:spcPct val="110000"/>
              </a:lnSpc>
              <a:spcBef>
                <a:spcPts val="0"/>
              </a:spcBef>
              <a:spcAft>
                <a:spcPts val="0"/>
              </a:spcAft>
              <a:buClr>
                <a:srgbClr val="005F9F"/>
              </a:buClr>
              <a:buSzPts val="2400"/>
              <a:buFont typeface="Arial"/>
              <a:buChar char="•"/>
            </a:pPr>
            <a:r>
              <a:rPr lang="en-US" sz="2400"/>
              <a:t>Identificar los elementos de la escuela que pueden ser detonantes de estrés en niños y niñas (materiales, espacios, actividades…)</a:t>
            </a:r>
            <a:endParaRPr/>
          </a:p>
          <a:p>
            <a:pPr marL="342900" lvl="0" indent="-354330" algn="l" rtl="0">
              <a:lnSpc>
                <a:spcPct val="110000"/>
              </a:lnSpc>
              <a:spcBef>
                <a:spcPts val="1800"/>
              </a:spcBef>
              <a:spcAft>
                <a:spcPts val="0"/>
              </a:spcAft>
              <a:buClr>
                <a:srgbClr val="005F9F"/>
              </a:buClr>
              <a:buSzPts val="2400"/>
              <a:buFont typeface="Arial"/>
              <a:buChar char="•"/>
            </a:pPr>
            <a:r>
              <a:rPr lang="en-US" sz="2400"/>
              <a:t>Reconocer las señales de alerta de estrés en docentes y alumnado, específicamente en quienes provienen del sistema de protección.</a:t>
            </a:r>
            <a:endParaRPr/>
          </a:p>
          <a:p>
            <a:pPr marL="342900" lvl="0" indent="-354330" algn="l" rtl="0">
              <a:lnSpc>
                <a:spcPct val="110000"/>
              </a:lnSpc>
              <a:spcBef>
                <a:spcPts val="1800"/>
              </a:spcBef>
              <a:spcAft>
                <a:spcPts val="0"/>
              </a:spcAft>
              <a:buClr>
                <a:srgbClr val="005F9F"/>
              </a:buClr>
              <a:buSzPts val="2400"/>
              <a:buFont typeface="Arial"/>
              <a:buChar char="•"/>
            </a:pPr>
            <a:r>
              <a:rPr lang="en-US" sz="2400"/>
              <a:t>Desarrollar estrategias y herramientas docentes con el fin de: </a:t>
            </a:r>
            <a:endParaRPr/>
          </a:p>
          <a:p>
            <a:pPr marL="800100" lvl="1" indent="-353197" algn="l" rtl="0">
              <a:lnSpc>
                <a:spcPct val="110000"/>
              </a:lnSpc>
              <a:spcBef>
                <a:spcPts val="1300"/>
              </a:spcBef>
              <a:spcAft>
                <a:spcPts val="0"/>
              </a:spcAft>
              <a:buClr>
                <a:schemeClr val="lt1"/>
              </a:buClr>
              <a:buSzPts val="2162"/>
              <a:buChar char="•"/>
            </a:pPr>
            <a:r>
              <a:rPr lang="en-US" sz="2000"/>
              <a:t>- construir un espacio seguro</a:t>
            </a:r>
            <a:endParaRPr/>
          </a:p>
          <a:p>
            <a:pPr marL="800100" lvl="1" indent="-353197" algn="l" rtl="0">
              <a:lnSpc>
                <a:spcPct val="110000"/>
              </a:lnSpc>
              <a:spcBef>
                <a:spcPts val="1300"/>
              </a:spcBef>
              <a:spcAft>
                <a:spcPts val="0"/>
              </a:spcAft>
              <a:buClr>
                <a:schemeClr val="lt1"/>
              </a:buClr>
              <a:buSzPts val="2162"/>
              <a:buChar char="•"/>
            </a:pPr>
            <a:r>
              <a:rPr lang="en-US" sz="2000"/>
              <a:t>- mantener el bienestar individual y grupal</a:t>
            </a:r>
            <a:endParaRPr/>
          </a:p>
        </p:txBody>
      </p:sp>
      <p:pic>
        <p:nvPicPr>
          <p:cNvPr id="121" name="Google Shape;121;p2" descr="Datos digitales"/>
          <p:cNvPicPr preferRelativeResize="0"/>
          <p:nvPr/>
        </p:nvPicPr>
        <p:blipFill rotWithShape="1">
          <a:blip r:embed="rId3">
            <a:alphaModFix/>
          </a:blip>
          <a:srcRect/>
          <a:stretch/>
        </p:blipFill>
        <p:spPr>
          <a:xfrm>
            <a:off x="9616152" y="842591"/>
            <a:ext cx="1524453" cy="1524453"/>
          </a:xfrm>
          <a:prstGeom prst="rect">
            <a:avLst/>
          </a:prstGeom>
          <a:solidFill>
            <a:schemeClr val="accent5"/>
          </a:solidFill>
          <a:ln>
            <a:noFill/>
          </a:ln>
        </p:spPr>
      </p:pic>
      <p:pic>
        <p:nvPicPr>
          <p:cNvPr id="122" name="Google Shape;122;p2" descr="Puntos de datos "/>
          <p:cNvPicPr preferRelativeResize="0"/>
          <p:nvPr/>
        </p:nvPicPr>
        <p:blipFill rotWithShape="1">
          <a:blip r:embed="rId4">
            <a:alphaModFix/>
          </a:blip>
          <a:srcRect/>
          <a:stretch/>
        </p:blipFill>
        <p:spPr>
          <a:xfrm>
            <a:off x="10885377" y="2685611"/>
            <a:ext cx="1000379" cy="1000379"/>
          </a:xfrm>
          <a:prstGeom prst="rect">
            <a:avLst/>
          </a:prstGeom>
          <a:solidFill>
            <a:schemeClr val="accent5"/>
          </a:solidFill>
          <a:ln>
            <a:noFill/>
          </a:ln>
        </p:spPr>
      </p:pic>
      <p:pic>
        <p:nvPicPr>
          <p:cNvPr id="123" name="Google Shape;123;p2" descr="Fondo de datos"/>
          <p:cNvPicPr preferRelativeResize="0"/>
          <p:nvPr/>
        </p:nvPicPr>
        <p:blipFill rotWithShape="1">
          <a:blip r:embed="rId5">
            <a:alphaModFix/>
          </a:blip>
          <a:srcRect/>
          <a:stretch/>
        </p:blipFill>
        <p:spPr>
          <a:xfrm>
            <a:off x="8806414" y="3685990"/>
            <a:ext cx="1619477" cy="1619477"/>
          </a:xfrm>
          <a:prstGeom prst="rect">
            <a:avLst/>
          </a:prstGeom>
          <a:solidFill>
            <a:schemeClr val="accent5"/>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Estudio de caso 2</a:t>
            </a:r>
            <a:endParaRPr/>
          </a:p>
        </p:txBody>
      </p:sp>
      <p:sp>
        <p:nvSpPr>
          <p:cNvPr id="257" name="Google Shape;257;p21"/>
          <p:cNvSpPr txBox="1">
            <a:spLocks noGrp="1"/>
          </p:cNvSpPr>
          <p:nvPr>
            <p:ph type="body" idx="1"/>
          </p:nvPr>
        </p:nvSpPr>
        <p:spPr>
          <a:xfrm>
            <a:off x="550875" y="1520825"/>
            <a:ext cx="11090400" cy="4572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600"/>
              <a:t>María es una niña tímida de 6 años. Nunca habla en clase, nunca hace aportaciones, no molesta... Pasa completamente desapercibida; es como si no estuviera allí. Hace lo que se le dice, aunque no siempre de inmediato. Espera a que empiecen sus compañeros de mesa y entonces ella, por imitación social, se pone manos a la obra. Si le preguntan si ha entendido la explicación, siempre dice que sí, aunque es incapaz de empezar una tarea por sí sola y si se insiste un poco, se pone a llorar.</a:t>
            </a:r>
            <a:endParaRPr sz="1600"/>
          </a:p>
          <a:p>
            <a:pPr marL="0" lvl="0" indent="0" algn="l" rtl="0">
              <a:lnSpc>
                <a:spcPct val="115000"/>
              </a:lnSpc>
              <a:spcBef>
                <a:spcPts val="1200"/>
              </a:spcBef>
              <a:spcAft>
                <a:spcPts val="0"/>
              </a:spcAft>
              <a:buClr>
                <a:schemeClr val="dk1"/>
              </a:buClr>
              <a:buSzPts val="1100"/>
              <a:buFont typeface="Arial"/>
              <a:buNone/>
            </a:pPr>
            <a:r>
              <a:rPr lang="en-US" sz="1600"/>
              <a:t>En el recreo suele estar con el mismo grupo pero siempre dejándose llevar, nunca de forma activa.</a:t>
            </a:r>
            <a:endParaRPr sz="1600"/>
          </a:p>
          <a:p>
            <a:pPr marL="0" lvl="0" indent="0" algn="l" rtl="0">
              <a:lnSpc>
                <a:spcPct val="115000"/>
              </a:lnSpc>
              <a:spcBef>
                <a:spcPts val="1200"/>
              </a:spcBef>
              <a:spcAft>
                <a:spcPts val="0"/>
              </a:spcAft>
              <a:buClr>
                <a:schemeClr val="dk1"/>
              </a:buClr>
              <a:buSzPts val="1100"/>
              <a:buFont typeface="Arial"/>
              <a:buNone/>
            </a:pPr>
            <a:r>
              <a:rPr lang="en-US" sz="1600"/>
              <a:t>María llora si su profesor sale de clase, si le cambian de mesa, si le piden que responda a algo en público por sencillo que sea y cada vez que el profesor les ordena que se vayan a casa. A veces vive estos momentos con tanta angustia que se hace pis encima</a:t>
            </a:r>
            <a:endParaRPr sz="1600"/>
          </a:p>
          <a:p>
            <a:pPr marL="0" lvl="0" indent="0" algn="l" rtl="0">
              <a:lnSpc>
                <a:spcPct val="115000"/>
              </a:lnSpc>
              <a:spcBef>
                <a:spcPts val="1200"/>
              </a:spcBef>
              <a:spcAft>
                <a:spcPts val="0"/>
              </a:spcAft>
              <a:buClr>
                <a:schemeClr val="dk1"/>
              </a:buClr>
              <a:buSzPts val="1100"/>
              <a:buFont typeface="Arial"/>
              <a:buNone/>
            </a:pPr>
            <a:endParaRPr sz="1600"/>
          </a:p>
          <a:p>
            <a:pPr marL="0" lvl="0" indent="0" algn="l" rtl="0">
              <a:lnSpc>
                <a:spcPct val="115000"/>
              </a:lnSpc>
              <a:spcBef>
                <a:spcPts val="1200"/>
              </a:spcBef>
              <a:spcAft>
                <a:spcPts val="1200"/>
              </a:spcAft>
              <a:buClr>
                <a:schemeClr val="dk1"/>
              </a:buClr>
              <a:buSzPts val="1800"/>
              <a:buNone/>
            </a:pPr>
            <a:r>
              <a:rPr lang="en-US" sz="1600"/>
              <a:t>.</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Estudio de caso 3</a:t>
            </a:r>
            <a:endParaRPr/>
          </a:p>
        </p:txBody>
      </p:sp>
      <p:sp>
        <p:nvSpPr>
          <p:cNvPr id="263" name="Google Shape;263;p22"/>
          <p:cNvSpPr txBox="1">
            <a:spLocks noGrp="1"/>
          </p:cNvSpPr>
          <p:nvPr>
            <p:ph type="body" idx="1"/>
          </p:nvPr>
        </p:nvSpPr>
        <p:spPr>
          <a:xfrm>
            <a:off x="550875" y="1520825"/>
            <a:ext cx="11090400" cy="45720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1200"/>
              </a:spcBef>
              <a:spcAft>
                <a:spcPts val="0"/>
              </a:spcAft>
              <a:buClr>
                <a:schemeClr val="dk1"/>
              </a:buClr>
              <a:buSzPts val="1100"/>
              <a:buFont typeface="Arial"/>
              <a:buNone/>
            </a:pPr>
            <a:r>
              <a:rPr lang="en-US" sz="1600"/>
              <a:t>Jorge tiene 14 años y es el mejor de la clase. Es un chico muy competitivo, su media ronda el 9,8. Cualquier amenaza a esta puntuación se convierte en catastrófica, lo que le obliga a interrumpir y reorganizar su día a día.</a:t>
            </a:r>
            <a:endParaRPr sz="1600"/>
          </a:p>
          <a:p>
            <a:pPr marL="457200" lvl="0" indent="0" algn="l" rtl="0">
              <a:lnSpc>
                <a:spcPct val="115000"/>
              </a:lnSpc>
              <a:spcBef>
                <a:spcPts val="1200"/>
              </a:spcBef>
              <a:spcAft>
                <a:spcPts val="0"/>
              </a:spcAft>
              <a:buClr>
                <a:schemeClr val="dk1"/>
              </a:buClr>
              <a:buSzPts val="1100"/>
              <a:buFont typeface="Arial"/>
              <a:buNone/>
            </a:pPr>
            <a:r>
              <a:rPr lang="en-US" sz="1600"/>
              <a:t>Forma parte de un equipo de natación en el que siempre compite por los primeros puestos. Estudia en el conservatorio. Es especialmente atento, educado y cortés. Es muy querido por el profesorado y amigos y amigas. Siempre está pendiente de su familia y participa en miles de causas benéficas.</a:t>
            </a:r>
            <a:endParaRPr sz="1600"/>
          </a:p>
          <a:p>
            <a:pPr marL="457200" lvl="0" indent="0" algn="l" rtl="0">
              <a:lnSpc>
                <a:spcPct val="115000"/>
              </a:lnSpc>
              <a:spcBef>
                <a:spcPts val="1200"/>
              </a:spcBef>
              <a:spcAft>
                <a:spcPts val="0"/>
              </a:spcAft>
              <a:buClr>
                <a:schemeClr val="dk1"/>
              </a:buClr>
              <a:buSzPts val="1100"/>
              <a:buFont typeface="Arial"/>
              <a:buNone/>
            </a:pPr>
            <a:r>
              <a:rPr lang="en-US" sz="1600"/>
              <a:t>Tiene una novia, la más guapa de la clase, con la que es el novio perfecto: detallista, romántico, cariñoso, generoso...</a:t>
            </a:r>
            <a:endParaRPr sz="1600"/>
          </a:p>
          <a:p>
            <a:pPr marL="457200" lvl="0" indent="0" algn="l" rtl="0">
              <a:lnSpc>
                <a:spcPct val="115000"/>
              </a:lnSpc>
              <a:spcBef>
                <a:spcPts val="1200"/>
              </a:spcBef>
              <a:spcAft>
                <a:spcPts val="0"/>
              </a:spcAft>
              <a:buClr>
                <a:schemeClr val="dk1"/>
              </a:buClr>
              <a:buSzPts val="1100"/>
              <a:buFont typeface="Arial"/>
              <a:buNone/>
            </a:pPr>
            <a:r>
              <a:rPr lang="en-US" sz="1600"/>
              <a:t>Jorge es maniático y obsesivo. Tiene importantes rituales diarios que, si no cumple, le provocan recurrentes ataques de ansiedad y pánico que le dejan sin respiración durante minutos. A veces vomita porque eso le calma. Nunca lleva manga corta porque, a pesar de tener un cuerpo atlético, teme que alguien le pregunte por las cicatrices de sus brazos.</a:t>
            </a:r>
            <a:endParaRPr sz="1600"/>
          </a:p>
          <a:p>
            <a:pPr marL="457200" lvl="0" indent="0" algn="l" rtl="0">
              <a:lnSpc>
                <a:spcPct val="115000"/>
              </a:lnSpc>
              <a:spcBef>
                <a:spcPts val="1200"/>
              </a:spcBef>
              <a:spcAft>
                <a:spcPts val="0"/>
              </a:spcAft>
              <a:buClr>
                <a:schemeClr val="dk1"/>
              </a:buClr>
              <a:buSzPts val="1100"/>
              <a:buFont typeface="Arial"/>
              <a:buNone/>
            </a:pPr>
            <a:endParaRPr sz="1600"/>
          </a:p>
          <a:p>
            <a:pPr marL="457200" lvl="0" indent="0" algn="l" rtl="0">
              <a:lnSpc>
                <a:spcPct val="115000"/>
              </a:lnSpc>
              <a:spcBef>
                <a:spcPts val="1200"/>
              </a:spcBef>
              <a:spcAft>
                <a:spcPts val="1200"/>
              </a:spcAft>
              <a:buClr>
                <a:schemeClr val="dk1"/>
              </a:buClr>
              <a:buSzPts val="1800"/>
              <a:buNone/>
            </a:pP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3"/>
          <p:cNvSpPr txBox="1">
            <a:spLocks noGrp="1"/>
          </p:cNvSpPr>
          <p:nvPr>
            <p:ph type="title"/>
          </p:nvPr>
        </p:nvSpPr>
        <p:spPr>
          <a:xfrm>
            <a:off x="550200" y="2571713"/>
            <a:ext cx="11091600"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US" dirty="0"/>
              <a:t>¿</a:t>
            </a:r>
            <a:r>
              <a:rPr lang="en-US" dirty="0" err="1"/>
              <a:t>Cuáles</a:t>
            </a:r>
            <a:r>
              <a:rPr lang="en-US" dirty="0"/>
              <a:t> son las </a:t>
            </a:r>
            <a:r>
              <a:rPr lang="en-US" dirty="0" err="1"/>
              <a:t>principales</a:t>
            </a:r>
            <a:r>
              <a:rPr lang="en-US" dirty="0"/>
              <a:t> </a:t>
            </a:r>
            <a:r>
              <a:rPr lang="en-US" dirty="0" err="1"/>
              <a:t>dificultades</a:t>
            </a:r>
            <a:r>
              <a:rPr lang="en-US" dirty="0"/>
              <a:t> </a:t>
            </a:r>
            <a:endParaRPr dirty="0"/>
          </a:p>
          <a:p>
            <a:pPr marL="0" lvl="0" indent="0" algn="l" rtl="0">
              <a:lnSpc>
                <a:spcPct val="90000"/>
              </a:lnSpc>
              <a:spcBef>
                <a:spcPts val="0"/>
              </a:spcBef>
              <a:spcAft>
                <a:spcPts val="0"/>
              </a:spcAft>
              <a:buClr>
                <a:schemeClr val="dk1"/>
              </a:buClr>
              <a:buSzPts val="1100"/>
              <a:buFont typeface="Arial"/>
              <a:buNone/>
            </a:pPr>
            <a:r>
              <a:rPr lang="en-US" dirty="0"/>
              <a:t>que </a:t>
            </a:r>
            <a:r>
              <a:rPr lang="en-US" dirty="0" err="1"/>
              <a:t>encuentra</a:t>
            </a:r>
            <a:r>
              <a:rPr lang="en-US" dirty="0"/>
              <a:t> </a:t>
            </a:r>
            <a:r>
              <a:rPr lang="en-US" dirty="0" err="1"/>
              <a:t>el</a:t>
            </a:r>
            <a:r>
              <a:rPr lang="en-US" dirty="0"/>
              <a:t> </a:t>
            </a:r>
            <a:r>
              <a:rPr lang="en-US" dirty="0" err="1"/>
              <a:t>profesorado</a:t>
            </a:r>
            <a:r>
              <a:rPr lang="en-US" dirty="0"/>
              <a:t> </a:t>
            </a:r>
            <a:br>
              <a:rPr lang="en-US" dirty="0"/>
            </a:br>
            <a:r>
              <a:rPr lang="en-US" dirty="0"/>
              <a:t>al </a:t>
            </a:r>
            <a:r>
              <a:rPr lang="en-US" dirty="0" err="1"/>
              <a:t>aplicar</a:t>
            </a:r>
            <a:r>
              <a:rPr lang="en-US" dirty="0"/>
              <a:t> </a:t>
            </a:r>
            <a:r>
              <a:rPr lang="en-US" dirty="0" err="1"/>
              <a:t>estas</a:t>
            </a:r>
            <a:r>
              <a:rPr lang="en-US" dirty="0"/>
              <a:t> </a:t>
            </a:r>
            <a:r>
              <a:rPr lang="en-US" dirty="0" err="1"/>
              <a:t>herramientas</a:t>
            </a:r>
            <a:r>
              <a:rPr lang="en-US" dirty="0"/>
              <a:t>?</a:t>
            </a:r>
            <a:endParaRPr dirty="0"/>
          </a:p>
          <a:p>
            <a:pPr marL="0" lvl="0" indent="0" algn="l" rtl="0">
              <a:lnSpc>
                <a:spcPct val="90000"/>
              </a:lnSpc>
              <a:spcBef>
                <a:spcPts val="0"/>
              </a:spcBef>
              <a:spcAft>
                <a:spcPts val="0"/>
              </a:spcAft>
              <a:buClr>
                <a:schemeClr val="lt1"/>
              </a:buClr>
              <a:buSzPts val="4800"/>
              <a:buFont typeface="Play"/>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txBox="1">
            <a:spLocks noGrp="1"/>
          </p:cNvSpPr>
          <p:nvPr>
            <p:ph type="title"/>
          </p:nvPr>
        </p:nvSpPr>
        <p:spPr>
          <a:xfrm>
            <a:off x="547725" y="478204"/>
            <a:ext cx="11091600" cy="82230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latin typeface="Calibri"/>
                <a:ea typeface="Calibri"/>
                <a:cs typeface="Calibri"/>
                <a:sym typeface="Calibri"/>
              </a:rPr>
              <a:t>Referenc</a:t>
            </a:r>
            <a:r>
              <a:rPr lang="en-US"/>
              <a:t>ia</a:t>
            </a:r>
            <a:r>
              <a:rPr lang="en-US">
                <a:latin typeface="Calibri"/>
                <a:ea typeface="Calibri"/>
                <a:cs typeface="Calibri"/>
                <a:sym typeface="Calibri"/>
              </a:rPr>
              <a:t>s</a:t>
            </a:r>
            <a:endParaRPr>
              <a:latin typeface="Calibri"/>
              <a:ea typeface="Calibri"/>
              <a:cs typeface="Calibri"/>
              <a:sym typeface="Calibri"/>
            </a:endParaRPr>
          </a:p>
        </p:txBody>
      </p:sp>
      <p:sp>
        <p:nvSpPr>
          <p:cNvPr id="274" name="Google Shape;274;p24"/>
          <p:cNvSpPr txBox="1">
            <a:spLocks noGrp="1"/>
          </p:cNvSpPr>
          <p:nvPr>
            <p:ph type="body" idx="1"/>
          </p:nvPr>
        </p:nvSpPr>
        <p:spPr>
          <a:xfrm>
            <a:off x="548925" y="988541"/>
            <a:ext cx="11090400" cy="4185300"/>
          </a:xfrm>
          <a:prstGeom prst="rect">
            <a:avLst/>
          </a:prstGeom>
          <a:noFill/>
          <a:ln>
            <a:noFill/>
          </a:ln>
        </p:spPr>
        <p:txBody>
          <a:bodyPr spcFirstLastPara="1" wrap="square" lIns="0" tIns="0" rIns="0" bIns="0" anchor="t" anchorCtr="0">
            <a:noAutofit/>
          </a:bodyPr>
          <a:lstStyle/>
          <a:p>
            <a:pPr marL="228600" lvl="0" indent="-190500" algn="l" rtl="0">
              <a:lnSpc>
                <a:spcPct val="115000"/>
              </a:lnSpc>
              <a:spcBef>
                <a:spcPts val="1200"/>
              </a:spcBef>
              <a:spcAft>
                <a:spcPts val="0"/>
              </a:spcAft>
              <a:buClr>
                <a:schemeClr val="dk1"/>
              </a:buClr>
              <a:buSzPts val="1200"/>
              <a:buChar char="•"/>
            </a:pPr>
            <a:r>
              <a:rPr lang="en-US" sz="1200"/>
              <a:t>Birknerova, Z. (2011). Social and emotional intelligence in school environment. Asian Social Science, 7(10), 241-248.</a:t>
            </a:r>
            <a:endParaRPr sz="1200"/>
          </a:p>
          <a:p>
            <a:pPr marL="228600" lvl="0" indent="-190500" algn="l" rtl="0">
              <a:lnSpc>
                <a:spcPct val="115000"/>
              </a:lnSpc>
              <a:spcBef>
                <a:spcPts val="0"/>
              </a:spcBef>
              <a:spcAft>
                <a:spcPts val="0"/>
              </a:spcAft>
              <a:buClr>
                <a:schemeClr val="dk1"/>
              </a:buClr>
              <a:buSzPts val="1200"/>
              <a:buChar char="•"/>
            </a:pPr>
            <a:r>
              <a:rPr lang="en-US" sz="1200"/>
              <a:t>Boingboing. (2017). The Academic Resilience Approach. </a:t>
            </a:r>
            <a:r>
              <a:rPr lang="en-US" sz="1200">
                <a:solidFill>
                  <a:schemeClr val="hlink"/>
                </a:solidFill>
                <a:uFill>
                  <a:noFill/>
                </a:uFill>
                <a:hlinkClick r:id="rId3"/>
              </a:rPr>
              <a:t>https://www.boingboing.org.uk/resilience/the-academic-resilience-approach/</a:t>
            </a:r>
            <a:r>
              <a:rPr lang="en-US" sz="1200"/>
              <a:t> </a:t>
            </a:r>
            <a:endParaRPr sz="1200"/>
          </a:p>
          <a:p>
            <a:pPr marL="228600" lvl="0" indent="-190500" algn="l" rtl="0">
              <a:lnSpc>
                <a:spcPct val="115000"/>
              </a:lnSpc>
              <a:spcBef>
                <a:spcPts val="0"/>
              </a:spcBef>
              <a:spcAft>
                <a:spcPts val="0"/>
              </a:spcAft>
              <a:buClr>
                <a:schemeClr val="dk1"/>
              </a:buClr>
              <a:buSzPts val="1200"/>
              <a:buChar char="•"/>
            </a:pPr>
            <a:r>
              <a:rPr lang="en-US" sz="1200"/>
              <a:t>Cáceres, R.; Martínez-Aguayo, J.C.; Arancibia, M.; &amp; Sepúlveda, E. (2017). Efectos neurobiológicos del estrés prenatal sobre el nuevo ser. Revista chilena de neuro-psiquiatría, 55(2), 103-113. </a:t>
            </a:r>
            <a:r>
              <a:rPr lang="en-US" sz="1200">
                <a:solidFill>
                  <a:schemeClr val="hlink"/>
                </a:solidFill>
                <a:uFill>
                  <a:noFill/>
                </a:uFill>
                <a:hlinkClick r:id="rId4"/>
              </a:rPr>
              <a:t>https://dx.doi.org/10.4067/S0717-92272017000200005</a:t>
            </a:r>
            <a:r>
              <a:rPr lang="en-US" sz="1200"/>
              <a:t>.</a:t>
            </a:r>
            <a:endParaRPr sz="1200"/>
          </a:p>
          <a:p>
            <a:pPr marL="228600" lvl="0" indent="-190500" algn="l" rtl="0">
              <a:lnSpc>
                <a:spcPct val="115000"/>
              </a:lnSpc>
              <a:spcBef>
                <a:spcPts val="0"/>
              </a:spcBef>
              <a:spcAft>
                <a:spcPts val="0"/>
              </a:spcAft>
              <a:buClr>
                <a:schemeClr val="dk1"/>
              </a:buClr>
              <a:buSzPts val="1200"/>
              <a:buChar char="•"/>
            </a:pPr>
            <a:r>
              <a:rPr lang="en-US" sz="1200"/>
              <a:t>Espinoza, E. (2006). Impacto del maltrato en el rendimiento académico. Revista Electrónica de Investigación Psicoeducativa, 9, 4(2), pp. 221-238. </a:t>
            </a:r>
            <a:r>
              <a:rPr lang="en-US" sz="1200">
                <a:solidFill>
                  <a:schemeClr val="hlink"/>
                </a:solidFill>
                <a:uFill>
                  <a:noFill/>
                </a:uFill>
                <a:hlinkClick r:id="rId5"/>
              </a:rPr>
              <a:t>https://www.redalyc.org/articulo.oa?id=293122821005</a:t>
            </a:r>
            <a:r>
              <a:rPr lang="en-US" sz="1200"/>
              <a:t> </a:t>
            </a:r>
            <a:endParaRPr sz="1200"/>
          </a:p>
          <a:p>
            <a:pPr marL="228600" lvl="0" indent="-190500" algn="l" rtl="0">
              <a:lnSpc>
                <a:spcPct val="115000"/>
              </a:lnSpc>
              <a:spcBef>
                <a:spcPts val="0"/>
              </a:spcBef>
              <a:spcAft>
                <a:spcPts val="0"/>
              </a:spcAft>
              <a:buClr>
                <a:schemeClr val="dk1"/>
              </a:buClr>
              <a:buSzPts val="1200"/>
              <a:buChar char="•"/>
            </a:pPr>
            <a:r>
              <a:rPr lang="en-US" sz="1200"/>
              <a:t>Gardner, H. (1983). Frames of Mind: The Theory of Multiple Intelligences. Nueva York: Basic Books.</a:t>
            </a:r>
            <a:endParaRPr sz="1200"/>
          </a:p>
          <a:p>
            <a:pPr marL="228600" lvl="0" indent="-190500" algn="l" rtl="0">
              <a:lnSpc>
                <a:spcPct val="115000"/>
              </a:lnSpc>
              <a:spcBef>
                <a:spcPts val="0"/>
              </a:spcBef>
              <a:spcAft>
                <a:spcPts val="0"/>
              </a:spcAft>
              <a:buClr>
                <a:schemeClr val="dk1"/>
              </a:buClr>
              <a:buSzPts val="1200"/>
              <a:buChar char="•"/>
            </a:pPr>
            <a:r>
              <a:rPr lang="en-US" sz="1200"/>
              <a:t>Geddes, H. (2010). El apego en el aula: Relación entre las primeras experiencias infantiles, el bienestar emocional y el rendimiento escolar (Vol. 269). Graó.</a:t>
            </a:r>
            <a:endParaRPr sz="1200"/>
          </a:p>
          <a:p>
            <a:pPr marL="228600" lvl="0" indent="-190500" algn="l" rtl="0">
              <a:lnSpc>
                <a:spcPct val="115000"/>
              </a:lnSpc>
              <a:spcBef>
                <a:spcPts val="0"/>
              </a:spcBef>
              <a:spcAft>
                <a:spcPts val="0"/>
              </a:spcAft>
              <a:buClr>
                <a:schemeClr val="dk1"/>
              </a:buClr>
              <a:buSzPts val="1200"/>
              <a:buChar char="•"/>
            </a:pPr>
            <a:r>
              <a:rPr lang="en-US" sz="1200"/>
              <a:t>Gilligan, R. (2000). Adversity, Resilience and Young People: the Protective Value of Positive School and Spare Time Experiences. Children &amp; Society, 14, pp. 37-47.</a:t>
            </a:r>
            <a:endParaRPr sz="1200"/>
          </a:p>
          <a:p>
            <a:pPr marL="228600" lvl="0" indent="-190500" algn="l" rtl="0">
              <a:lnSpc>
                <a:spcPct val="115000"/>
              </a:lnSpc>
              <a:spcBef>
                <a:spcPts val="0"/>
              </a:spcBef>
              <a:spcAft>
                <a:spcPts val="0"/>
              </a:spcAft>
              <a:buClr>
                <a:schemeClr val="dk1"/>
              </a:buClr>
              <a:buSzPts val="1200"/>
              <a:buChar char="•"/>
            </a:pPr>
            <a:r>
              <a:rPr lang="en-US" sz="1200"/>
              <a:t>Goleman, D. (1995). Emotional intelligence. New York: Bantam Books.</a:t>
            </a:r>
            <a:endParaRPr sz="1200"/>
          </a:p>
          <a:p>
            <a:pPr marL="228600" lvl="0" indent="-190500" algn="l" rtl="0">
              <a:lnSpc>
                <a:spcPct val="115000"/>
              </a:lnSpc>
              <a:spcBef>
                <a:spcPts val="0"/>
              </a:spcBef>
              <a:spcAft>
                <a:spcPts val="0"/>
              </a:spcAft>
              <a:buClr>
                <a:schemeClr val="dk1"/>
              </a:buClr>
              <a:buSzPts val="1200"/>
              <a:buChar char="•"/>
            </a:pPr>
            <a:r>
              <a:rPr lang="en-US" sz="1200"/>
              <a:t>Guerrero, R. (2020). Educar en el vínculo. Plataforma.</a:t>
            </a:r>
            <a:endParaRPr sz="1200"/>
          </a:p>
          <a:p>
            <a:pPr marL="228600" lvl="0" indent="-190500" algn="l" rtl="0">
              <a:lnSpc>
                <a:spcPct val="115000"/>
              </a:lnSpc>
              <a:spcBef>
                <a:spcPts val="0"/>
              </a:spcBef>
              <a:spcAft>
                <a:spcPts val="0"/>
              </a:spcAft>
              <a:buClr>
                <a:schemeClr val="dk1"/>
              </a:buClr>
              <a:buSzPts val="1200"/>
              <a:buChar char="•"/>
            </a:pPr>
            <a:r>
              <a:rPr lang="en-US" sz="1200"/>
              <a:t>Guerrero, R. (2021). El cerebro infantil y adolescente: claves y secretos de neuroeducación. (Prácticos). Plataforma.</a:t>
            </a:r>
            <a:endParaRPr sz="1200"/>
          </a:p>
          <a:p>
            <a:pPr marL="228600" lvl="0" indent="-190500" algn="l" rtl="0">
              <a:lnSpc>
                <a:spcPct val="115000"/>
              </a:lnSpc>
              <a:spcBef>
                <a:spcPts val="0"/>
              </a:spcBef>
              <a:spcAft>
                <a:spcPts val="0"/>
              </a:spcAft>
              <a:buClr>
                <a:schemeClr val="dk1"/>
              </a:buClr>
              <a:buSzPts val="1200"/>
              <a:buChar char="•"/>
            </a:pPr>
            <a:r>
              <a:rPr lang="en-US" sz="1200"/>
              <a:t>Hart, A.; Fernández-Rodrigo, L.; Molina, M.C.; Izquierdo, R.; Maitland, J. (2018). The Academic Resilience Approach in the promotion of young people’s mental health. Proposals for its use in schools. Edicions de la Universitat de Lleida. </a:t>
            </a:r>
            <a:r>
              <a:rPr lang="en-US" sz="1200">
                <a:solidFill>
                  <a:schemeClr val="hlink"/>
                </a:solidFill>
                <a:uFill>
                  <a:noFill/>
                </a:uFill>
                <a:hlinkClick r:id="rId6"/>
              </a:rPr>
              <a:t>http://hdl.handle.net/10459.1/64643</a:t>
            </a:r>
            <a:r>
              <a:rPr lang="en-US" sz="1200"/>
              <a:t>.</a:t>
            </a:r>
            <a:endParaRPr sz="1200"/>
          </a:p>
          <a:p>
            <a:pPr marL="228600" lvl="0" indent="-190500" algn="l" rtl="0">
              <a:lnSpc>
                <a:spcPct val="115000"/>
              </a:lnSpc>
              <a:spcBef>
                <a:spcPts val="0"/>
              </a:spcBef>
              <a:spcAft>
                <a:spcPts val="0"/>
              </a:spcAft>
              <a:buClr>
                <a:schemeClr val="dk1"/>
              </a:buClr>
              <a:buSzPts val="1200"/>
              <a:buChar char="•"/>
            </a:pPr>
            <a:r>
              <a:rPr lang="en-US" sz="1200"/>
              <a:t>Jeloudar, SY, Yunus, ASM, Roslan, S. y Nor, SM (2011). La inteligencia emocional de los docentes y su relación con las estrategias de disciplina en el aula a partir de las percepciones de docentes y alumnos. Revista de Psicología , 2 (2), 95-102.</a:t>
            </a:r>
            <a:endParaRPr sz="1200"/>
          </a:p>
          <a:p>
            <a:pPr marL="228600" lvl="0" indent="-190500" algn="l" rtl="0">
              <a:lnSpc>
                <a:spcPct val="115000"/>
              </a:lnSpc>
              <a:spcBef>
                <a:spcPts val="0"/>
              </a:spcBef>
              <a:spcAft>
                <a:spcPts val="0"/>
              </a:spcAft>
              <a:buClr>
                <a:schemeClr val="dk1"/>
              </a:buClr>
              <a:buSzPts val="1200"/>
              <a:buChar char="•"/>
            </a:pPr>
            <a:r>
              <a:rPr lang="en-US" sz="1200"/>
              <a:t>López, Z. R. A., &amp; López, T. R. A. (2018). Inteligencias Múltiples en el trabajo docente y su relación con la Teoría del Desarrollo Cognitivo de Piaget. Killkana sociales: Revista de Investigación Científica, 2(2), 47-52.</a:t>
            </a:r>
            <a:endParaRPr sz="1200"/>
          </a:p>
          <a:p>
            <a:pPr marL="228600" lvl="0" indent="-190500" algn="l" rtl="0">
              <a:lnSpc>
                <a:spcPct val="115000"/>
              </a:lnSpc>
              <a:spcBef>
                <a:spcPts val="0"/>
              </a:spcBef>
              <a:spcAft>
                <a:spcPts val="0"/>
              </a:spcAft>
              <a:buClr>
                <a:schemeClr val="dk1"/>
              </a:buClr>
              <a:buSzPts val="1200"/>
              <a:buChar char="•"/>
            </a:pPr>
            <a:r>
              <a:rPr lang="en-US" sz="1200"/>
              <a:t>Mesa-Gresa, P., &amp; Moya-Albiol, L. (2011). Neurobiología del maltrato infantil: el 'ciclo de la violencia'. Revista de neurología, 52 (8), 489-503.</a:t>
            </a:r>
            <a:endParaRPr sz="1200"/>
          </a:p>
          <a:p>
            <a:pPr marL="228600" lvl="0" indent="-190500" algn="just" rtl="0">
              <a:lnSpc>
                <a:spcPct val="115000"/>
              </a:lnSpc>
              <a:spcBef>
                <a:spcPts val="0"/>
              </a:spcBef>
              <a:spcAft>
                <a:spcPts val="0"/>
              </a:spcAft>
              <a:buClr>
                <a:schemeClr val="dk1"/>
              </a:buClr>
              <a:buSzPts val="1200"/>
              <a:buChar char="•"/>
            </a:pPr>
            <a:r>
              <a:rPr lang="en-US" sz="1200"/>
              <a:t>Spangenberg Morelli, A. (2015). Neurobiología del estrés.</a:t>
            </a:r>
            <a:endParaRPr sz="1200"/>
          </a:p>
          <a:p>
            <a:pPr marL="228600" lvl="0" indent="-190500" algn="just" rtl="0">
              <a:lnSpc>
                <a:spcPct val="115000"/>
              </a:lnSpc>
              <a:spcBef>
                <a:spcPts val="0"/>
              </a:spcBef>
              <a:spcAft>
                <a:spcPts val="0"/>
              </a:spcAft>
              <a:buClr>
                <a:schemeClr val="dk1"/>
              </a:buClr>
              <a:buSzPts val="1200"/>
              <a:buChar char="•"/>
            </a:pPr>
            <a:r>
              <a:rPr lang="en-US" sz="1200"/>
              <a:t>Vaquero, E.; Urrea, A.; Mundet, A. (2014). Promoting resilience through technology, art and a child rights-based approach. Revista de Cercetare si Interventie Sociala, 2014, vol. 45, p.144-159. </a:t>
            </a:r>
            <a:r>
              <a:rPr lang="en-US" sz="1200">
                <a:solidFill>
                  <a:schemeClr val="hlink"/>
                </a:solidFill>
                <a:uFill>
                  <a:noFill/>
                </a:uFill>
                <a:hlinkClick r:id="rId7"/>
              </a:rPr>
              <a:t>http://hdl.handle.net/10459.1/48367</a:t>
            </a:r>
            <a:r>
              <a:rPr lang="en-US" sz="1200"/>
              <a:t>.</a:t>
            </a:r>
            <a:endParaRPr sz="1200"/>
          </a:p>
          <a:p>
            <a:pPr marL="228600" lvl="0" indent="-190500" algn="just" rtl="0">
              <a:lnSpc>
                <a:spcPct val="115000"/>
              </a:lnSpc>
              <a:spcBef>
                <a:spcPts val="0"/>
              </a:spcBef>
              <a:spcAft>
                <a:spcPts val="0"/>
              </a:spcAft>
              <a:buClr>
                <a:schemeClr val="dk1"/>
              </a:buClr>
              <a:buSzPts val="1200"/>
              <a:buChar char="•"/>
            </a:pPr>
            <a:r>
              <a:rPr lang="en-US" sz="1200"/>
              <a:t>Vesely-Maillefer, AK y Saklofske, DH (2018). La inteligencia emocional y la próxima generación de profesores. La inteligencia emocional en la educación , 377-402.</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body" idx="2"/>
          </p:nvPr>
        </p:nvSpPr>
        <p:spPr>
          <a:xfrm>
            <a:off x="170448" y="0"/>
            <a:ext cx="11851104" cy="6269103"/>
          </a:xfrm>
          <a:prstGeom prst="rect">
            <a:avLst/>
          </a:prstGeom>
          <a:noFill/>
          <a:ln>
            <a:noFill/>
          </a:ln>
        </p:spPr>
        <p:txBody>
          <a:bodyPr spcFirstLastPara="1" wrap="square" lIns="91425" tIns="45700" rIns="91425" bIns="45700" numCol="2" spcCol="108000" anchor="t" anchorCtr="0">
            <a:normAutofit fontScale="92500"/>
          </a:bodyPr>
          <a:lstStyle/>
          <a:p>
            <a:pPr marL="0" lvl="0" indent="0" algn="l" rtl="0">
              <a:lnSpc>
                <a:spcPct val="100000"/>
              </a:lnSpc>
              <a:spcBef>
                <a:spcPts val="500"/>
              </a:spcBef>
              <a:spcAft>
                <a:spcPts val="0"/>
              </a:spcAft>
              <a:buSzPct val="88888"/>
              <a:buNone/>
            </a:pPr>
            <a:r>
              <a:rPr lang="en-US" sz="1800" dirty="0">
                <a:latin typeface="Calibri"/>
                <a:ea typeface="Calibri"/>
                <a:cs typeface="Calibri"/>
                <a:sym typeface="Calibri"/>
              </a:rPr>
              <a:t>NOT</a:t>
            </a:r>
            <a:r>
              <a:rPr lang="en-US" sz="1800" dirty="0"/>
              <a:t>A</a:t>
            </a:r>
            <a:r>
              <a:rPr lang="en-US" sz="1800" dirty="0">
                <a:latin typeface="Calibri"/>
                <a:ea typeface="Calibri"/>
                <a:cs typeface="Calibri"/>
                <a:sym typeface="Calibri"/>
              </a:rPr>
              <a:t>S</a:t>
            </a:r>
            <a:endParaRPr sz="1800" dirty="0">
              <a:latin typeface="Calibri"/>
              <a:ea typeface="Calibri"/>
              <a:cs typeface="Calibri"/>
              <a:sym typeface="Calibri"/>
            </a:endParaRPr>
          </a:p>
          <a:p>
            <a:pPr marL="0" lvl="0" indent="0" algn="l" rtl="0">
              <a:lnSpc>
                <a:spcPct val="100000"/>
              </a:lnSpc>
              <a:spcBef>
                <a:spcPts val="400"/>
              </a:spcBef>
              <a:spcAft>
                <a:spcPts val="0"/>
              </a:spcAft>
              <a:buSzPct val="114285"/>
              <a:buNone/>
            </a:pPr>
            <a:r>
              <a:rPr lang="en-US" sz="1400" b="1" dirty="0" err="1">
                <a:highlight>
                  <a:schemeClr val="lt1"/>
                </a:highlight>
                <a:latin typeface="Calibri"/>
                <a:ea typeface="Calibri"/>
                <a:cs typeface="Calibri"/>
                <a:sym typeface="Calibri"/>
              </a:rPr>
              <a:t>Obje</a:t>
            </a:r>
            <a:r>
              <a:rPr lang="en-US" sz="1400" b="1" dirty="0" err="1">
                <a:highlight>
                  <a:schemeClr val="lt1"/>
                </a:highlight>
              </a:rPr>
              <a:t>tivos</a:t>
            </a:r>
            <a:endParaRPr dirty="0"/>
          </a:p>
          <a:p>
            <a:pPr marL="0" indent="0">
              <a:lnSpc>
                <a:spcPct val="100000"/>
              </a:lnSpc>
              <a:spcBef>
                <a:spcPts val="800"/>
              </a:spcBef>
              <a:buSzPct val="133333"/>
            </a:pPr>
            <a:r>
              <a:rPr lang="en-US" sz="1200" dirty="0">
                <a:highlight>
                  <a:schemeClr val="lt1"/>
                </a:highlight>
              </a:rPr>
              <a:t>Los </a:t>
            </a:r>
            <a:r>
              <a:rPr lang="en-US" sz="1200" dirty="0" err="1">
                <a:highlight>
                  <a:schemeClr val="lt1"/>
                </a:highlight>
              </a:rPr>
              <a:t>objetivos</a:t>
            </a:r>
            <a:r>
              <a:rPr lang="en-US" sz="1200" dirty="0">
                <a:highlight>
                  <a:schemeClr val="lt1"/>
                </a:highlight>
              </a:rPr>
              <a:t> de </a:t>
            </a:r>
            <a:r>
              <a:rPr lang="en-US" sz="1200" dirty="0" err="1">
                <a:highlight>
                  <a:schemeClr val="lt1"/>
                </a:highlight>
              </a:rPr>
              <a:t>esta</a:t>
            </a:r>
            <a:r>
              <a:rPr lang="en-US" sz="1200" dirty="0">
                <a:highlight>
                  <a:schemeClr val="lt1"/>
                </a:highlight>
              </a:rPr>
              <a:t> </a:t>
            </a:r>
            <a:r>
              <a:rPr lang="en-US" sz="1200" dirty="0" err="1">
                <a:highlight>
                  <a:schemeClr val="lt1"/>
                </a:highlight>
              </a:rPr>
              <a:t>unidad</a:t>
            </a:r>
            <a:r>
              <a:rPr lang="en-US" sz="1200" dirty="0">
                <a:highlight>
                  <a:schemeClr val="lt1"/>
                </a:highlight>
              </a:rPr>
              <a:t> son </a:t>
            </a:r>
            <a:r>
              <a:rPr lang="en-US" sz="1200" dirty="0" err="1">
                <a:highlight>
                  <a:schemeClr val="lt1"/>
                </a:highlight>
              </a:rPr>
              <a:t>tres</a:t>
            </a:r>
            <a:r>
              <a:rPr lang="en-US" sz="1200" dirty="0">
                <a:highlight>
                  <a:schemeClr val="lt1"/>
                </a:highlight>
              </a:rPr>
              <a:t>: </a:t>
            </a:r>
            <a:r>
              <a:rPr lang="en-US" sz="1200" dirty="0" err="1">
                <a:highlight>
                  <a:schemeClr val="lt1"/>
                </a:highlight>
              </a:rPr>
              <a:t>identificar</a:t>
            </a:r>
            <a:r>
              <a:rPr lang="en-US" sz="1200" dirty="0">
                <a:highlight>
                  <a:schemeClr val="lt1"/>
                </a:highlight>
              </a:rPr>
              <a:t> </a:t>
            </a:r>
            <a:r>
              <a:rPr lang="en-US" sz="1200" dirty="0" err="1">
                <a:highlight>
                  <a:schemeClr val="lt1"/>
                </a:highlight>
              </a:rPr>
              <a:t>los</a:t>
            </a:r>
            <a:r>
              <a:rPr lang="en-US" sz="1200" dirty="0">
                <a:highlight>
                  <a:schemeClr val="lt1"/>
                </a:highlight>
              </a:rPr>
              <a:t> </a:t>
            </a:r>
            <a:r>
              <a:rPr lang="en-US" sz="1200" dirty="0" err="1">
                <a:highlight>
                  <a:schemeClr val="lt1"/>
                </a:highlight>
              </a:rPr>
              <a:t>elementos</a:t>
            </a:r>
            <a:r>
              <a:rPr lang="en-US" sz="1200" dirty="0">
                <a:highlight>
                  <a:schemeClr val="lt1"/>
                </a:highlight>
              </a:rPr>
              <a:t> de la </a:t>
            </a:r>
            <a:r>
              <a:rPr lang="en-US" sz="1200" dirty="0" err="1">
                <a:highlight>
                  <a:schemeClr val="lt1"/>
                </a:highlight>
              </a:rPr>
              <a:t>escuela</a:t>
            </a:r>
            <a:r>
              <a:rPr lang="en-US" sz="1200" dirty="0">
                <a:highlight>
                  <a:schemeClr val="lt1"/>
                </a:highlight>
              </a:rPr>
              <a:t> que </a:t>
            </a:r>
            <a:r>
              <a:rPr lang="en-US" sz="1200" dirty="0" err="1">
                <a:highlight>
                  <a:schemeClr val="lt1"/>
                </a:highlight>
              </a:rPr>
              <a:t>pueden</a:t>
            </a:r>
            <a:r>
              <a:rPr lang="en-US" sz="1200" dirty="0">
                <a:highlight>
                  <a:schemeClr val="lt1"/>
                </a:highlight>
              </a:rPr>
              <a:t> </a:t>
            </a:r>
            <a:r>
              <a:rPr lang="en-US" sz="1200" dirty="0" err="1">
                <a:highlight>
                  <a:schemeClr val="lt1"/>
                </a:highlight>
              </a:rPr>
              <a:t>estresar</a:t>
            </a:r>
            <a:r>
              <a:rPr lang="en-US" sz="1200" dirty="0">
                <a:highlight>
                  <a:schemeClr val="lt1"/>
                </a:highlight>
              </a:rPr>
              <a:t> a </a:t>
            </a:r>
            <a:r>
              <a:rPr lang="en-US" sz="1200" dirty="0" err="1">
                <a:highlight>
                  <a:schemeClr val="lt1"/>
                </a:highlight>
              </a:rPr>
              <a:t>los</a:t>
            </a:r>
            <a:r>
              <a:rPr lang="en-US" sz="1200" dirty="0">
                <a:highlight>
                  <a:schemeClr val="lt1"/>
                </a:highlight>
              </a:rPr>
              <a:t> </a:t>
            </a:r>
            <a:r>
              <a:rPr lang="en-US" sz="1200" dirty="0" err="1">
                <a:highlight>
                  <a:schemeClr val="lt1"/>
                </a:highlight>
              </a:rPr>
              <a:t>niños</a:t>
            </a:r>
            <a:r>
              <a:rPr lang="en-US" sz="1200" dirty="0">
                <a:highlight>
                  <a:schemeClr val="lt1"/>
                </a:highlight>
              </a:rPr>
              <a:t> y </a:t>
            </a:r>
            <a:r>
              <a:rPr lang="en-US" sz="1200" dirty="0" err="1">
                <a:highlight>
                  <a:schemeClr val="lt1"/>
                </a:highlight>
              </a:rPr>
              <a:t>niñas</a:t>
            </a:r>
            <a:r>
              <a:rPr lang="en-US" sz="1200" dirty="0">
                <a:highlight>
                  <a:schemeClr val="lt1"/>
                </a:highlight>
              </a:rPr>
              <a:t> (</a:t>
            </a:r>
            <a:r>
              <a:rPr lang="en-US" sz="1200" dirty="0" err="1">
                <a:highlight>
                  <a:schemeClr val="lt1"/>
                </a:highlight>
              </a:rPr>
              <a:t>materiales</a:t>
            </a:r>
            <a:r>
              <a:rPr lang="en-US" sz="1200" dirty="0">
                <a:highlight>
                  <a:schemeClr val="lt1"/>
                </a:highlight>
              </a:rPr>
              <a:t>, </a:t>
            </a:r>
            <a:r>
              <a:rPr lang="en-US" sz="1200" dirty="0" err="1">
                <a:highlight>
                  <a:schemeClr val="lt1"/>
                </a:highlight>
              </a:rPr>
              <a:t>espacios</a:t>
            </a:r>
            <a:r>
              <a:rPr lang="en-US" sz="1200" dirty="0">
                <a:highlight>
                  <a:schemeClr val="lt1"/>
                </a:highlight>
              </a:rPr>
              <a:t>, </a:t>
            </a:r>
            <a:r>
              <a:rPr lang="en-US" sz="1200" dirty="0" err="1">
                <a:highlight>
                  <a:schemeClr val="lt1"/>
                </a:highlight>
              </a:rPr>
              <a:t>temas</a:t>
            </a:r>
            <a:r>
              <a:rPr lang="en-US" sz="1200" dirty="0">
                <a:highlight>
                  <a:schemeClr val="lt1"/>
                </a:highlight>
              </a:rPr>
              <a:t> y </a:t>
            </a:r>
            <a:r>
              <a:rPr lang="en-US" sz="1200" dirty="0" err="1">
                <a:highlight>
                  <a:schemeClr val="lt1"/>
                </a:highlight>
              </a:rPr>
              <a:t>otros</a:t>
            </a:r>
            <a:r>
              <a:rPr lang="en-US" sz="1200" dirty="0">
                <a:highlight>
                  <a:schemeClr val="lt1"/>
                </a:highlight>
              </a:rPr>
              <a:t> </a:t>
            </a:r>
            <a:r>
              <a:rPr lang="en-US" sz="1200" dirty="0" err="1">
                <a:highlight>
                  <a:schemeClr val="lt1"/>
                </a:highlight>
              </a:rPr>
              <a:t>desencadenantes</a:t>
            </a:r>
            <a:r>
              <a:rPr lang="en-US" sz="1200" dirty="0">
                <a:highlight>
                  <a:schemeClr val="lt1"/>
                </a:highlight>
              </a:rPr>
              <a:t>). El </a:t>
            </a:r>
            <a:r>
              <a:rPr lang="en-US" sz="1200" dirty="0" err="1">
                <a:highlight>
                  <a:schemeClr val="lt1"/>
                </a:highlight>
              </a:rPr>
              <a:t>segundo</a:t>
            </a:r>
            <a:r>
              <a:rPr lang="en-US" sz="1200" dirty="0">
                <a:highlight>
                  <a:schemeClr val="lt1"/>
                </a:highlight>
              </a:rPr>
              <a:t> es </a:t>
            </a:r>
            <a:r>
              <a:rPr lang="en-US" sz="1200" dirty="0" err="1">
                <a:highlight>
                  <a:schemeClr val="lt1"/>
                </a:highlight>
              </a:rPr>
              <a:t>identificar</a:t>
            </a:r>
            <a:r>
              <a:rPr lang="en-US" sz="1200" dirty="0">
                <a:highlight>
                  <a:schemeClr val="lt1"/>
                </a:highlight>
              </a:rPr>
              <a:t> las </a:t>
            </a:r>
            <a:r>
              <a:rPr lang="en-US" sz="1200" dirty="0" err="1">
                <a:highlight>
                  <a:schemeClr val="lt1"/>
                </a:highlight>
              </a:rPr>
              <a:t>señales</a:t>
            </a:r>
            <a:r>
              <a:rPr lang="en-US" sz="1200" dirty="0">
                <a:highlight>
                  <a:schemeClr val="lt1"/>
                </a:highlight>
              </a:rPr>
              <a:t> de </a:t>
            </a:r>
            <a:r>
              <a:rPr lang="en-US" sz="1200" dirty="0" err="1">
                <a:highlight>
                  <a:schemeClr val="lt1"/>
                </a:highlight>
              </a:rPr>
              <a:t>alerta</a:t>
            </a:r>
            <a:r>
              <a:rPr lang="en-US" sz="1200" dirty="0">
                <a:highlight>
                  <a:schemeClr val="lt1"/>
                </a:highlight>
              </a:rPr>
              <a:t> de </a:t>
            </a:r>
            <a:r>
              <a:rPr lang="en-US" sz="1200" dirty="0" err="1">
                <a:highlight>
                  <a:schemeClr val="lt1"/>
                </a:highlight>
              </a:rPr>
              <a:t>estrés</a:t>
            </a:r>
            <a:r>
              <a:rPr lang="en-US" sz="1200" dirty="0">
                <a:highlight>
                  <a:schemeClr val="lt1"/>
                </a:highlight>
              </a:rPr>
              <a:t> </a:t>
            </a:r>
            <a:r>
              <a:rPr lang="en-US" sz="1200" dirty="0" err="1">
                <a:highlight>
                  <a:schemeClr val="lt1"/>
                </a:highlight>
              </a:rPr>
              <a:t>en</a:t>
            </a:r>
            <a:r>
              <a:rPr lang="en-US" sz="1200" dirty="0">
                <a:highlight>
                  <a:schemeClr val="lt1"/>
                </a:highlight>
              </a:rPr>
              <a:t> </a:t>
            </a:r>
            <a:r>
              <a:rPr lang="en-US" sz="1200" dirty="0" err="1">
                <a:highlight>
                  <a:schemeClr val="lt1"/>
                </a:highlight>
              </a:rPr>
              <a:t>el</a:t>
            </a:r>
            <a:r>
              <a:rPr lang="en-US" sz="1200" dirty="0">
                <a:highlight>
                  <a:schemeClr val="lt1"/>
                </a:highlight>
              </a:rPr>
              <a:t> </a:t>
            </a:r>
            <a:r>
              <a:rPr lang="en-US" sz="1200" dirty="0" err="1">
                <a:highlight>
                  <a:schemeClr val="lt1"/>
                </a:highlight>
              </a:rPr>
              <a:t>profesorado</a:t>
            </a:r>
            <a:r>
              <a:rPr lang="en-US" sz="1200" dirty="0">
                <a:highlight>
                  <a:schemeClr val="lt1"/>
                </a:highlight>
              </a:rPr>
              <a:t> y </a:t>
            </a:r>
            <a:r>
              <a:rPr lang="en-US" sz="1200" dirty="0" err="1">
                <a:highlight>
                  <a:schemeClr val="lt1"/>
                </a:highlight>
              </a:rPr>
              <a:t>en</a:t>
            </a:r>
            <a:r>
              <a:rPr lang="en-US" sz="1200" dirty="0">
                <a:highlight>
                  <a:schemeClr val="lt1"/>
                </a:highlight>
              </a:rPr>
              <a:t> </a:t>
            </a:r>
            <a:r>
              <a:rPr lang="en-US" sz="1200" dirty="0" err="1">
                <a:highlight>
                  <a:schemeClr val="lt1"/>
                </a:highlight>
              </a:rPr>
              <a:t>el</a:t>
            </a:r>
            <a:r>
              <a:rPr lang="en-US" sz="1200" dirty="0">
                <a:highlight>
                  <a:schemeClr val="lt1"/>
                </a:highlight>
              </a:rPr>
              <a:t> </a:t>
            </a:r>
            <a:r>
              <a:rPr lang="en-US" sz="1200" dirty="0" err="1">
                <a:highlight>
                  <a:schemeClr val="lt1"/>
                </a:highlight>
              </a:rPr>
              <a:t>alumnado</a:t>
            </a:r>
            <a:r>
              <a:rPr lang="en-US" sz="1200" dirty="0">
                <a:highlight>
                  <a:schemeClr val="lt1"/>
                </a:highlight>
              </a:rPr>
              <a:t>, </a:t>
            </a:r>
            <a:r>
              <a:rPr lang="en-US" sz="1200" dirty="0" err="1">
                <a:highlight>
                  <a:schemeClr val="lt1"/>
                </a:highlight>
              </a:rPr>
              <a:t>procedentes</a:t>
            </a:r>
            <a:r>
              <a:rPr lang="en-US" sz="1200" dirty="0">
                <a:highlight>
                  <a:schemeClr val="lt1"/>
                </a:highlight>
              </a:rPr>
              <a:t> </a:t>
            </a:r>
            <a:r>
              <a:rPr lang="en-US" sz="1200" dirty="0" err="1">
                <a:highlight>
                  <a:schemeClr val="lt1"/>
                </a:highlight>
              </a:rPr>
              <a:t>específicamente</a:t>
            </a:r>
            <a:r>
              <a:rPr lang="en-US" sz="1200" dirty="0">
                <a:highlight>
                  <a:schemeClr val="lt1"/>
                </a:highlight>
              </a:rPr>
              <a:t> del </a:t>
            </a:r>
            <a:r>
              <a:rPr lang="en-US" sz="1200" dirty="0" err="1">
                <a:highlight>
                  <a:schemeClr val="lt1"/>
                </a:highlight>
              </a:rPr>
              <a:t>sistema</a:t>
            </a:r>
            <a:r>
              <a:rPr lang="en-US" sz="1200" dirty="0">
                <a:highlight>
                  <a:schemeClr val="lt1"/>
                </a:highlight>
              </a:rPr>
              <a:t> de </a:t>
            </a:r>
            <a:r>
              <a:rPr lang="en-US" sz="1200" dirty="0" err="1">
                <a:highlight>
                  <a:schemeClr val="lt1"/>
                </a:highlight>
              </a:rPr>
              <a:t>protección</a:t>
            </a:r>
            <a:r>
              <a:rPr lang="en-US" sz="1200" dirty="0">
                <a:highlight>
                  <a:schemeClr val="lt1"/>
                </a:highlight>
              </a:rPr>
              <a:t>. Y la </a:t>
            </a:r>
            <a:r>
              <a:rPr lang="en-US" sz="1200" dirty="0" err="1">
                <a:highlight>
                  <a:schemeClr val="lt1"/>
                </a:highlight>
              </a:rPr>
              <a:t>última</a:t>
            </a:r>
            <a:r>
              <a:rPr lang="en-US" sz="1200" dirty="0">
                <a:highlight>
                  <a:schemeClr val="lt1"/>
                </a:highlight>
              </a:rPr>
              <a:t> es </a:t>
            </a:r>
            <a:r>
              <a:rPr lang="en-US" sz="1200" dirty="0" err="1">
                <a:highlight>
                  <a:schemeClr val="lt1"/>
                </a:highlight>
              </a:rPr>
              <a:t>desarrollar</a:t>
            </a:r>
            <a:r>
              <a:rPr lang="en-US" sz="1200" dirty="0">
                <a:highlight>
                  <a:schemeClr val="lt1"/>
                </a:highlight>
              </a:rPr>
              <a:t> </a:t>
            </a:r>
            <a:r>
              <a:rPr lang="en-US" sz="1200" dirty="0" err="1">
                <a:highlight>
                  <a:schemeClr val="lt1"/>
                </a:highlight>
              </a:rPr>
              <a:t>estrategias</a:t>
            </a:r>
            <a:r>
              <a:rPr lang="en-US" sz="1200" dirty="0">
                <a:highlight>
                  <a:schemeClr val="lt1"/>
                </a:highlight>
              </a:rPr>
              <a:t>, </a:t>
            </a:r>
            <a:r>
              <a:rPr lang="en-US" sz="1200" dirty="0" err="1">
                <a:highlight>
                  <a:schemeClr val="lt1"/>
                </a:highlight>
              </a:rPr>
              <a:t>dinámicas</a:t>
            </a:r>
            <a:r>
              <a:rPr lang="en-US" sz="1200" dirty="0">
                <a:highlight>
                  <a:schemeClr val="lt1"/>
                </a:highlight>
              </a:rPr>
              <a:t> y </a:t>
            </a:r>
            <a:r>
              <a:rPr lang="en-US" sz="1200" dirty="0" err="1">
                <a:highlight>
                  <a:schemeClr val="lt1"/>
                </a:highlight>
              </a:rPr>
              <a:t>herramientas</a:t>
            </a:r>
            <a:r>
              <a:rPr lang="en-US" sz="1200" dirty="0">
                <a:highlight>
                  <a:schemeClr val="lt1"/>
                </a:highlight>
              </a:rPr>
              <a:t> para que </a:t>
            </a:r>
            <a:r>
              <a:rPr lang="en-US" sz="1200" dirty="0" err="1">
                <a:highlight>
                  <a:schemeClr val="lt1"/>
                </a:highlight>
              </a:rPr>
              <a:t>el</a:t>
            </a:r>
            <a:r>
              <a:rPr lang="en-US" sz="1200" dirty="0">
                <a:highlight>
                  <a:schemeClr val="lt1"/>
                </a:highlight>
              </a:rPr>
              <a:t> </a:t>
            </a:r>
            <a:r>
              <a:rPr lang="en-US" sz="1200" dirty="0" err="1">
                <a:highlight>
                  <a:schemeClr val="lt1"/>
                </a:highlight>
              </a:rPr>
              <a:t>profesorado</a:t>
            </a:r>
            <a:r>
              <a:rPr lang="en-US" sz="1200" dirty="0">
                <a:highlight>
                  <a:schemeClr val="lt1"/>
                </a:highlight>
              </a:rPr>
              <a:t> </a:t>
            </a:r>
            <a:r>
              <a:rPr lang="en-US" sz="1200" dirty="0" err="1">
                <a:highlight>
                  <a:schemeClr val="lt1"/>
                </a:highlight>
              </a:rPr>
              <a:t>construya</a:t>
            </a:r>
            <a:r>
              <a:rPr lang="en-US" sz="1200" dirty="0">
                <a:highlight>
                  <a:schemeClr val="lt1"/>
                </a:highlight>
              </a:rPr>
              <a:t> un </a:t>
            </a:r>
            <a:r>
              <a:rPr lang="en-US" sz="1200" dirty="0" err="1">
                <a:highlight>
                  <a:schemeClr val="lt1"/>
                </a:highlight>
              </a:rPr>
              <a:t>entorno</a:t>
            </a:r>
            <a:r>
              <a:rPr lang="en-US" sz="1200" dirty="0">
                <a:highlight>
                  <a:schemeClr val="lt1"/>
                </a:highlight>
              </a:rPr>
              <a:t> </a:t>
            </a:r>
            <a:r>
              <a:rPr lang="en-US" sz="1200" dirty="0" err="1">
                <a:highlight>
                  <a:schemeClr val="lt1"/>
                </a:highlight>
              </a:rPr>
              <a:t>seguro</a:t>
            </a:r>
            <a:r>
              <a:rPr lang="en-US" sz="1200" dirty="0">
                <a:highlight>
                  <a:schemeClr val="lt1"/>
                </a:highlight>
              </a:rPr>
              <a:t> y </a:t>
            </a:r>
            <a:r>
              <a:rPr lang="en-US" sz="1200" dirty="0" err="1">
                <a:highlight>
                  <a:schemeClr val="lt1"/>
                </a:highlight>
              </a:rPr>
              <a:t>mantenga</a:t>
            </a:r>
            <a:r>
              <a:rPr lang="en-US" sz="1200" dirty="0">
                <a:highlight>
                  <a:schemeClr val="lt1"/>
                </a:highlight>
              </a:rPr>
              <a:t> </a:t>
            </a:r>
            <a:r>
              <a:rPr lang="en-US" sz="1200" dirty="0" err="1">
                <a:highlight>
                  <a:schemeClr val="lt1"/>
                </a:highlight>
              </a:rPr>
              <a:t>el</a:t>
            </a:r>
            <a:r>
              <a:rPr lang="en-US" sz="1200" dirty="0">
                <a:highlight>
                  <a:schemeClr val="lt1"/>
                </a:highlight>
              </a:rPr>
              <a:t> </a:t>
            </a:r>
            <a:r>
              <a:rPr lang="en-US" sz="1200" dirty="0" err="1">
                <a:highlight>
                  <a:schemeClr val="lt1"/>
                </a:highlight>
              </a:rPr>
              <a:t>bienestar</a:t>
            </a:r>
            <a:r>
              <a:rPr lang="en-US" sz="1200" dirty="0">
                <a:highlight>
                  <a:schemeClr val="lt1"/>
                </a:highlight>
              </a:rPr>
              <a:t> individual y </a:t>
            </a:r>
            <a:r>
              <a:rPr lang="en-US" sz="1200" dirty="0" err="1">
                <a:highlight>
                  <a:schemeClr val="lt1"/>
                </a:highlight>
              </a:rPr>
              <a:t>grupal</a:t>
            </a:r>
            <a:r>
              <a:rPr lang="en-US" sz="1200" dirty="0">
                <a:highlight>
                  <a:schemeClr val="lt1"/>
                </a:highlight>
              </a:rPr>
              <a:t>.</a:t>
            </a:r>
            <a:endParaRPr dirty="0"/>
          </a:p>
          <a:p>
            <a:pPr marL="0" lvl="0" indent="0" algn="l" rtl="0">
              <a:lnSpc>
                <a:spcPct val="100000"/>
              </a:lnSpc>
              <a:spcBef>
                <a:spcPts val="800"/>
              </a:spcBef>
              <a:spcAft>
                <a:spcPts val="0"/>
              </a:spcAft>
              <a:buClr>
                <a:schemeClr val="dk1"/>
              </a:buClr>
              <a:buSzPct val="100000"/>
              <a:buNone/>
            </a:pPr>
            <a:r>
              <a:rPr lang="en-US" sz="1400" b="1" dirty="0" err="1">
                <a:highlight>
                  <a:schemeClr val="lt1"/>
                </a:highlight>
              </a:rPr>
              <a:t>Qué</a:t>
            </a:r>
            <a:r>
              <a:rPr lang="en-US" sz="1400" b="1" dirty="0">
                <a:highlight>
                  <a:schemeClr val="lt1"/>
                </a:highlight>
              </a:rPr>
              <a:t> es </a:t>
            </a:r>
            <a:r>
              <a:rPr lang="en-US" sz="1400" b="1" dirty="0" err="1">
                <a:highlight>
                  <a:schemeClr val="lt1"/>
                </a:highlight>
              </a:rPr>
              <a:t>el</a:t>
            </a:r>
            <a:r>
              <a:rPr lang="en-US" sz="1400" b="1" dirty="0">
                <a:highlight>
                  <a:schemeClr val="lt1"/>
                </a:highlight>
              </a:rPr>
              <a:t> </a:t>
            </a:r>
            <a:r>
              <a:rPr lang="en-US" sz="1400" b="1" dirty="0" err="1">
                <a:highlight>
                  <a:schemeClr val="lt1"/>
                </a:highlight>
              </a:rPr>
              <a:t>bienestar</a:t>
            </a:r>
            <a:r>
              <a:rPr lang="en-US" sz="1400" b="1" dirty="0">
                <a:highlight>
                  <a:schemeClr val="lt1"/>
                </a:highlight>
              </a:rPr>
              <a:t> </a:t>
            </a:r>
            <a:r>
              <a:rPr lang="en-US" sz="1400" b="1" dirty="0" err="1">
                <a:highlight>
                  <a:schemeClr val="lt1"/>
                </a:highlight>
              </a:rPr>
              <a:t>en</a:t>
            </a:r>
            <a:r>
              <a:rPr lang="en-US" sz="1400" b="1" dirty="0">
                <a:highlight>
                  <a:schemeClr val="lt1"/>
                </a:highlight>
              </a:rPr>
              <a:t> </a:t>
            </a:r>
            <a:r>
              <a:rPr lang="en-US" sz="1400" b="1" dirty="0" err="1">
                <a:highlight>
                  <a:schemeClr val="lt1"/>
                </a:highlight>
              </a:rPr>
              <a:t>el</a:t>
            </a:r>
            <a:r>
              <a:rPr lang="en-US" sz="1400" b="1" dirty="0">
                <a:highlight>
                  <a:schemeClr val="lt1"/>
                </a:highlight>
              </a:rPr>
              <a:t> aula?</a:t>
            </a:r>
            <a:endParaRPr dirty="0"/>
          </a:p>
          <a:p>
            <a:pPr marL="0" lvl="0" indent="0" algn="l" rtl="0">
              <a:lnSpc>
                <a:spcPct val="100000"/>
              </a:lnSpc>
              <a:spcBef>
                <a:spcPts val="400"/>
              </a:spcBef>
              <a:spcAft>
                <a:spcPts val="0"/>
              </a:spcAft>
              <a:buClr>
                <a:schemeClr val="dk1"/>
              </a:buClr>
              <a:buSzPct val="116666"/>
              <a:buFont typeface="Calibri"/>
              <a:buNone/>
            </a:pPr>
            <a:r>
              <a:rPr lang="en-US" sz="1200" dirty="0"/>
              <a:t>La </a:t>
            </a:r>
            <a:r>
              <a:rPr lang="en-US" sz="1200" dirty="0" err="1"/>
              <a:t>definición</a:t>
            </a:r>
            <a:r>
              <a:rPr lang="en-US" sz="1200" dirty="0"/>
              <a:t> de </a:t>
            </a:r>
            <a:r>
              <a:rPr lang="en-US" sz="1200" dirty="0" err="1"/>
              <a:t>bienestar</a:t>
            </a:r>
            <a:r>
              <a:rPr lang="en-US" sz="1200" dirty="0"/>
              <a:t> es un </a:t>
            </a:r>
            <a:r>
              <a:rPr lang="en-US" sz="1200" dirty="0" err="1"/>
              <a:t>estado</a:t>
            </a:r>
            <a:r>
              <a:rPr lang="en-US" sz="1200" dirty="0"/>
              <a:t> de la persona </a:t>
            </a:r>
            <a:r>
              <a:rPr lang="en-US" sz="1200" dirty="0" err="1"/>
              <a:t>cuyas</a:t>
            </a:r>
            <a:r>
              <a:rPr lang="en-US" sz="1200" dirty="0"/>
              <a:t> </a:t>
            </a:r>
            <a:r>
              <a:rPr lang="en-US" sz="1200" dirty="0" err="1"/>
              <a:t>condiciones</a:t>
            </a:r>
            <a:r>
              <a:rPr lang="en-US" sz="1200" dirty="0"/>
              <a:t> </a:t>
            </a:r>
            <a:r>
              <a:rPr lang="en-US" sz="1200" dirty="0" err="1"/>
              <a:t>físicas</a:t>
            </a:r>
            <a:r>
              <a:rPr lang="en-US" sz="1200" dirty="0"/>
              <a:t> y </a:t>
            </a:r>
            <a:r>
              <a:rPr lang="en-US" sz="1200" dirty="0" err="1"/>
              <a:t>mentales</a:t>
            </a:r>
            <a:r>
              <a:rPr lang="en-US" sz="1200" dirty="0"/>
              <a:t> </a:t>
            </a:r>
            <a:r>
              <a:rPr lang="en-US" sz="1200" dirty="0" err="1"/>
              <a:t>garantizan</a:t>
            </a:r>
            <a:r>
              <a:rPr lang="en-US" sz="1200" dirty="0"/>
              <a:t> </a:t>
            </a:r>
            <a:r>
              <a:rPr lang="en-US" sz="1200" dirty="0" err="1"/>
              <a:t>una</a:t>
            </a:r>
            <a:r>
              <a:rPr lang="en-US" sz="1200" dirty="0"/>
              <a:t> </a:t>
            </a:r>
            <a:r>
              <a:rPr lang="en-US" sz="1200" dirty="0" err="1"/>
              <a:t>sensación</a:t>
            </a:r>
            <a:r>
              <a:rPr lang="en-US" sz="1200" dirty="0"/>
              <a:t> de </a:t>
            </a:r>
            <a:r>
              <a:rPr lang="en-US" sz="1200" dirty="0" err="1"/>
              <a:t>satisfacción</a:t>
            </a:r>
            <a:r>
              <a:rPr lang="en-US" sz="1200" dirty="0"/>
              <a:t> y </a:t>
            </a:r>
            <a:r>
              <a:rPr lang="en-US" sz="1200" dirty="0" err="1"/>
              <a:t>tranquilidad</a:t>
            </a:r>
            <a:r>
              <a:rPr lang="en-US" sz="1200" dirty="0"/>
              <a:t>. Por lo tanto, lo que </a:t>
            </a:r>
            <a:r>
              <a:rPr lang="en-US" sz="1200" dirty="0" err="1"/>
              <a:t>queremos</a:t>
            </a:r>
            <a:r>
              <a:rPr lang="en-US" sz="1200" dirty="0"/>
              <a:t> es que </a:t>
            </a:r>
            <a:r>
              <a:rPr lang="en-US" sz="1200" dirty="0" err="1"/>
              <a:t>el</a:t>
            </a:r>
            <a:r>
              <a:rPr lang="en-US" sz="1200" dirty="0"/>
              <a:t> aula se </a:t>
            </a:r>
            <a:r>
              <a:rPr lang="en-US" sz="1200" dirty="0" err="1"/>
              <a:t>convierta</a:t>
            </a:r>
            <a:r>
              <a:rPr lang="en-US" sz="1200" dirty="0"/>
              <a:t> </a:t>
            </a:r>
            <a:r>
              <a:rPr lang="en-US" sz="1200" dirty="0" err="1"/>
              <a:t>en</a:t>
            </a:r>
            <a:r>
              <a:rPr lang="en-US" sz="1200" dirty="0"/>
              <a:t> un </a:t>
            </a:r>
            <a:r>
              <a:rPr lang="en-US" sz="1200" dirty="0" err="1"/>
              <a:t>espacio</a:t>
            </a:r>
            <a:r>
              <a:rPr lang="en-US" sz="1200" dirty="0"/>
              <a:t> </a:t>
            </a:r>
            <a:r>
              <a:rPr lang="en-US" sz="1200" dirty="0" err="1"/>
              <a:t>donde</a:t>
            </a:r>
            <a:r>
              <a:rPr lang="en-US" sz="1200" dirty="0"/>
              <a:t> </a:t>
            </a:r>
            <a:r>
              <a:rPr lang="en-US" sz="1200" dirty="0" err="1"/>
              <a:t>alumnado</a:t>
            </a:r>
            <a:r>
              <a:rPr lang="en-US" sz="1200" dirty="0"/>
              <a:t> y </a:t>
            </a:r>
            <a:r>
              <a:rPr lang="en-US" sz="1200" dirty="0" err="1"/>
              <a:t>profesorado</a:t>
            </a:r>
            <a:r>
              <a:rPr lang="en-US" sz="1200" dirty="0"/>
              <a:t> </a:t>
            </a:r>
            <a:r>
              <a:rPr lang="en-US" sz="1200" dirty="0" err="1"/>
              <a:t>tengan</a:t>
            </a:r>
            <a:r>
              <a:rPr lang="en-US" sz="1200" dirty="0"/>
              <a:t> </a:t>
            </a:r>
            <a:r>
              <a:rPr lang="en-US" sz="1200" dirty="0" err="1"/>
              <a:t>esa</a:t>
            </a:r>
            <a:r>
              <a:rPr lang="en-US" sz="1200" dirty="0"/>
              <a:t> </a:t>
            </a:r>
            <a:r>
              <a:rPr lang="en-US" sz="1200" dirty="0" err="1"/>
              <a:t>sensación</a:t>
            </a:r>
            <a:r>
              <a:rPr lang="en-US" sz="1200" dirty="0"/>
              <a:t> de </a:t>
            </a:r>
            <a:r>
              <a:rPr lang="en-US" sz="1200" dirty="0" err="1"/>
              <a:t>tranquilidad</a:t>
            </a:r>
            <a:r>
              <a:rPr lang="en-US" sz="1200" dirty="0"/>
              <a:t> y </a:t>
            </a:r>
            <a:r>
              <a:rPr lang="en-US" sz="1200" dirty="0" err="1"/>
              <a:t>paz</a:t>
            </a:r>
            <a:r>
              <a:rPr lang="en-US" sz="1200" dirty="0"/>
              <a:t>. Y para </a:t>
            </a:r>
            <a:r>
              <a:rPr lang="en-US" sz="1200" dirty="0" err="1"/>
              <a:t>ello</a:t>
            </a:r>
            <a:r>
              <a:rPr lang="en-US" sz="1200" dirty="0"/>
              <a:t> </a:t>
            </a:r>
            <a:r>
              <a:rPr lang="en-US" sz="1200" dirty="0" err="1"/>
              <a:t>empezaremos</a:t>
            </a:r>
            <a:r>
              <a:rPr lang="en-US" sz="1200" dirty="0"/>
              <a:t> </a:t>
            </a:r>
            <a:r>
              <a:rPr lang="en-US" sz="1200" dirty="0" err="1"/>
              <a:t>por</a:t>
            </a:r>
            <a:r>
              <a:rPr lang="en-US" sz="1200" dirty="0"/>
              <a:t> </a:t>
            </a:r>
            <a:r>
              <a:rPr lang="en-US" sz="1200" dirty="0" err="1"/>
              <a:t>identificar</a:t>
            </a:r>
            <a:r>
              <a:rPr lang="en-US" sz="1200" dirty="0"/>
              <a:t> </a:t>
            </a:r>
            <a:r>
              <a:rPr lang="en-US" sz="1200" dirty="0" err="1"/>
              <a:t>algunos</a:t>
            </a:r>
            <a:r>
              <a:rPr lang="en-US" sz="1200" dirty="0"/>
              <a:t> </a:t>
            </a:r>
            <a:r>
              <a:rPr lang="en-US" sz="1200" dirty="0" err="1"/>
              <a:t>elementos</a:t>
            </a:r>
            <a:r>
              <a:rPr lang="en-US" sz="1200" dirty="0"/>
              <a:t> que </a:t>
            </a:r>
            <a:r>
              <a:rPr lang="en-US" sz="1200" dirty="0" err="1"/>
              <a:t>pueden</a:t>
            </a:r>
            <a:r>
              <a:rPr lang="en-US" sz="1200" dirty="0"/>
              <a:t> ser </a:t>
            </a:r>
            <a:r>
              <a:rPr lang="en-US" sz="1200" dirty="0" err="1"/>
              <a:t>estresantes</a:t>
            </a:r>
            <a:r>
              <a:rPr lang="en-US" sz="1200" dirty="0"/>
              <a:t> para </a:t>
            </a:r>
            <a:r>
              <a:rPr lang="en-US" sz="1200" dirty="0" err="1"/>
              <a:t>los</a:t>
            </a:r>
            <a:r>
              <a:rPr lang="en-US" sz="1200" dirty="0"/>
              <a:t> </a:t>
            </a:r>
            <a:r>
              <a:rPr lang="en-US" sz="1200" dirty="0" err="1"/>
              <a:t>diferentes</a:t>
            </a:r>
            <a:r>
              <a:rPr lang="en-US" sz="1200" dirty="0"/>
              <a:t> </a:t>
            </a:r>
            <a:r>
              <a:rPr lang="en-US" sz="1200" dirty="0" err="1"/>
              <a:t>agentes</a:t>
            </a:r>
            <a:r>
              <a:rPr lang="en-US" sz="1200" dirty="0"/>
              <a:t> que </a:t>
            </a:r>
            <a:r>
              <a:rPr lang="en-US" sz="1200" dirty="0" err="1"/>
              <a:t>participan</a:t>
            </a:r>
            <a:r>
              <a:rPr lang="en-US" sz="1200" dirty="0"/>
              <a:t> </a:t>
            </a:r>
            <a:r>
              <a:rPr lang="en-US" sz="1200" dirty="0" err="1"/>
              <a:t>en</a:t>
            </a:r>
            <a:r>
              <a:rPr lang="en-US" sz="1200" dirty="0"/>
              <a:t> la </a:t>
            </a:r>
            <a:r>
              <a:rPr lang="en-US" sz="1200" dirty="0" err="1"/>
              <a:t>escuela</a:t>
            </a:r>
            <a:r>
              <a:rPr lang="en-US" sz="1200" dirty="0"/>
              <a:t>. </a:t>
            </a:r>
            <a:endParaRPr dirty="0"/>
          </a:p>
          <a:p>
            <a:pPr marL="0" lvl="0" indent="0" algn="l" rtl="0">
              <a:lnSpc>
                <a:spcPct val="100000"/>
              </a:lnSpc>
              <a:spcBef>
                <a:spcPts val="800"/>
              </a:spcBef>
              <a:spcAft>
                <a:spcPts val="0"/>
              </a:spcAft>
              <a:buClr>
                <a:schemeClr val="dk1"/>
              </a:buClr>
              <a:buSzPct val="100000"/>
              <a:buNone/>
            </a:pPr>
            <a:r>
              <a:rPr lang="en-US" sz="1400" b="1" dirty="0" err="1">
                <a:highlight>
                  <a:schemeClr val="lt1"/>
                </a:highlight>
              </a:rPr>
              <a:t>Desencadenantes</a:t>
            </a:r>
            <a:r>
              <a:rPr lang="en-US" sz="1400" b="1" dirty="0">
                <a:highlight>
                  <a:schemeClr val="lt1"/>
                </a:highlight>
              </a:rPr>
              <a:t> del </a:t>
            </a:r>
            <a:r>
              <a:rPr lang="en-US" sz="1400" b="1" dirty="0" err="1">
                <a:highlight>
                  <a:schemeClr val="lt1"/>
                </a:highlight>
              </a:rPr>
              <a:t>estrés</a:t>
            </a:r>
            <a:endParaRPr dirty="0"/>
          </a:p>
          <a:p>
            <a:pPr marL="0" lvl="0" indent="0" algn="l" rtl="0">
              <a:lnSpc>
                <a:spcPct val="100000"/>
              </a:lnSpc>
              <a:spcBef>
                <a:spcPts val="400"/>
              </a:spcBef>
              <a:spcAft>
                <a:spcPts val="0"/>
              </a:spcAft>
              <a:buClr>
                <a:schemeClr val="dk1"/>
              </a:buClr>
              <a:buSzPct val="91666"/>
              <a:buFont typeface="Arial"/>
              <a:buNone/>
            </a:pPr>
            <a:r>
              <a:rPr lang="en-US" sz="1200" dirty="0" err="1"/>
              <a:t>Cuando</a:t>
            </a:r>
            <a:r>
              <a:rPr lang="en-US" sz="1200" dirty="0"/>
              <a:t> </a:t>
            </a:r>
            <a:r>
              <a:rPr lang="en-US" sz="1200" dirty="0" err="1"/>
              <a:t>el</a:t>
            </a:r>
            <a:r>
              <a:rPr lang="en-US" sz="1200" dirty="0"/>
              <a:t> </a:t>
            </a:r>
            <a:r>
              <a:rPr lang="en-US" sz="1200" dirty="0" err="1"/>
              <a:t>alumnado</a:t>
            </a:r>
            <a:r>
              <a:rPr lang="en-US" sz="1200" dirty="0"/>
              <a:t> ha </a:t>
            </a:r>
            <a:r>
              <a:rPr lang="en-US" sz="1200" dirty="0" err="1"/>
              <a:t>vivido</a:t>
            </a:r>
            <a:r>
              <a:rPr lang="en-US" sz="1200" dirty="0"/>
              <a:t> </a:t>
            </a:r>
            <a:r>
              <a:rPr lang="en-US" sz="1200" dirty="0" err="1"/>
              <a:t>experiencias</a:t>
            </a:r>
            <a:r>
              <a:rPr lang="en-US" sz="1200" dirty="0"/>
              <a:t> </a:t>
            </a:r>
            <a:r>
              <a:rPr lang="en-US" sz="1200" dirty="0" err="1"/>
              <a:t>adversas</a:t>
            </a:r>
            <a:r>
              <a:rPr lang="en-US" sz="1200" dirty="0"/>
              <a:t> </a:t>
            </a:r>
            <a:r>
              <a:rPr lang="en-US" sz="1200" dirty="0" err="1"/>
              <a:t>como</a:t>
            </a:r>
            <a:r>
              <a:rPr lang="en-US" sz="1200" dirty="0"/>
              <a:t> las </a:t>
            </a:r>
            <a:r>
              <a:rPr lang="en-US" sz="1200" dirty="0" err="1"/>
              <a:t>evaluadas</a:t>
            </a:r>
            <a:r>
              <a:rPr lang="en-US" sz="1200" dirty="0"/>
              <a:t> </a:t>
            </a:r>
            <a:r>
              <a:rPr lang="en-US" sz="1200" dirty="0" err="1"/>
              <a:t>anteriormente</a:t>
            </a:r>
            <a:r>
              <a:rPr lang="en-US" sz="1200" dirty="0"/>
              <a:t>, </a:t>
            </a:r>
            <a:r>
              <a:rPr lang="en-US" sz="1200" dirty="0" err="1"/>
              <a:t>han</a:t>
            </a:r>
            <a:r>
              <a:rPr lang="en-US" sz="1200" dirty="0"/>
              <a:t> </a:t>
            </a:r>
            <a:r>
              <a:rPr lang="en-US" sz="1200" dirty="0" err="1"/>
              <a:t>aprendido</a:t>
            </a:r>
            <a:r>
              <a:rPr lang="en-US" sz="1200" dirty="0"/>
              <a:t> </a:t>
            </a:r>
            <a:r>
              <a:rPr lang="en-US" sz="1200" dirty="0" err="1"/>
              <a:t>patrones</a:t>
            </a:r>
            <a:r>
              <a:rPr lang="en-US" sz="1200" dirty="0"/>
              <a:t> de </a:t>
            </a:r>
            <a:r>
              <a:rPr lang="en-US" sz="1200" dirty="0" err="1"/>
              <a:t>hipervigilancia</a:t>
            </a:r>
            <a:r>
              <a:rPr lang="en-US" sz="1200" dirty="0"/>
              <a:t> que les </a:t>
            </a:r>
            <a:r>
              <a:rPr lang="en-US" sz="1200" dirty="0" err="1"/>
              <a:t>hacen</a:t>
            </a:r>
            <a:r>
              <a:rPr lang="en-US" sz="1200" dirty="0"/>
              <a:t> </a:t>
            </a:r>
            <a:r>
              <a:rPr lang="en-US" sz="1200" dirty="0" err="1"/>
              <a:t>estar</a:t>
            </a:r>
            <a:r>
              <a:rPr lang="en-US" sz="1200" dirty="0"/>
              <a:t> </a:t>
            </a:r>
            <a:r>
              <a:rPr lang="en-US" sz="1200" dirty="0" err="1"/>
              <a:t>constantemente</a:t>
            </a:r>
            <a:r>
              <a:rPr lang="en-US" sz="1200" dirty="0"/>
              <a:t> </a:t>
            </a:r>
            <a:r>
              <a:rPr lang="en-US" sz="1200" dirty="0" err="1"/>
              <a:t>alerta</a:t>
            </a:r>
            <a:r>
              <a:rPr lang="en-US" sz="1200" dirty="0"/>
              <a:t> ante </a:t>
            </a:r>
            <a:r>
              <a:rPr lang="en-US" sz="1200" dirty="0" err="1"/>
              <a:t>cualquier</a:t>
            </a:r>
            <a:r>
              <a:rPr lang="en-US" sz="1200" dirty="0"/>
              <a:t> </a:t>
            </a:r>
            <a:r>
              <a:rPr lang="en-US" sz="1200" dirty="0" err="1"/>
              <a:t>posible</a:t>
            </a:r>
            <a:r>
              <a:rPr lang="en-US" sz="1200" dirty="0"/>
              <a:t> </a:t>
            </a:r>
            <a:r>
              <a:rPr lang="en-US" sz="1200" dirty="0" err="1"/>
              <a:t>cambio</a:t>
            </a:r>
            <a:r>
              <a:rPr lang="en-US" sz="1200" dirty="0"/>
              <a:t> </a:t>
            </a:r>
            <a:r>
              <a:rPr lang="en-US" sz="1200" dirty="0" err="1"/>
              <a:t>adverso</a:t>
            </a:r>
            <a:r>
              <a:rPr lang="en-US" sz="1200" dirty="0"/>
              <a:t> (Cáceres et. al., 2017; Mesa-Gesa &amp; Moya-</a:t>
            </a:r>
            <a:r>
              <a:rPr lang="en-US" sz="1200" dirty="0" err="1"/>
              <a:t>Albiol</a:t>
            </a:r>
            <a:r>
              <a:rPr lang="en-US" sz="1200" dirty="0"/>
              <a:t>, 2011). En </a:t>
            </a:r>
            <a:r>
              <a:rPr lang="en-US" sz="1200" dirty="0" err="1"/>
              <a:t>este</a:t>
            </a:r>
            <a:r>
              <a:rPr lang="en-US" sz="1200" dirty="0"/>
              <a:t> </a:t>
            </a:r>
            <a:r>
              <a:rPr lang="en-US" sz="1200" dirty="0" err="1"/>
              <a:t>sentido</a:t>
            </a:r>
            <a:r>
              <a:rPr lang="en-US" sz="1200" dirty="0"/>
              <a:t>, </a:t>
            </a:r>
            <a:r>
              <a:rPr lang="en-US" sz="1200" dirty="0" err="1"/>
              <a:t>muchos</a:t>
            </a:r>
            <a:r>
              <a:rPr lang="en-US" sz="1200" dirty="0"/>
              <a:t> de </a:t>
            </a:r>
            <a:r>
              <a:rPr lang="en-US" sz="1200" dirty="0" err="1"/>
              <a:t>estos</a:t>
            </a:r>
            <a:r>
              <a:rPr lang="en-US" sz="1200" dirty="0"/>
              <a:t> </a:t>
            </a:r>
            <a:r>
              <a:rPr lang="en-US" sz="1200" dirty="0" err="1"/>
              <a:t>niños</a:t>
            </a:r>
            <a:r>
              <a:rPr lang="en-US" sz="1200" dirty="0"/>
              <a:t> y </a:t>
            </a:r>
            <a:r>
              <a:rPr lang="en-US" sz="1200" dirty="0" err="1"/>
              <a:t>niñas</a:t>
            </a:r>
            <a:r>
              <a:rPr lang="en-US" sz="1200" dirty="0"/>
              <a:t> </a:t>
            </a:r>
            <a:r>
              <a:rPr lang="en-US" sz="1200" dirty="0" err="1"/>
              <a:t>desarrollan</a:t>
            </a:r>
            <a:r>
              <a:rPr lang="en-US" sz="1200" dirty="0"/>
              <a:t> </a:t>
            </a:r>
            <a:r>
              <a:rPr lang="en-US" sz="1200" dirty="0" err="1"/>
              <a:t>conductas</a:t>
            </a:r>
            <a:r>
              <a:rPr lang="en-US" sz="1200" dirty="0"/>
              <a:t> </a:t>
            </a:r>
            <a:r>
              <a:rPr lang="en-US" sz="1200" dirty="0" err="1"/>
              <a:t>seductoras</a:t>
            </a:r>
            <a:r>
              <a:rPr lang="en-US" sz="1200" dirty="0"/>
              <a:t> o </a:t>
            </a:r>
            <a:r>
              <a:rPr lang="en-US" sz="1200" dirty="0" err="1"/>
              <a:t>disruptivas</a:t>
            </a:r>
            <a:r>
              <a:rPr lang="en-US" sz="1200" dirty="0"/>
              <a:t> </a:t>
            </a:r>
            <a:r>
              <a:rPr lang="en-US" sz="1200" dirty="0" err="1"/>
              <a:t>como</a:t>
            </a:r>
            <a:r>
              <a:rPr lang="en-US" sz="1200" dirty="0"/>
              <a:t> </a:t>
            </a:r>
            <a:r>
              <a:rPr lang="en-US" sz="1200" dirty="0" err="1"/>
              <a:t>mecanismo</a:t>
            </a:r>
            <a:r>
              <a:rPr lang="en-US" sz="1200" dirty="0"/>
              <a:t> de </a:t>
            </a:r>
            <a:r>
              <a:rPr lang="en-US" sz="1200" dirty="0" err="1"/>
              <a:t>evasión</a:t>
            </a:r>
            <a:r>
              <a:rPr lang="en-US" sz="1200" dirty="0"/>
              <a:t> y </a:t>
            </a:r>
            <a:r>
              <a:rPr lang="en-US" sz="1200" dirty="0" err="1"/>
              <a:t>disociación</a:t>
            </a:r>
            <a:r>
              <a:rPr lang="en-US" sz="1200" dirty="0"/>
              <a:t> ante </a:t>
            </a:r>
            <a:r>
              <a:rPr lang="en-US" sz="1200" dirty="0" err="1"/>
              <a:t>el</a:t>
            </a:r>
            <a:r>
              <a:rPr lang="en-US" sz="1200" dirty="0"/>
              <a:t> </a:t>
            </a:r>
            <a:r>
              <a:rPr lang="en-US" sz="1200" dirty="0" err="1"/>
              <a:t>miedo</a:t>
            </a:r>
            <a:r>
              <a:rPr lang="en-US" sz="1200" dirty="0"/>
              <a:t> </a:t>
            </a:r>
            <a:r>
              <a:rPr lang="en-US" sz="1200" dirty="0" err="1"/>
              <a:t>generado</a:t>
            </a:r>
            <a:r>
              <a:rPr lang="en-US" sz="1200" dirty="0"/>
              <a:t> </a:t>
            </a:r>
            <a:r>
              <a:rPr lang="en-US" sz="1200" dirty="0" err="1"/>
              <a:t>por</a:t>
            </a:r>
            <a:r>
              <a:rPr lang="en-US" sz="1200" dirty="0"/>
              <a:t> la </a:t>
            </a:r>
            <a:r>
              <a:rPr lang="en-US" sz="1200" dirty="0" err="1"/>
              <a:t>incertidumbre</a:t>
            </a:r>
            <a:r>
              <a:rPr lang="en-US" sz="1200" dirty="0"/>
              <a:t>. Sin embargo, </a:t>
            </a:r>
            <a:r>
              <a:rPr lang="en-US" sz="1200" dirty="0" err="1"/>
              <a:t>estas</a:t>
            </a:r>
            <a:r>
              <a:rPr lang="en-US" sz="1200" dirty="0"/>
              <a:t> </a:t>
            </a:r>
            <a:r>
              <a:rPr lang="en-US" sz="1200" dirty="0" err="1"/>
              <a:t>conductas</a:t>
            </a:r>
            <a:r>
              <a:rPr lang="en-US" sz="1200" dirty="0"/>
              <a:t> </a:t>
            </a:r>
            <a:r>
              <a:rPr lang="en-US" sz="1200" dirty="0" err="1"/>
              <a:t>inesperadas</a:t>
            </a:r>
            <a:r>
              <a:rPr lang="en-US" sz="1200" dirty="0"/>
              <a:t>, </a:t>
            </a:r>
            <a:r>
              <a:rPr lang="en-US" sz="1200" dirty="0" err="1"/>
              <a:t>inapropiadas</a:t>
            </a:r>
            <a:r>
              <a:rPr lang="en-US" sz="1200" dirty="0"/>
              <a:t> o </a:t>
            </a:r>
            <a:r>
              <a:rPr lang="en-US" sz="1200" dirty="0" err="1"/>
              <a:t>incoherentes</a:t>
            </a:r>
            <a:r>
              <a:rPr lang="en-US" sz="1200" dirty="0"/>
              <a:t> son </a:t>
            </a:r>
            <a:r>
              <a:rPr lang="en-US" sz="1200" dirty="0" err="1"/>
              <a:t>consideradas</a:t>
            </a:r>
            <a:r>
              <a:rPr lang="en-US" sz="1200" dirty="0"/>
              <a:t> </a:t>
            </a:r>
            <a:r>
              <a:rPr lang="en-US" sz="1200" dirty="0" err="1"/>
              <a:t>por</a:t>
            </a:r>
            <a:r>
              <a:rPr lang="en-US" sz="1200" dirty="0"/>
              <a:t> las personas </a:t>
            </a:r>
            <a:r>
              <a:rPr lang="en-US" sz="1200" dirty="0" err="1"/>
              <a:t>adultas</a:t>
            </a:r>
            <a:r>
              <a:rPr lang="en-US" sz="1200" dirty="0"/>
              <a:t> </a:t>
            </a:r>
            <a:r>
              <a:rPr lang="en-US" sz="1200" dirty="0" err="1"/>
              <a:t>como</a:t>
            </a:r>
            <a:r>
              <a:rPr lang="en-US" sz="1200" dirty="0"/>
              <a:t> </a:t>
            </a:r>
            <a:r>
              <a:rPr lang="en-US" sz="1200" dirty="0" err="1"/>
              <a:t>una</a:t>
            </a:r>
            <a:r>
              <a:rPr lang="en-US" sz="1200" dirty="0"/>
              <a:t> </a:t>
            </a:r>
            <a:r>
              <a:rPr lang="en-US" sz="1200" dirty="0" err="1"/>
              <a:t>provocación</a:t>
            </a:r>
            <a:r>
              <a:rPr lang="en-US" sz="1200" dirty="0"/>
              <a:t> </a:t>
            </a:r>
            <a:r>
              <a:rPr lang="en-US" sz="1200" dirty="0" err="1"/>
              <a:t>en</a:t>
            </a:r>
            <a:r>
              <a:rPr lang="en-US" sz="1200" dirty="0"/>
              <a:t> </a:t>
            </a:r>
            <a:r>
              <a:rPr lang="en-US" sz="1200" dirty="0" err="1"/>
              <a:t>lugar</a:t>
            </a:r>
            <a:r>
              <a:rPr lang="en-US" sz="1200" dirty="0"/>
              <a:t> de un </a:t>
            </a:r>
            <a:r>
              <a:rPr lang="en-US" sz="1200" dirty="0" err="1"/>
              <a:t>síntoma</a:t>
            </a:r>
            <a:r>
              <a:rPr lang="en-US" sz="1200" dirty="0"/>
              <a:t> de </a:t>
            </a:r>
            <a:r>
              <a:rPr lang="en-US" sz="1200" dirty="0" err="1"/>
              <a:t>alarma</a:t>
            </a:r>
            <a:r>
              <a:rPr lang="en-US" sz="1200" dirty="0"/>
              <a:t> (Espinoza, 2006).</a:t>
            </a:r>
            <a:endParaRPr sz="1200" dirty="0"/>
          </a:p>
          <a:p>
            <a:pPr marL="0" indent="0">
              <a:lnSpc>
                <a:spcPct val="100000"/>
              </a:lnSpc>
              <a:spcBef>
                <a:spcPts val="400"/>
              </a:spcBef>
              <a:buSzPct val="91666"/>
            </a:pPr>
            <a:r>
              <a:rPr lang="en-US" sz="1200" dirty="0"/>
              <a:t>Por </a:t>
            </a:r>
            <a:r>
              <a:rPr lang="en-US" sz="1200" dirty="0" err="1"/>
              <a:t>ejemplo</a:t>
            </a:r>
            <a:r>
              <a:rPr lang="en-US" sz="1200" dirty="0"/>
              <a:t>, un </a:t>
            </a:r>
            <a:r>
              <a:rPr lang="en-US" sz="1200" dirty="0" err="1"/>
              <a:t>niño</a:t>
            </a:r>
            <a:r>
              <a:rPr lang="en-US" sz="1200" dirty="0"/>
              <a:t> </a:t>
            </a:r>
            <a:r>
              <a:rPr lang="en-US" sz="1200" dirty="0" err="1"/>
              <a:t>acostumbrado</a:t>
            </a:r>
            <a:r>
              <a:rPr lang="en-US" sz="1200" dirty="0"/>
              <a:t> a la </a:t>
            </a:r>
            <a:r>
              <a:rPr lang="en-US" sz="1200" dirty="0" err="1"/>
              <a:t>pérdida</a:t>
            </a:r>
            <a:r>
              <a:rPr lang="en-US" sz="1200" dirty="0"/>
              <a:t> de </a:t>
            </a:r>
            <a:r>
              <a:rPr lang="en-US" sz="1200" dirty="0" err="1"/>
              <a:t>referentes</a:t>
            </a:r>
            <a:r>
              <a:rPr lang="en-US" sz="1200" dirty="0"/>
              <a:t> </a:t>
            </a:r>
            <a:r>
              <a:rPr lang="en-US" sz="1200" dirty="0" err="1"/>
              <a:t>afectivos</a:t>
            </a:r>
            <a:r>
              <a:rPr lang="en-US" sz="1200" dirty="0"/>
              <a:t> se </a:t>
            </a:r>
            <a:r>
              <a:rPr lang="en-US" sz="1200" dirty="0" err="1"/>
              <a:t>siente</a:t>
            </a:r>
            <a:r>
              <a:rPr lang="en-US" sz="1200" dirty="0"/>
              <a:t> </a:t>
            </a:r>
            <a:r>
              <a:rPr lang="en-US" sz="1200" dirty="0" err="1"/>
              <a:t>amenazado</a:t>
            </a:r>
            <a:r>
              <a:rPr lang="en-US" sz="1200" dirty="0"/>
              <a:t> </a:t>
            </a:r>
            <a:r>
              <a:rPr lang="en-US" sz="1200" dirty="0" err="1"/>
              <a:t>por</a:t>
            </a:r>
            <a:r>
              <a:rPr lang="en-US" sz="1200" dirty="0"/>
              <a:t> un </a:t>
            </a:r>
            <a:r>
              <a:rPr lang="en-US" sz="1200" dirty="0" err="1"/>
              <a:t>cambio</a:t>
            </a:r>
            <a:r>
              <a:rPr lang="en-US" sz="1200" dirty="0"/>
              <a:t> </a:t>
            </a:r>
            <a:r>
              <a:rPr lang="en-US" sz="1200" dirty="0" err="1"/>
              <a:t>inesperado</a:t>
            </a:r>
            <a:r>
              <a:rPr lang="en-US" sz="1200" dirty="0"/>
              <a:t> de </a:t>
            </a:r>
            <a:r>
              <a:rPr lang="en-US" sz="1200" dirty="0" err="1"/>
              <a:t>profesor</a:t>
            </a:r>
            <a:r>
              <a:rPr lang="en-US" sz="1200" dirty="0"/>
              <a:t> o un </a:t>
            </a:r>
            <a:r>
              <a:rPr lang="en-US" sz="1200" dirty="0" err="1"/>
              <a:t>cambio</a:t>
            </a:r>
            <a:r>
              <a:rPr lang="en-US" sz="1200" dirty="0"/>
              <a:t> de aula. En </a:t>
            </a:r>
            <a:r>
              <a:rPr lang="en-US" sz="1200" dirty="0" err="1"/>
              <a:t>estos</a:t>
            </a:r>
            <a:r>
              <a:rPr lang="en-US" sz="1200" dirty="0"/>
              <a:t> </a:t>
            </a:r>
            <a:r>
              <a:rPr lang="en-US" sz="1200" dirty="0" err="1"/>
              <a:t>casos</a:t>
            </a:r>
            <a:r>
              <a:rPr lang="en-US" sz="1200" dirty="0"/>
              <a:t>, </a:t>
            </a:r>
            <a:r>
              <a:rPr lang="en-US" sz="1200" dirty="0" err="1"/>
              <a:t>todos</a:t>
            </a:r>
            <a:r>
              <a:rPr lang="en-US" sz="1200" dirty="0"/>
              <a:t> </a:t>
            </a:r>
            <a:r>
              <a:rPr lang="en-US" sz="1200" dirty="0" err="1"/>
              <a:t>los</a:t>
            </a:r>
            <a:r>
              <a:rPr lang="en-US" sz="1200" dirty="0"/>
              <a:t> </a:t>
            </a:r>
            <a:r>
              <a:rPr lang="en-US" sz="1200" dirty="0" err="1"/>
              <a:t>mecanismos</a:t>
            </a:r>
            <a:r>
              <a:rPr lang="en-US" sz="1200" dirty="0"/>
              <a:t> de </a:t>
            </a:r>
            <a:r>
              <a:rPr lang="en-US" sz="1200" dirty="0" err="1"/>
              <a:t>alarma</a:t>
            </a:r>
            <a:r>
              <a:rPr lang="en-US" sz="1200" dirty="0"/>
              <a:t> se </a:t>
            </a:r>
            <a:r>
              <a:rPr lang="en-US" sz="1200" dirty="0" err="1"/>
              <a:t>activan</a:t>
            </a:r>
            <a:r>
              <a:rPr lang="en-US" sz="1200" dirty="0"/>
              <a:t> </a:t>
            </a:r>
            <a:r>
              <a:rPr lang="en-US" sz="1200" dirty="0" err="1"/>
              <a:t>en</a:t>
            </a:r>
            <a:r>
              <a:rPr lang="en-US" sz="1200" dirty="0"/>
              <a:t> </a:t>
            </a:r>
            <a:r>
              <a:rPr lang="en-US" sz="1200" dirty="0" err="1"/>
              <a:t>el</a:t>
            </a:r>
            <a:r>
              <a:rPr lang="en-US" sz="1200" dirty="0"/>
              <a:t> </a:t>
            </a:r>
            <a:r>
              <a:rPr lang="en-US" sz="1200" dirty="0" err="1"/>
              <a:t>alumno</a:t>
            </a:r>
            <a:r>
              <a:rPr lang="en-US" sz="1200" dirty="0"/>
              <a:t> de forma </a:t>
            </a:r>
            <a:r>
              <a:rPr lang="en-US" sz="1200" dirty="0" err="1"/>
              <a:t>involuntaria</a:t>
            </a:r>
            <a:r>
              <a:rPr lang="en-US" sz="1200" dirty="0"/>
              <a:t> (Mesa-Gresa &amp; Moya-</a:t>
            </a:r>
            <a:r>
              <a:rPr lang="en-US" sz="1200" dirty="0" err="1"/>
              <a:t>Albiol</a:t>
            </a:r>
            <a:r>
              <a:rPr lang="en-US" sz="1200" dirty="0"/>
              <a:t>, 2011). </a:t>
            </a:r>
            <a:endParaRPr sz="1200" dirty="0"/>
          </a:p>
          <a:p>
            <a:pPr marL="0" lvl="0" indent="0" algn="l" rtl="0">
              <a:lnSpc>
                <a:spcPct val="100000"/>
              </a:lnSpc>
              <a:spcBef>
                <a:spcPts val="400"/>
              </a:spcBef>
              <a:spcAft>
                <a:spcPts val="0"/>
              </a:spcAft>
              <a:buClr>
                <a:schemeClr val="dk1"/>
              </a:buClr>
              <a:buSzPct val="91666"/>
              <a:buFont typeface="Arial"/>
              <a:buNone/>
            </a:pPr>
            <a:r>
              <a:rPr lang="en-US" sz="1200" dirty="0" err="1"/>
              <a:t>Algunos</a:t>
            </a:r>
            <a:r>
              <a:rPr lang="en-US" sz="1200" dirty="0"/>
              <a:t> </a:t>
            </a:r>
            <a:r>
              <a:rPr lang="en-US" sz="1200" dirty="0" err="1"/>
              <a:t>ejemplos</a:t>
            </a:r>
            <a:r>
              <a:rPr lang="en-US" sz="1200" dirty="0"/>
              <a:t> son </a:t>
            </a:r>
            <a:r>
              <a:rPr lang="en-US" sz="1200" dirty="0" err="1"/>
              <a:t>los</a:t>
            </a:r>
            <a:r>
              <a:rPr lang="en-US" sz="1200" dirty="0"/>
              <a:t> </a:t>
            </a:r>
            <a:r>
              <a:rPr lang="en-US" sz="1200" dirty="0" err="1"/>
              <a:t>cambios</a:t>
            </a:r>
            <a:r>
              <a:rPr lang="en-US" sz="1200" dirty="0"/>
              <a:t> </a:t>
            </a:r>
            <a:r>
              <a:rPr lang="en-US" sz="1200" dirty="0" err="1"/>
              <a:t>inesperados</a:t>
            </a:r>
            <a:r>
              <a:rPr lang="en-US" sz="1200" dirty="0"/>
              <a:t> de </a:t>
            </a:r>
            <a:r>
              <a:rPr lang="en-US" sz="1200" dirty="0" err="1"/>
              <a:t>dinámica</a:t>
            </a:r>
            <a:r>
              <a:rPr lang="en-US" sz="1200" dirty="0"/>
              <a:t>, y </a:t>
            </a:r>
            <a:r>
              <a:rPr lang="en-US" sz="1200" dirty="0" err="1"/>
              <a:t>los</a:t>
            </a:r>
            <a:r>
              <a:rPr lang="en-US" sz="1200" dirty="0"/>
              <a:t> </a:t>
            </a:r>
            <a:r>
              <a:rPr lang="en-US" sz="1200" dirty="0" err="1"/>
              <a:t>cambios</a:t>
            </a:r>
            <a:r>
              <a:rPr lang="en-US" sz="1200" dirty="0"/>
              <a:t> </a:t>
            </a:r>
            <a:r>
              <a:rPr lang="en-US" sz="1200" dirty="0" err="1"/>
              <a:t>inesperados</a:t>
            </a:r>
            <a:r>
              <a:rPr lang="en-US" sz="1200" dirty="0"/>
              <a:t> de </a:t>
            </a:r>
            <a:r>
              <a:rPr lang="en-US" sz="1200" dirty="0" err="1"/>
              <a:t>profesor</a:t>
            </a:r>
            <a:r>
              <a:rPr lang="en-US" sz="1200" dirty="0"/>
              <a:t> o </a:t>
            </a:r>
            <a:r>
              <a:rPr lang="en-US" sz="1200" dirty="0" err="1"/>
              <a:t>profesora</a:t>
            </a:r>
            <a:r>
              <a:rPr lang="en-US" sz="1200" dirty="0"/>
              <a:t> y </a:t>
            </a:r>
            <a:r>
              <a:rPr lang="en-US" sz="1200" dirty="0" err="1"/>
              <a:t>los</a:t>
            </a:r>
            <a:r>
              <a:rPr lang="en-US" sz="1200" dirty="0"/>
              <a:t> </a:t>
            </a:r>
            <a:r>
              <a:rPr lang="en-US" sz="1200" dirty="0" err="1"/>
              <a:t>exámenes</a:t>
            </a:r>
            <a:r>
              <a:rPr lang="en-US" sz="1200" dirty="0"/>
              <a:t> </a:t>
            </a:r>
            <a:r>
              <a:rPr lang="en-US" sz="1200" dirty="0" err="1"/>
              <a:t>sorpresa</a:t>
            </a:r>
            <a:r>
              <a:rPr lang="en-US" sz="1200" dirty="0"/>
              <a:t>. </a:t>
            </a:r>
            <a:r>
              <a:rPr lang="en-US" sz="1200" dirty="0" err="1"/>
              <a:t>Otro</a:t>
            </a:r>
            <a:r>
              <a:rPr lang="en-US" sz="1200" dirty="0"/>
              <a:t> es saber que las </a:t>
            </a:r>
            <a:r>
              <a:rPr lang="en-US" sz="1200" dirty="0" err="1"/>
              <a:t>vacaciones</a:t>
            </a:r>
            <a:r>
              <a:rPr lang="en-US" sz="1200" dirty="0"/>
              <a:t> </a:t>
            </a:r>
            <a:r>
              <a:rPr lang="en-US" sz="1200" dirty="0" err="1"/>
              <a:t>están</a:t>
            </a:r>
            <a:r>
              <a:rPr lang="en-US" sz="1200" dirty="0"/>
              <a:t> </a:t>
            </a:r>
            <a:r>
              <a:rPr lang="en-US" sz="1200" dirty="0" err="1"/>
              <a:t>cerca</a:t>
            </a:r>
            <a:r>
              <a:rPr lang="en-US" sz="1200" dirty="0"/>
              <a:t>. El </a:t>
            </a:r>
            <a:r>
              <a:rPr lang="en-US" sz="1200" dirty="0" err="1"/>
              <a:t>cansancio</a:t>
            </a:r>
            <a:r>
              <a:rPr lang="en-US" sz="1200" dirty="0"/>
              <a:t> de </a:t>
            </a:r>
            <a:r>
              <a:rPr lang="en-US" sz="1200" dirty="0" err="1"/>
              <a:t>los</a:t>
            </a:r>
            <a:r>
              <a:rPr lang="en-US" sz="1200" dirty="0"/>
              <a:t> </a:t>
            </a:r>
            <a:r>
              <a:rPr lang="en-US" sz="1200" dirty="0" err="1"/>
              <a:t>alumnado</a:t>
            </a:r>
            <a:r>
              <a:rPr lang="en-US" sz="1200" dirty="0"/>
              <a:t>. Las </a:t>
            </a:r>
            <a:r>
              <a:rPr lang="en-US" sz="1200" dirty="0" err="1"/>
              <a:t>clases</a:t>
            </a:r>
            <a:r>
              <a:rPr lang="en-US" sz="1200" dirty="0"/>
              <a:t> </a:t>
            </a:r>
            <a:r>
              <a:rPr lang="en-US" sz="1200" dirty="0" err="1"/>
              <a:t>aburridas</a:t>
            </a:r>
            <a:r>
              <a:rPr lang="en-US" sz="1200" dirty="0"/>
              <a:t>. </a:t>
            </a:r>
            <a:r>
              <a:rPr lang="en-US" sz="1200" dirty="0" err="1"/>
              <a:t>Contenidos</a:t>
            </a:r>
            <a:r>
              <a:rPr lang="en-US" sz="1200" dirty="0"/>
              <a:t> poco </a:t>
            </a:r>
            <a:r>
              <a:rPr lang="en-US" sz="1200" dirty="0" err="1"/>
              <a:t>interesantes</a:t>
            </a:r>
            <a:r>
              <a:rPr lang="en-US" sz="1200" dirty="0"/>
              <a:t>. Y la </a:t>
            </a:r>
            <a:r>
              <a:rPr lang="en-US" sz="1200" dirty="0" err="1"/>
              <a:t>última</a:t>
            </a:r>
            <a:r>
              <a:rPr lang="en-US" sz="1200" dirty="0"/>
              <a:t> es </a:t>
            </a:r>
            <a:r>
              <a:rPr lang="en-US" sz="1200" dirty="0" err="1"/>
              <a:t>hacer</a:t>
            </a:r>
            <a:r>
              <a:rPr lang="en-US" sz="1200" dirty="0"/>
              <a:t> </a:t>
            </a:r>
            <a:r>
              <a:rPr lang="en-US" sz="1200" dirty="0" err="1"/>
              <a:t>actividades</a:t>
            </a:r>
            <a:r>
              <a:rPr lang="en-US" sz="1200" dirty="0"/>
              <a:t> </a:t>
            </a:r>
            <a:r>
              <a:rPr lang="en-US" sz="1200" dirty="0" err="1"/>
              <a:t>repetitivas</a:t>
            </a:r>
            <a:r>
              <a:rPr lang="en-US" sz="1200" dirty="0"/>
              <a:t>.</a:t>
            </a:r>
            <a:endParaRPr sz="1200" dirty="0"/>
          </a:p>
          <a:p>
            <a:pPr marL="0" lvl="0" indent="0" algn="l" rtl="0">
              <a:lnSpc>
                <a:spcPct val="100000"/>
              </a:lnSpc>
              <a:spcBef>
                <a:spcPts val="400"/>
              </a:spcBef>
              <a:spcAft>
                <a:spcPts val="0"/>
              </a:spcAft>
              <a:buClr>
                <a:schemeClr val="dk1"/>
              </a:buClr>
              <a:buSzPct val="91666"/>
              <a:buFont typeface="Arial"/>
              <a:buNone/>
            </a:pPr>
            <a:r>
              <a:rPr lang="en-US" sz="1200" dirty="0" err="1"/>
              <a:t>Específicamente</a:t>
            </a:r>
            <a:r>
              <a:rPr lang="en-US" sz="1200" dirty="0"/>
              <a:t> con </a:t>
            </a:r>
            <a:r>
              <a:rPr lang="en-US" sz="1200" dirty="0" err="1"/>
              <a:t>los</a:t>
            </a:r>
            <a:r>
              <a:rPr lang="en-US" sz="1200" dirty="0"/>
              <a:t> </a:t>
            </a:r>
            <a:r>
              <a:rPr lang="en-US" sz="1200" dirty="0" err="1"/>
              <a:t>alumnos</a:t>
            </a:r>
            <a:r>
              <a:rPr lang="en-US" sz="1200" dirty="0"/>
              <a:t> y </a:t>
            </a:r>
            <a:r>
              <a:rPr lang="en-US" sz="1200" dirty="0" err="1"/>
              <a:t>alumnas</a:t>
            </a:r>
            <a:r>
              <a:rPr lang="en-US" sz="1200" dirty="0"/>
              <a:t> </a:t>
            </a:r>
            <a:r>
              <a:rPr lang="en-US" sz="1200" dirty="0" err="1"/>
              <a:t>procedentes</a:t>
            </a:r>
            <a:r>
              <a:rPr lang="en-US" sz="1200" dirty="0"/>
              <a:t> del </a:t>
            </a:r>
            <a:r>
              <a:rPr lang="en-US" sz="1200" dirty="0" err="1"/>
              <a:t>sistema</a:t>
            </a:r>
            <a:r>
              <a:rPr lang="en-US" sz="1200" dirty="0"/>
              <a:t> de </a:t>
            </a:r>
            <a:r>
              <a:rPr lang="en-US" sz="1200" dirty="0" err="1"/>
              <a:t>protección</a:t>
            </a:r>
            <a:r>
              <a:rPr lang="en-US" sz="1200" dirty="0"/>
              <a:t> </a:t>
            </a:r>
            <a:r>
              <a:rPr lang="en-US" sz="1200" dirty="0" err="1"/>
              <a:t>podemos</a:t>
            </a:r>
            <a:r>
              <a:rPr lang="en-US" sz="1200" dirty="0"/>
              <a:t> </a:t>
            </a:r>
            <a:r>
              <a:rPr lang="en-US" sz="1200" dirty="0" err="1"/>
              <a:t>añadir</a:t>
            </a:r>
            <a:r>
              <a:rPr lang="en-US" sz="1200" dirty="0"/>
              <a:t> </a:t>
            </a:r>
            <a:r>
              <a:rPr lang="en-US" sz="1200" dirty="0" err="1"/>
              <a:t>hablar</a:t>
            </a:r>
            <a:r>
              <a:rPr lang="en-US" sz="1200" dirty="0"/>
              <a:t> de la </a:t>
            </a:r>
            <a:r>
              <a:rPr lang="en-US" sz="1200" dirty="0" err="1"/>
              <a:t>historia</a:t>
            </a:r>
            <a:r>
              <a:rPr lang="en-US" sz="1200" dirty="0"/>
              <a:t> familiar o del </a:t>
            </a:r>
            <a:r>
              <a:rPr lang="en-US" sz="1200" dirty="0" err="1"/>
              <a:t>país</a:t>
            </a:r>
            <a:r>
              <a:rPr lang="en-US" sz="1200" dirty="0"/>
              <a:t> de </a:t>
            </a:r>
            <a:r>
              <a:rPr lang="en-US" sz="1200" dirty="0" err="1"/>
              <a:t>nacimiento</a:t>
            </a:r>
            <a:r>
              <a:rPr lang="en-US" sz="1200" dirty="0"/>
              <a:t>. El día del padre o de la </a:t>
            </a:r>
            <a:r>
              <a:rPr lang="en-US" sz="1200" dirty="0" err="1"/>
              <a:t>madre</a:t>
            </a:r>
            <a:r>
              <a:rPr lang="en-US" sz="1200" dirty="0"/>
              <a:t> o </a:t>
            </a:r>
            <a:r>
              <a:rPr lang="en-US" sz="1200" dirty="0" err="1"/>
              <a:t>hablar</a:t>
            </a:r>
            <a:r>
              <a:rPr lang="en-US" sz="1200" dirty="0"/>
              <a:t> de la carga </a:t>
            </a:r>
            <a:r>
              <a:rPr lang="en-US" sz="1200" dirty="0" err="1"/>
              <a:t>genética</a:t>
            </a:r>
            <a:r>
              <a:rPr lang="en-US" sz="1200" dirty="0"/>
              <a:t> o del árbol </a:t>
            </a:r>
            <a:r>
              <a:rPr lang="en-US" sz="1200" dirty="0" err="1"/>
              <a:t>genealógico</a:t>
            </a:r>
            <a:r>
              <a:rPr lang="en-US" sz="1200" dirty="0"/>
              <a:t>. </a:t>
            </a:r>
            <a:endParaRPr sz="1200" dirty="0"/>
          </a:p>
          <a:p>
            <a:pPr marL="0" lvl="0" indent="0" algn="l" rtl="0">
              <a:lnSpc>
                <a:spcPct val="100000"/>
              </a:lnSpc>
              <a:spcBef>
                <a:spcPts val="400"/>
              </a:spcBef>
              <a:spcAft>
                <a:spcPts val="0"/>
              </a:spcAft>
              <a:buClr>
                <a:schemeClr val="dk1"/>
              </a:buClr>
              <a:buSzPct val="91666"/>
              <a:buFont typeface="Arial"/>
              <a:buNone/>
            </a:pPr>
            <a:r>
              <a:rPr lang="en-US" sz="1200" dirty="0" err="1"/>
              <a:t>Además</a:t>
            </a:r>
            <a:r>
              <a:rPr lang="en-US" sz="1200" dirty="0"/>
              <a:t>, hay </a:t>
            </a:r>
            <a:r>
              <a:rPr lang="en-US" sz="1200" dirty="0" err="1"/>
              <a:t>elementos</a:t>
            </a:r>
            <a:r>
              <a:rPr lang="en-US" sz="1200" dirty="0"/>
              <a:t> que </a:t>
            </a:r>
            <a:r>
              <a:rPr lang="en-US" sz="1200" dirty="0" err="1"/>
              <a:t>pueden</a:t>
            </a:r>
            <a:r>
              <a:rPr lang="en-US" sz="1200" dirty="0"/>
              <a:t> </a:t>
            </a:r>
            <a:r>
              <a:rPr lang="en-US" sz="1200" dirty="0" err="1"/>
              <a:t>resultar</a:t>
            </a:r>
            <a:r>
              <a:rPr lang="en-US" sz="1200" dirty="0"/>
              <a:t> </a:t>
            </a:r>
            <a:r>
              <a:rPr lang="en-US" sz="1200" dirty="0" err="1"/>
              <a:t>estresantes</a:t>
            </a:r>
            <a:r>
              <a:rPr lang="en-US" sz="1200" dirty="0"/>
              <a:t> para </a:t>
            </a:r>
            <a:r>
              <a:rPr lang="en-US" sz="1200" dirty="0" err="1"/>
              <a:t>el</a:t>
            </a:r>
            <a:r>
              <a:rPr lang="en-US" sz="1200" dirty="0"/>
              <a:t> </a:t>
            </a:r>
            <a:r>
              <a:rPr lang="en-US" sz="1200" dirty="0" err="1"/>
              <a:t>profesorado</a:t>
            </a:r>
            <a:r>
              <a:rPr lang="en-US" sz="1200" dirty="0"/>
              <a:t> </a:t>
            </a:r>
            <a:r>
              <a:rPr lang="en-US" sz="1200" dirty="0" err="1"/>
              <a:t>como</a:t>
            </a:r>
            <a:r>
              <a:rPr lang="en-US" sz="1200" dirty="0"/>
              <a:t> </a:t>
            </a:r>
            <a:r>
              <a:rPr lang="en-US" sz="1200" dirty="0" err="1"/>
              <a:t>los</a:t>
            </a:r>
            <a:r>
              <a:rPr lang="en-US" sz="1200" dirty="0"/>
              <a:t> </a:t>
            </a:r>
            <a:r>
              <a:rPr lang="en-US" sz="1200" dirty="0" err="1"/>
              <a:t>comportamientos</a:t>
            </a:r>
            <a:r>
              <a:rPr lang="en-US" sz="1200" dirty="0"/>
              <a:t> </a:t>
            </a:r>
            <a:r>
              <a:rPr lang="en-US" sz="1200" dirty="0" err="1"/>
              <a:t>disruptivos</a:t>
            </a:r>
            <a:r>
              <a:rPr lang="en-US" sz="1200" dirty="0"/>
              <a:t> de </a:t>
            </a:r>
            <a:r>
              <a:rPr lang="en-US" sz="1200" dirty="0" err="1"/>
              <a:t>los</a:t>
            </a:r>
            <a:r>
              <a:rPr lang="en-US" sz="1200" dirty="0"/>
              <a:t> </a:t>
            </a:r>
            <a:r>
              <a:rPr lang="en-US" sz="1200" dirty="0" err="1"/>
              <a:t>alumnos</a:t>
            </a:r>
            <a:r>
              <a:rPr lang="en-US" sz="1200" dirty="0"/>
              <a:t> y </a:t>
            </a:r>
            <a:r>
              <a:rPr lang="en-US" sz="1200" dirty="0" err="1"/>
              <a:t>alunmas</a:t>
            </a:r>
            <a:r>
              <a:rPr lang="en-US" sz="1200" dirty="0"/>
              <a:t>, </a:t>
            </a:r>
            <a:r>
              <a:rPr lang="en-US" sz="1200" dirty="0" err="1"/>
              <a:t>los</a:t>
            </a:r>
            <a:r>
              <a:rPr lang="en-US" sz="1200" dirty="0"/>
              <a:t> </a:t>
            </a:r>
            <a:r>
              <a:rPr lang="en-US" sz="1200" dirty="0" err="1"/>
              <a:t>problemas</a:t>
            </a:r>
            <a:r>
              <a:rPr lang="en-US" sz="1200" dirty="0"/>
              <a:t> </a:t>
            </a:r>
            <a:r>
              <a:rPr lang="en-US" sz="1200" dirty="0" err="1"/>
              <a:t>personales</a:t>
            </a:r>
            <a:r>
              <a:rPr lang="en-US" sz="1200" dirty="0"/>
              <a:t> no </a:t>
            </a:r>
            <a:r>
              <a:rPr lang="en-US" sz="1200" dirty="0" err="1"/>
              <a:t>resueltos</a:t>
            </a:r>
            <a:r>
              <a:rPr lang="en-US" sz="1200" dirty="0"/>
              <a:t>, </a:t>
            </a:r>
            <a:r>
              <a:rPr lang="en-US" sz="1200" dirty="0" err="1"/>
              <a:t>los</a:t>
            </a:r>
            <a:r>
              <a:rPr lang="en-US" sz="1200" dirty="0"/>
              <a:t> </a:t>
            </a:r>
            <a:r>
              <a:rPr lang="en-US" sz="1200" dirty="0" err="1"/>
              <a:t>prejuicios</a:t>
            </a:r>
            <a:r>
              <a:rPr lang="en-US" sz="1200" dirty="0"/>
              <a:t>, la </a:t>
            </a:r>
            <a:r>
              <a:rPr lang="en-US" sz="1200" dirty="0" err="1"/>
              <a:t>falta</a:t>
            </a:r>
            <a:r>
              <a:rPr lang="en-US" sz="1200" dirty="0"/>
              <a:t> de </a:t>
            </a:r>
            <a:r>
              <a:rPr lang="en-US" sz="1200" dirty="0" err="1"/>
              <a:t>recursos</a:t>
            </a:r>
            <a:r>
              <a:rPr lang="en-US" sz="1200" dirty="0"/>
              <a:t> para </a:t>
            </a:r>
            <a:r>
              <a:rPr lang="en-US" sz="1200" dirty="0" err="1"/>
              <a:t>tratar</a:t>
            </a:r>
            <a:r>
              <a:rPr lang="en-US" sz="1200" dirty="0"/>
              <a:t> con </a:t>
            </a:r>
            <a:r>
              <a:rPr lang="en-US" sz="1200" dirty="0" err="1"/>
              <a:t>ellos</a:t>
            </a:r>
            <a:r>
              <a:rPr lang="en-US" sz="1200" dirty="0"/>
              <a:t> y </a:t>
            </a:r>
            <a:r>
              <a:rPr lang="en-US" sz="1200" dirty="0" err="1"/>
              <a:t>ellas</a:t>
            </a:r>
            <a:r>
              <a:rPr lang="en-US" sz="1200" dirty="0"/>
              <a:t> con </a:t>
            </a:r>
            <a:r>
              <a:rPr lang="en-US" sz="1200" dirty="0" err="1"/>
              <a:t>necesidades</a:t>
            </a:r>
            <a:r>
              <a:rPr lang="en-US" sz="1200" dirty="0"/>
              <a:t> </a:t>
            </a:r>
            <a:r>
              <a:rPr lang="en-US" sz="1200" dirty="0" err="1"/>
              <a:t>especiales</a:t>
            </a:r>
            <a:r>
              <a:rPr lang="en-US" sz="1200" dirty="0"/>
              <a:t>, las </a:t>
            </a:r>
            <a:r>
              <a:rPr lang="en-US" sz="1200" dirty="0" err="1"/>
              <a:t>familias</a:t>
            </a:r>
            <a:r>
              <a:rPr lang="en-US" sz="1200" dirty="0"/>
              <a:t> </a:t>
            </a:r>
            <a:r>
              <a:rPr lang="en-US" sz="1200" dirty="0" err="1"/>
              <a:t>muy</a:t>
            </a:r>
            <a:r>
              <a:rPr lang="en-US" sz="1200" dirty="0"/>
              <a:t> </a:t>
            </a:r>
            <a:r>
              <a:rPr lang="en-US" sz="1200" dirty="0" err="1"/>
              <a:t>curiosas</a:t>
            </a:r>
            <a:r>
              <a:rPr lang="en-US" sz="1200" dirty="0"/>
              <a:t>, las </a:t>
            </a:r>
            <a:r>
              <a:rPr lang="en-US" sz="1200" dirty="0" err="1"/>
              <a:t>actividades</a:t>
            </a:r>
            <a:r>
              <a:rPr lang="en-US" sz="1200" dirty="0"/>
              <a:t> </a:t>
            </a:r>
            <a:r>
              <a:rPr lang="en-US" sz="1200" dirty="0" err="1"/>
              <a:t>nuevas</a:t>
            </a:r>
            <a:r>
              <a:rPr lang="en-US" sz="1200" dirty="0"/>
              <a:t> o las </a:t>
            </a:r>
            <a:r>
              <a:rPr lang="en-US" sz="1200" dirty="0" err="1"/>
              <a:t>visitas</a:t>
            </a:r>
            <a:r>
              <a:rPr lang="en-US" sz="1200" dirty="0"/>
              <a:t> de </a:t>
            </a:r>
            <a:r>
              <a:rPr lang="en-US" sz="1200" dirty="0" err="1"/>
              <a:t>los</a:t>
            </a:r>
            <a:r>
              <a:rPr lang="en-US" sz="1200" dirty="0"/>
              <a:t> </a:t>
            </a:r>
            <a:r>
              <a:rPr lang="en-US" sz="1200" dirty="0" err="1"/>
              <a:t>supervisores</a:t>
            </a:r>
            <a:r>
              <a:rPr lang="en-US" sz="1200" dirty="0"/>
              <a:t>.</a:t>
            </a:r>
            <a:endParaRPr sz="1200" dirty="0"/>
          </a:p>
          <a:p>
            <a:pPr marL="0" lvl="0" indent="0" algn="l" rtl="0">
              <a:lnSpc>
                <a:spcPct val="100000"/>
              </a:lnSpc>
              <a:spcBef>
                <a:spcPts val="400"/>
              </a:spcBef>
              <a:spcAft>
                <a:spcPts val="0"/>
              </a:spcAft>
              <a:buClr>
                <a:schemeClr val="dk1"/>
              </a:buClr>
              <a:buSzPct val="116666"/>
              <a:buFont typeface="Calibri"/>
              <a:buNone/>
            </a:pPr>
            <a:endParaRPr sz="1200" dirty="0"/>
          </a:p>
          <a:p>
            <a:pPr marL="0" lvl="0" indent="0" algn="l" rtl="0">
              <a:lnSpc>
                <a:spcPct val="100000"/>
              </a:lnSpc>
              <a:spcBef>
                <a:spcPts val="400"/>
              </a:spcBef>
              <a:spcAft>
                <a:spcPts val="0"/>
              </a:spcAft>
              <a:buClr>
                <a:schemeClr val="dk1"/>
              </a:buClr>
              <a:buSzPct val="100000"/>
              <a:buFont typeface="Calibri"/>
              <a:buNone/>
            </a:pPr>
            <a:r>
              <a:rPr lang="en-US" sz="1400" b="1" dirty="0" err="1">
                <a:latin typeface="Calibri"/>
                <a:ea typeface="Calibri"/>
                <a:cs typeface="Calibri"/>
                <a:sym typeface="Calibri"/>
              </a:rPr>
              <a:t>Neurobiolog</a:t>
            </a:r>
            <a:r>
              <a:rPr lang="en-US" sz="1400" b="1" dirty="0" err="1"/>
              <a:t>ía</a:t>
            </a:r>
            <a:r>
              <a:rPr lang="en-US" sz="1400" b="1" dirty="0"/>
              <a:t> del </a:t>
            </a:r>
            <a:r>
              <a:rPr lang="en-US" sz="1400" b="1" dirty="0" err="1"/>
              <a:t>estrés</a:t>
            </a:r>
            <a:endParaRPr dirty="0"/>
          </a:p>
          <a:p>
            <a:pPr marL="0" lvl="0" indent="0" algn="l" rtl="0">
              <a:lnSpc>
                <a:spcPct val="100000"/>
              </a:lnSpc>
              <a:spcBef>
                <a:spcPts val="400"/>
              </a:spcBef>
              <a:spcAft>
                <a:spcPts val="0"/>
              </a:spcAft>
              <a:buClr>
                <a:schemeClr val="dk1"/>
              </a:buClr>
              <a:buSzPct val="91666"/>
              <a:buFont typeface="Arial"/>
              <a:buNone/>
            </a:pPr>
            <a:r>
              <a:rPr lang="en-US" sz="1200" dirty="0" err="1"/>
              <a:t>Desde</a:t>
            </a:r>
            <a:r>
              <a:rPr lang="en-US" sz="1200" dirty="0"/>
              <a:t> un punto de vista </a:t>
            </a:r>
            <a:r>
              <a:rPr lang="en-US" sz="1200" dirty="0" err="1"/>
              <a:t>neurobiológico</a:t>
            </a:r>
            <a:r>
              <a:rPr lang="en-US" sz="1200" dirty="0"/>
              <a:t>, Benito (2020) </a:t>
            </a:r>
            <a:r>
              <a:rPr lang="en-US" sz="1200" dirty="0" err="1"/>
              <a:t>explica</a:t>
            </a:r>
            <a:r>
              <a:rPr lang="en-US" sz="1200" dirty="0"/>
              <a:t> que </a:t>
            </a:r>
            <a:r>
              <a:rPr lang="en-US" sz="1200" dirty="0" err="1"/>
              <a:t>cuando</a:t>
            </a:r>
            <a:r>
              <a:rPr lang="en-US" sz="1200" dirty="0"/>
              <a:t> </a:t>
            </a:r>
            <a:r>
              <a:rPr lang="en-US" sz="1200" dirty="0" err="1"/>
              <a:t>los</a:t>
            </a:r>
            <a:r>
              <a:rPr lang="en-US" sz="1200" dirty="0"/>
              <a:t> </a:t>
            </a:r>
            <a:r>
              <a:rPr lang="en-US" sz="1200" dirty="0" err="1"/>
              <a:t>alumnos</a:t>
            </a:r>
            <a:r>
              <a:rPr lang="en-US" sz="1200" dirty="0"/>
              <a:t> y </a:t>
            </a:r>
            <a:r>
              <a:rPr lang="en-US" sz="1200" dirty="0" err="1"/>
              <a:t>alumnas</a:t>
            </a:r>
            <a:r>
              <a:rPr lang="en-US" sz="1200" dirty="0"/>
              <a:t> </a:t>
            </a:r>
            <a:r>
              <a:rPr lang="en-US" sz="1200" dirty="0" err="1"/>
              <a:t>están</a:t>
            </a:r>
            <a:r>
              <a:rPr lang="en-US" sz="1200" dirty="0"/>
              <a:t> </a:t>
            </a:r>
            <a:r>
              <a:rPr lang="en-US" sz="1200" dirty="0" err="1"/>
              <a:t>desregulados</a:t>
            </a:r>
            <a:r>
              <a:rPr lang="en-US" sz="1200" dirty="0"/>
              <a:t>/as, </a:t>
            </a:r>
            <a:r>
              <a:rPr lang="en-US" sz="1200" dirty="0" err="1"/>
              <a:t>comienzan</a:t>
            </a:r>
            <a:r>
              <a:rPr lang="en-US" sz="1200" dirty="0"/>
              <a:t> a </a:t>
            </a:r>
            <a:r>
              <a:rPr lang="en-US" sz="1200" dirty="0" err="1"/>
              <a:t>segregar</a:t>
            </a:r>
            <a:r>
              <a:rPr lang="en-US" sz="1200" dirty="0"/>
              <a:t> </a:t>
            </a:r>
            <a:r>
              <a:rPr lang="en-US" sz="1200" dirty="0" err="1"/>
              <a:t>diferentes</a:t>
            </a:r>
            <a:r>
              <a:rPr lang="en-US" sz="1200" dirty="0"/>
              <a:t> </a:t>
            </a:r>
            <a:r>
              <a:rPr lang="en-US" sz="1200" dirty="0" err="1"/>
              <a:t>sustancias</a:t>
            </a:r>
            <a:r>
              <a:rPr lang="en-US" sz="1200" dirty="0"/>
              <a:t> </a:t>
            </a:r>
            <a:r>
              <a:rPr lang="en-US" sz="1200" dirty="0" err="1"/>
              <a:t>como</a:t>
            </a:r>
            <a:r>
              <a:rPr lang="en-US" sz="1200" dirty="0"/>
              <a:t> </a:t>
            </a:r>
            <a:r>
              <a:rPr lang="en-US" sz="1200" dirty="0" err="1"/>
              <a:t>el</a:t>
            </a:r>
            <a:r>
              <a:rPr lang="en-US" sz="1200" dirty="0"/>
              <a:t> cortisol y la </a:t>
            </a:r>
            <a:r>
              <a:rPr lang="en-US" sz="1200" dirty="0" err="1"/>
              <a:t>adrenalina</a:t>
            </a:r>
            <a:r>
              <a:rPr lang="en-US" sz="1200" dirty="0"/>
              <a:t> que les </a:t>
            </a:r>
            <a:r>
              <a:rPr lang="en-US" sz="1200" dirty="0" err="1"/>
              <a:t>predisponen</a:t>
            </a:r>
            <a:r>
              <a:rPr lang="en-US" sz="1200" dirty="0"/>
              <a:t> a la lucha, a la </a:t>
            </a:r>
            <a:r>
              <a:rPr lang="en-US" sz="1200" dirty="0" err="1"/>
              <a:t>defensa</a:t>
            </a:r>
            <a:r>
              <a:rPr lang="en-US" sz="1200" dirty="0"/>
              <a:t> y a la </a:t>
            </a:r>
            <a:r>
              <a:rPr lang="en-US" sz="1200" dirty="0" err="1"/>
              <a:t>supervivencia</a:t>
            </a:r>
            <a:r>
              <a:rPr lang="en-US" sz="1200" dirty="0"/>
              <a:t>. Todo </a:t>
            </a:r>
            <a:r>
              <a:rPr lang="en-US" sz="1200" dirty="0" err="1"/>
              <a:t>ello</a:t>
            </a:r>
            <a:r>
              <a:rPr lang="en-US" sz="1200" dirty="0"/>
              <a:t> se </a:t>
            </a:r>
            <a:r>
              <a:rPr lang="en-US" sz="1200" dirty="0" err="1"/>
              <a:t>transforma</a:t>
            </a:r>
            <a:r>
              <a:rPr lang="en-US" sz="1200" dirty="0"/>
              <a:t> </a:t>
            </a:r>
            <a:r>
              <a:rPr lang="en-US" sz="1200" dirty="0" err="1"/>
              <a:t>en</a:t>
            </a:r>
            <a:r>
              <a:rPr lang="en-US" sz="1200" dirty="0"/>
              <a:t> </a:t>
            </a:r>
            <a:r>
              <a:rPr lang="en-US" sz="1200" dirty="0" err="1"/>
              <a:t>dificultades</a:t>
            </a:r>
            <a:r>
              <a:rPr lang="en-US" sz="1200" dirty="0"/>
              <a:t> de </a:t>
            </a:r>
            <a:r>
              <a:rPr lang="en-US" sz="1200" dirty="0" err="1"/>
              <a:t>atención</a:t>
            </a:r>
            <a:r>
              <a:rPr lang="en-US" sz="1200" dirty="0"/>
              <a:t> para </a:t>
            </a:r>
            <a:r>
              <a:rPr lang="en-US" sz="1200" dirty="0" err="1"/>
              <a:t>seguir</a:t>
            </a:r>
            <a:r>
              <a:rPr lang="en-US" sz="1200" dirty="0"/>
              <a:t> </a:t>
            </a:r>
            <a:r>
              <a:rPr lang="en-US" sz="1200" dirty="0" err="1"/>
              <a:t>instrucciones</a:t>
            </a:r>
            <a:r>
              <a:rPr lang="en-US" sz="1200" dirty="0"/>
              <a:t> </a:t>
            </a:r>
            <a:r>
              <a:rPr lang="en-US" sz="1200" dirty="0" err="1"/>
              <a:t>sencillas</a:t>
            </a:r>
            <a:r>
              <a:rPr lang="en-US" sz="1200" dirty="0"/>
              <a:t>, y </a:t>
            </a:r>
            <a:r>
              <a:rPr lang="en-US" sz="1200" dirty="0" err="1"/>
              <a:t>en</a:t>
            </a:r>
            <a:r>
              <a:rPr lang="en-US" sz="1200" dirty="0"/>
              <a:t> </a:t>
            </a:r>
            <a:r>
              <a:rPr lang="en-US" sz="1200" dirty="0" err="1"/>
              <a:t>hiperactividad</a:t>
            </a:r>
            <a:r>
              <a:rPr lang="en-US" sz="1200" dirty="0"/>
              <a:t> que les </a:t>
            </a:r>
            <a:r>
              <a:rPr lang="en-US" sz="1200" dirty="0" err="1"/>
              <a:t>impide</a:t>
            </a:r>
            <a:r>
              <a:rPr lang="en-US" sz="1200" dirty="0"/>
              <a:t> </a:t>
            </a:r>
            <a:r>
              <a:rPr lang="en-US" sz="1200" dirty="0" err="1"/>
              <a:t>permanecer</a:t>
            </a:r>
            <a:r>
              <a:rPr lang="en-US" sz="1200" dirty="0"/>
              <a:t> </a:t>
            </a:r>
            <a:r>
              <a:rPr lang="en-US" sz="1200" dirty="0" err="1"/>
              <a:t>sentados</a:t>
            </a:r>
            <a:r>
              <a:rPr lang="en-US" sz="1200" dirty="0"/>
              <a:t> </a:t>
            </a:r>
            <a:r>
              <a:rPr lang="en-US" sz="1200" dirty="0" err="1"/>
              <a:t>siguiendo</a:t>
            </a:r>
            <a:r>
              <a:rPr lang="en-US" sz="1200" dirty="0"/>
              <a:t> la </a:t>
            </a:r>
            <a:r>
              <a:rPr lang="en-US" sz="1200" dirty="0" err="1"/>
              <a:t>clase</a:t>
            </a:r>
            <a:r>
              <a:rPr lang="en-US" sz="1200" dirty="0"/>
              <a:t>. Esto se traduce </a:t>
            </a:r>
            <a:r>
              <a:rPr lang="en-US" sz="1200" dirty="0" err="1"/>
              <a:t>en</a:t>
            </a:r>
            <a:r>
              <a:rPr lang="en-US" sz="1200" dirty="0"/>
              <a:t> </a:t>
            </a:r>
            <a:r>
              <a:rPr lang="en-US" sz="1200" dirty="0" err="1"/>
              <a:t>continuos</a:t>
            </a:r>
            <a:r>
              <a:rPr lang="en-US" sz="1200" dirty="0"/>
              <a:t> </a:t>
            </a:r>
            <a:r>
              <a:rPr lang="en-US" sz="1200" dirty="0" err="1"/>
              <a:t>movimientos</a:t>
            </a:r>
            <a:r>
              <a:rPr lang="en-US" sz="1200" dirty="0"/>
              <a:t> </a:t>
            </a:r>
            <a:r>
              <a:rPr lang="en-US" sz="1200" dirty="0" err="1"/>
              <a:t>en</a:t>
            </a:r>
            <a:r>
              <a:rPr lang="en-US" sz="1200" dirty="0"/>
              <a:t> la </a:t>
            </a:r>
            <a:r>
              <a:rPr lang="en-US" sz="1200" dirty="0" err="1"/>
              <a:t>silla</a:t>
            </a:r>
            <a:r>
              <a:rPr lang="en-US" sz="1200" dirty="0"/>
              <a:t>, golpes </a:t>
            </a:r>
            <a:r>
              <a:rPr lang="en-US" sz="1200" dirty="0" err="1"/>
              <a:t>repetitivos</a:t>
            </a:r>
            <a:r>
              <a:rPr lang="en-US" sz="1200" dirty="0"/>
              <a:t> con </a:t>
            </a:r>
            <a:r>
              <a:rPr lang="en-US" sz="1200" dirty="0" err="1"/>
              <a:t>el</a:t>
            </a:r>
            <a:r>
              <a:rPr lang="en-US" sz="1200" dirty="0"/>
              <a:t> </a:t>
            </a:r>
            <a:r>
              <a:rPr lang="en-US" sz="1200" dirty="0" err="1"/>
              <a:t>lápiz</a:t>
            </a:r>
            <a:r>
              <a:rPr lang="en-US" sz="1200" dirty="0"/>
              <a:t> </a:t>
            </a:r>
            <a:r>
              <a:rPr lang="en-US" sz="1200" dirty="0" err="1"/>
              <a:t>sobre</a:t>
            </a:r>
            <a:r>
              <a:rPr lang="en-US" sz="1200" dirty="0"/>
              <a:t> la mesa, </a:t>
            </a:r>
            <a:r>
              <a:rPr lang="en-US" sz="1200" dirty="0" err="1"/>
              <a:t>continuas</a:t>
            </a:r>
            <a:r>
              <a:rPr lang="en-US" sz="1200" dirty="0"/>
              <a:t> </a:t>
            </a:r>
            <a:r>
              <a:rPr lang="en-US" sz="1200" dirty="0" err="1"/>
              <a:t>interrupciones</a:t>
            </a:r>
            <a:r>
              <a:rPr lang="en-US" sz="1200" dirty="0"/>
              <a:t> con </a:t>
            </a:r>
            <a:r>
              <a:rPr lang="en-US" sz="1200" dirty="0" err="1"/>
              <a:t>temas</a:t>
            </a:r>
            <a:r>
              <a:rPr lang="en-US" sz="1200" dirty="0"/>
              <a:t> </a:t>
            </a:r>
            <a:r>
              <a:rPr lang="en-US" sz="1200" dirty="0" err="1"/>
              <a:t>incongruentes</a:t>
            </a:r>
            <a:r>
              <a:rPr lang="en-US" sz="1200" dirty="0"/>
              <a:t> con </a:t>
            </a:r>
            <a:r>
              <a:rPr lang="en-US" sz="1200" dirty="0" err="1"/>
              <a:t>el</a:t>
            </a:r>
            <a:r>
              <a:rPr lang="en-US" sz="1200" dirty="0"/>
              <a:t> </a:t>
            </a:r>
            <a:r>
              <a:rPr lang="en-US" sz="1200" dirty="0" err="1"/>
              <a:t>contenido</a:t>
            </a:r>
            <a:r>
              <a:rPr lang="en-US" sz="1200" dirty="0"/>
              <a:t> que se </a:t>
            </a:r>
            <a:r>
              <a:rPr lang="en-US" sz="1200" dirty="0" err="1"/>
              <a:t>está</a:t>
            </a:r>
            <a:r>
              <a:rPr lang="en-US" sz="1200" dirty="0"/>
              <a:t> </a:t>
            </a:r>
            <a:r>
              <a:rPr lang="en-US" sz="1200" dirty="0" err="1"/>
              <a:t>trabajando</a:t>
            </a:r>
            <a:r>
              <a:rPr lang="en-US" sz="1200" dirty="0"/>
              <a:t>, </a:t>
            </a:r>
            <a:r>
              <a:rPr lang="en-US" sz="1200" dirty="0" err="1"/>
              <a:t>ruidos</a:t>
            </a:r>
            <a:r>
              <a:rPr lang="en-US" sz="1200" dirty="0"/>
              <a:t>, </a:t>
            </a:r>
            <a:r>
              <a:rPr lang="en-US" sz="1200" dirty="0" err="1"/>
              <a:t>masturbaciones</a:t>
            </a:r>
            <a:r>
              <a:rPr lang="en-US" sz="1200" dirty="0"/>
              <a:t>,... </a:t>
            </a:r>
            <a:r>
              <a:rPr lang="en-US" sz="1200" dirty="0" err="1"/>
              <a:t>porque</a:t>
            </a:r>
            <a:r>
              <a:rPr lang="en-US" sz="1200" dirty="0"/>
              <a:t> no </a:t>
            </a:r>
            <a:r>
              <a:rPr lang="en-US" sz="1200" dirty="0" err="1"/>
              <a:t>pueden</a:t>
            </a:r>
            <a:r>
              <a:rPr lang="en-US" sz="1200" dirty="0"/>
              <a:t> </a:t>
            </a:r>
            <a:r>
              <a:rPr lang="en-US" sz="1200" dirty="0" err="1"/>
              <a:t>prestar</a:t>
            </a:r>
            <a:r>
              <a:rPr lang="en-US" sz="1200" dirty="0"/>
              <a:t> </a:t>
            </a:r>
            <a:r>
              <a:rPr lang="en-US" sz="1200" dirty="0" err="1"/>
              <a:t>atención</a:t>
            </a:r>
            <a:r>
              <a:rPr lang="en-US" sz="1200" dirty="0"/>
              <a:t> </a:t>
            </a:r>
            <a:r>
              <a:rPr lang="en-US" sz="1200" dirty="0" err="1"/>
              <a:t>sino</a:t>
            </a:r>
            <a:r>
              <a:rPr lang="en-US" sz="1200" dirty="0"/>
              <a:t> que </a:t>
            </a:r>
            <a:r>
              <a:rPr lang="en-US" sz="1200" dirty="0" err="1"/>
              <a:t>necesitan</a:t>
            </a:r>
            <a:r>
              <a:rPr lang="en-US" sz="1200" dirty="0"/>
              <a:t> </a:t>
            </a:r>
            <a:r>
              <a:rPr lang="en-US" sz="1200" dirty="0" err="1"/>
              <a:t>dar</a:t>
            </a:r>
            <a:r>
              <a:rPr lang="en-US" sz="1200" dirty="0"/>
              <a:t> </a:t>
            </a:r>
            <a:r>
              <a:rPr lang="en-US" sz="1200" dirty="0" err="1"/>
              <a:t>rienda</a:t>
            </a:r>
            <a:r>
              <a:rPr lang="en-US" sz="1200" dirty="0"/>
              <a:t> </a:t>
            </a:r>
            <a:r>
              <a:rPr lang="en-US" sz="1200" dirty="0" err="1"/>
              <a:t>suelta</a:t>
            </a:r>
            <a:r>
              <a:rPr lang="en-US" sz="1200" dirty="0"/>
              <a:t> a </a:t>
            </a:r>
            <a:r>
              <a:rPr lang="en-US" sz="1200" dirty="0" err="1"/>
              <a:t>toda</a:t>
            </a:r>
            <a:r>
              <a:rPr lang="en-US" sz="1200" dirty="0"/>
              <a:t> la </a:t>
            </a:r>
            <a:r>
              <a:rPr lang="en-US" sz="1200" dirty="0" err="1"/>
              <a:t>tensión</a:t>
            </a:r>
            <a:r>
              <a:rPr lang="en-US" sz="1200" dirty="0"/>
              <a:t> </a:t>
            </a:r>
            <a:r>
              <a:rPr lang="en-US" sz="1200" dirty="0" err="1"/>
              <a:t>emocional</a:t>
            </a:r>
            <a:r>
              <a:rPr lang="en-US" sz="1200" dirty="0"/>
              <a:t> que les </a:t>
            </a:r>
            <a:r>
              <a:rPr lang="en-US" sz="1200" dirty="0" err="1"/>
              <a:t>agobia</a:t>
            </a:r>
            <a:r>
              <a:rPr lang="en-US" sz="1200" dirty="0"/>
              <a:t> (Spangenberg, 2015).</a:t>
            </a:r>
            <a:endParaRPr sz="1200" dirty="0"/>
          </a:p>
          <a:p>
            <a:pPr marL="0" lvl="0" indent="0" algn="l" rtl="0">
              <a:lnSpc>
                <a:spcPct val="100000"/>
              </a:lnSpc>
              <a:spcBef>
                <a:spcPts val="400"/>
              </a:spcBef>
              <a:spcAft>
                <a:spcPts val="0"/>
              </a:spcAft>
              <a:buClr>
                <a:schemeClr val="dk1"/>
              </a:buClr>
              <a:buSzPct val="91666"/>
              <a:buFont typeface="Arial"/>
              <a:buNone/>
            </a:pPr>
            <a:r>
              <a:rPr lang="en-US" sz="1200" dirty="0" err="1"/>
              <a:t>Resumiendo</a:t>
            </a:r>
            <a:r>
              <a:rPr lang="en-US" sz="1200" dirty="0"/>
              <a:t> la </a:t>
            </a:r>
            <a:r>
              <a:rPr lang="en-US" sz="1200" dirty="0" err="1"/>
              <a:t>neurobiología</a:t>
            </a:r>
            <a:r>
              <a:rPr lang="en-US" sz="1200" dirty="0"/>
              <a:t> del </a:t>
            </a:r>
            <a:r>
              <a:rPr lang="en-US" sz="1200" dirty="0" err="1"/>
              <a:t>estrés</a:t>
            </a:r>
            <a:r>
              <a:rPr lang="en-US" sz="1200" dirty="0"/>
              <a:t> </a:t>
            </a:r>
            <a:r>
              <a:rPr lang="en-US" sz="1200" dirty="0" err="1"/>
              <a:t>muestra</a:t>
            </a:r>
            <a:r>
              <a:rPr lang="en-US" sz="1200" dirty="0"/>
              <a:t> </a:t>
            </a:r>
            <a:r>
              <a:rPr lang="en-US" sz="1200" dirty="0" err="1"/>
              <a:t>cinco</a:t>
            </a:r>
            <a:r>
              <a:rPr lang="en-US" sz="1200" dirty="0"/>
              <a:t> </a:t>
            </a:r>
            <a:r>
              <a:rPr lang="en-US" sz="1200" dirty="0" err="1"/>
              <a:t>elementos</a:t>
            </a:r>
            <a:r>
              <a:rPr lang="en-US" sz="1200" dirty="0"/>
              <a:t> que </a:t>
            </a:r>
            <a:r>
              <a:rPr lang="en-US" sz="1200" dirty="0" err="1"/>
              <a:t>pueden</a:t>
            </a:r>
            <a:r>
              <a:rPr lang="en-US" sz="1200" dirty="0"/>
              <a:t> </a:t>
            </a:r>
            <a:r>
              <a:rPr lang="en-US" sz="1200" dirty="0" err="1"/>
              <a:t>producir</a:t>
            </a:r>
            <a:r>
              <a:rPr lang="en-US" sz="1200" dirty="0"/>
              <a:t> </a:t>
            </a:r>
            <a:r>
              <a:rPr lang="en-US" sz="1200" dirty="0" err="1"/>
              <a:t>estrés</a:t>
            </a:r>
            <a:r>
              <a:rPr lang="en-US" sz="1200" dirty="0"/>
              <a:t>: </a:t>
            </a:r>
            <a:r>
              <a:rPr lang="en-US" sz="1200" dirty="0" err="1"/>
              <a:t>elementos</a:t>
            </a:r>
            <a:r>
              <a:rPr lang="en-US" sz="1200" dirty="0"/>
              <a:t> </a:t>
            </a:r>
            <a:r>
              <a:rPr lang="en-US" sz="1200" dirty="0" err="1"/>
              <a:t>desencadenantes</a:t>
            </a:r>
            <a:r>
              <a:rPr lang="en-US" sz="1200" dirty="0"/>
              <a:t>, </a:t>
            </a:r>
            <a:r>
              <a:rPr lang="en-US" sz="1200" dirty="0" err="1"/>
              <a:t>interpretación</a:t>
            </a:r>
            <a:r>
              <a:rPr lang="en-US" sz="1200" dirty="0"/>
              <a:t> de la </a:t>
            </a:r>
            <a:r>
              <a:rPr lang="en-US" sz="1200" dirty="0" err="1"/>
              <a:t>experiencia</a:t>
            </a:r>
            <a:r>
              <a:rPr lang="en-US" sz="1200" dirty="0"/>
              <a:t>, </a:t>
            </a:r>
            <a:r>
              <a:rPr lang="en-US" sz="1200" dirty="0" err="1"/>
              <a:t>respuesta</a:t>
            </a:r>
            <a:r>
              <a:rPr lang="en-US" sz="1200" dirty="0"/>
              <a:t> de </a:t>
            </a:r>
            <a:r>
              <a:rPr lang="en-US" sz="1200" dirty="0" err="1"/>
              <a:t>estrés</a:t>
            </a:r>
            <a:r>
              <a:rPr lang="en-US" sz="1200" dirty="0"/>
              <a:t>, </a:t>
            </a:r>
            <a:r>
              <a:rPr lang="en-US" sz="1200" dirty="0" err="1"/>
              <a:t>activación</a:t>
            </a:r>
            <a:r>
              <a:rPr lang="en-US" sz="1200" dirty="0"/>
              <a:t> del cortisol y </a:t>
            </a:r>
            <a:r>
              <a:rPr lang="en-US" sz="1200" dirty="0" err="1"/>
              <a:t>respuesta</a:t>
            </a:r>
            <a:r>
              <a:rPr lang="en-US" sz="1200" dirty="0"/>
              <a:t> de lucha o </a:t>
            </a:r>
            <a:r>
              <a:rPr lang="en-US" sz="1200" dirty="0" err="1"/>
              <a:t>huida</a:t>
            </a:r>
            <a:r>
              <a:rPr lang="en-US" sz="1200" dirty="0"/>
              <a:t>.</a:t>
            </a:r>
            <a:endParaRPr sz="1200" dirty="0"/>
          </a:p>
          <a:p>
            <a:pPr marL="0" lvl="0" indent="0" algn="l" rtl="0">
              <a:lnSpc>
                <a:spcPct val="100000"/>
              </a:lnSpc>
              <a:spcBef>
                <a:spcPts val="400"/>
              </a:spcBef>
              <a:spcAft>
                <a:spcPts val="0"/>
              </a:spcAft>
              <a:buClr>
                <a:schemeClr val="dk1"/>
              </a:buClr>
              <a:buSzPct val="91666"/>
              <a:buFont typeface="Arial"/>
              <a:buNone/>
            </a:pPr>
            <a:r>
              <a:rPr lang="en-US" sz="1200" dirty="0"/>
              <a:t>Lo </a:t>
            </a:r>
            <a:r>
              <a:rPr lang="en-US" sz="1200" dirty="0" err="1"/>
              <a:t>más</a:t>
            </a:r>
            <a:r>
              <a:rPr lang="en-US" sz="1200" dirty="0"/>
              <a:t> </a:t>
            </a:r>
            <a:r>
              <a:rPr lang="en-US" sz="1200" dirty="0" err="1"/>
              <a:t>complicado</a:t>
            </a:r>
            <a:r>
              <a:rPr lang="en-US" sz="1200" dirty="0"/>
              <a:t> de </a:t>
            </a:r>
            <a:r>
              <a:rPr lang="en-US" sz="1200" dirty="0" err="1"/>
              <a:t>esta</a:t>
            </a:r>
            <a:r>
              <a:rPr lang="en-US" sz="1200" dirty="0"/>
              <a:t> </a:t>
            </a:r>
            <a:r>
              <a:rPr lang="en-US" sz="1200" dirty="0" err="1"/>
              <a:t>situación</a:t>
            </a:r>
            <a:r>
              <a:rPr lang="en-US" sz="1200" dirty="0"/>
              <a:t> es que la </a:t>
            </a:r>
            <a:r>
              <a:rPr lang="en-US" sz="1200" dirty="0" err="1"/>
              <a:t>interpretación</a:t>
            </a:r>
            <a:r>
              <a:rPr lang="en-US" sz="1200" dirty="0"/>
              <a:t> de </a:t>
            </a:r>
            <a:r>
              <a:rPr lang="en-US" sz="1200" dirty="0" err="1"/>
              <a:t>cada</a:t>
            </a:r>
            <a:r>
              <a:rPr lang="en-US" sz="1200" dirty="0"/>
              <a:t> uno de </a:t>
            </a:r>
            <a:r>
              <a:rPr lang="en-US" sz="1200" dirty="0" err="1"/>
              <a:t>estos</a:t>
            </a:r>
            <a:r>
              <a:rPr lang="en-US" sz="1200" dirty="0"/>
              <a:t> </a:t>
            </a:r>
            <a:r>
              <a:rPr lang="en-US" sz="1200" dirty="0" err="1"/>
              <a:t>elementos</a:t>
            </a:r>
            <a:r>
              <a:rPr lang="en-US" sz="1200" dirty="0"/>
              <a:t> </a:t>
            </a:r>
            <a:r>
              <a:rPr lang="en-US" sz="1200" dirty="0" err="1"/>
              <a:t>desencadenantes</a:t>
            </a:r>
            <a:r>
              <a:rPr lang="en-US" sz="1200" dirty="0"/>
              <a:t> es </a:t>
            </a:r>
            <a:r>
              <a:rPr lang="en-US" sz="1200" dirty="0" err="1"/>
              <a:t>subjetiva</a:t>
            </a:r>
            <a:r>
              <a:rPr lang="en-US" sz="1200" dirty="0"/>
              <a:t> y </a:t>
            </a:r>
            <a:r>
              <a:rPr lang="en-US" sz="1200" dirty="0" err="1"/>
              <a:t>desconocida</a:t>
            </a:r>
            <a:r>
              <a:rPr lang="en-US" sz="1200" dirty="0"/>
              <a:t> para </a:t>
            </a:r>
            <a:r>
              <a:rPr lang="en-US" sz="1200" dirty="0" err="1"/>
              <a:t>los</a:t>
            </a:r>
            <a:r>
              <a:rPr lang="en-US" sz="1200" dirty="0"/>
              <a:t> </a:t>
            </a:r>
            <a:r>
              <a:rPr lang="en-US" sz="1200" dirty="0" err="1"/>
              <a:t>demás</a:t>
            </a:r>
            <a:r>
              <a:rPr lang="en-US" sz="1200" dirty="0"/>
              <a:t>. Esto </a:t>
            </a:r>
            <a:r>
              <a:rPr lang="en-US" sz="1200" dirty="0" err="1"/>
              <a:t>significa</a:t>
            </a:r>
            <a:r>
              <a:rPr lang="en-US" sz="1200" dirty="0"/>
              <a:t> que a </a:t>
            </a:r>
            <a:r>
              <a:rPr lang="en-US" sz="1200" dirty="0" err="1"/>
              <a:t>veces</a:t>
            </a:r>
            <a:r>
              <a:rPr lang="en-US" sz="1200" dirty="0"/>
              <a:t> </a:t>
            </a:r>
            <a:r>
              <a:rPr lang="en-US" sz="1200" dirty="0" err="1"/>
              <a:t>percibimos</a:t>
            </a:r>
            <a:r>
              <a:rPr lang="en-US" sz="1200" dirty="0"/>
              <a:t> que un </a:t>
            </a:r>
            <a:r>
              <a:rPr lang="en-US" sz="1200" dirty="0" err="1"/>
              <a:t>niño</a:t>
            </a:r>
            <a:r>
              <a:rPr lang="en-US" sz="1200" dirty="0"/>
              <a:t> o </a:t>
            </a:r>
            <a:r>
              <a:rPr lang="en-US" sz="1200" dirty="0" err="1"/>
              <a:t>niña</a:t>
            </a:r>
            <a:r>
              <a:rPr lang="en-US" sz="1200" dirty="0"/>
              <a:t> </a:t>
            </a:r>
            <a:r>
              <a:rPr lang="en-US" sz="1200" dirty="0" err="1"/>
              <a:t>tiene</a:t>
            </a:r>
            <a:r>
              <a:rPr lang="en-US" sz="1200" dirty="0"/>
              <a:t> </a:t>
            </a:r>
            <a:r>
              <a:rPr lang="en-US" sz="1200" dirty="0" err="1"/>
              <a:t>respuestas</a:t>
            </a:r>
            <a:r>
              <a:rPr lang="en-US" sz="1200" dirty="0"/>
              <a:t> </a:t>
            </a:r>
            <a:r>
              <a:rPr lang="en-US" sz="1200" dirty="0" err="1"/>
              <a:t>inadecuadas</a:t>
            </a:r>
            <a:r>
              <a:rPr lang="en-US" sz="1200" dirty="0"/>
              <a:t> ante un </a:t>
            </a:r>
            <a:r>
              <a:rPr lang="en-US" sz="1200" dirty="0" err="1"/>
              <a:t>comentario</a:t>
            </a:r>
            <a:r>
              <a:rPr lang="en-US" sz="1200" dirty="0"/>
              <a:t>, </a:t>
            </a:r>
            <a:r>
              <a:rPr lang="en-US" sz="1200" dirty="0" err="1"/>
              <a:t>gesto</a:t>
            </a:r>
            <a:r>
              <a:rPr lang="en-US" sz="1200" dirty="0"/>
              <a:t>, </a:t>
            </a:r>
            <a:r>
              <a:rPr lang="en-US" sz="1200" dirty="0" err="1"/>
              <a:t>situación</a:t>
            </a:r>
            <a:r>
              <a:rPr lang="en-US" sz="1200" dirty="0"/>
              <a:t>,... </a:t>
            </a:r>
            <a:r>
              <a:rPr lang="en-US" sz="1200" dirty="0" err="1"/>
              <a:t>simplemente</a:t>
            </a:r>
            <a:r>
              <a:rPr lang="en-US" sz="1200" dirty="0"/>
              <a:t> </a:t>
            </a:r>
            <a:r>
              <a:rPr lang="en-US" sz="1200" dirty="0" err="1"/>
              <a:t>porque</a:t>
            </a:r>
            <a:r>
              <a:rPr lang="en-US" sz="1200" dirty="0"/>
              <a:t> </a:t>
            </a:r>
            <a:r>
              <a:rPr lang="en-US" sz="1200" dirty="0" err="1"/>
              <a:t>desconocemos</a:t>
            </a:r>
            <a:r>
              <a:rPr lang="en-US" sz="1200" dirty="0"/>
              <a:t> </a:t>
            </a:r>
            <a:r>
              <a:rPr lang="en-US" sz="1200" dirty="0" err="1"/>
              <a:t>su</a:t>
            </a:r>
            <a:r>
              <a:rPr lang="en-US" sz="1200" dirty="0"/>
              <a:t> </a:t>
            </a:r>
            <a:r>
              <a:rPr lang="en-US" sz="1200" dirty="0" err="1"/>
              <a:t>importancia</a:t>
            </a:r>
            <a:r>
              <a:rPr lang="en-US" sz="1200" dirty="0"/>
              <a:t> para </a:t>
            </a:r>
            <a:r>
              <a:rPr lang="en-US" sz="1200" dirty="0" err="1"/>
              <a:t>él</a:t>
            </a:r>
            <a:r>
              <a:rPr lang="en-US" sz="1200" dirty="0"/>
              <a:t>. Por </a:t>
            </a:r>
            <a:r>
              <a:rPr lang="en-US" sz="1200" dirty="0" err="1"/>
              <a:t>ejemplo</a:t>
            </a:r>
            <a:r>
              <a:rPr lang="en-US" sz="1200" dirty="0"/>
              <a:t>, </a:t>
            </a:r>
            <a:r>
              <a:rPr lang="en-US" sz="1200" dirty="0" err="1"/>
              <a:t>jugando</a:t>
            </a:r>
            <a:r>
              <a:rPr lang="en-US" sz="1200" dirty="0"/>
              <a:t> </a:t>
            </a:r>
            <a:r>
              <a:rPr lang="en-US" sz="1200" dirty="0" err="1"/>
              <a:t>en</a:t>
            </a:r>
            <a:r>
              <a:rPr lang="en-US" sz="1200" dirty="0"/>
              <a:t> </a:t>
            </a:r>
            <a:r>
              <a:rPr lang="en-US" sz="1200" dirty="0" err="1"/>
              <a:t>el</a:t>
            </a:r>
            <a:r>
              <a:rPr lang="en-US" sz="1200" dirty="0"/>
              <a:t> </a:t>
            </a:r>
            <a:r>
              <a:rPr lang="en-US" sz="1200" dirty="0" err="1"/>
              <a:t>parque</a:t>
            </a:r>
            <a:r>
              <a:rPr lang="en-US" sz="1200" dirty="0"/>
              <a:t> un </a:t>
            </a:r>
            <a:r>
              <a:rPr lang="en-US" sz="1200" dirty="0" err="1"/>
              <a:t>niño</a:t>
            </a:r>
            <a:r>
              <a:rPr lang="en-US" sz="1200" dirty="0"/>
              <a:t> </a:t>
            </a:r>
            <a:r>
              <a:rPr lang="en-US" sz="1200" dirty="0" err="1"/>
              <a:t>quiere</a:t>
            </a:r>
            <a:r>
              <a:rPr lang="en-US" sz="1200" dirty="0"/>
              <a:t> </a:t>
            </a:r>
            <a:r>
              <a:rPr lang="en-US" sz="1200" dirty="0" err="1"/>
              <a:t>gastarle</a:t>
            </a:r>
            <a:r>
              <a:rPr lang="en-US" sz="1200" dirty="0"/>
              <a:t> </a:t>
            </a:r>
            <a:r>
              <a:rPr lang="en-US" sz="1200" dirty="0" err="1"/>
              <a:t>una</a:t>
            </a:r>
            <a:r>
              <a:rPr lang="en-US" sz="1200" dirty="0"/>
              <a:t> </a:t>
            </a:r>
            <a:r>
              <a:rPr lang="en-US" sz="1200" dirty="0" err="1"/>
              <a:t>broma</a:t>
            </a:r>
            <a:r>
              <a:rPr lang="en-US" sz="1200" dirty="0"/>
              <a:t> a uno de sus </a:t>
            </a:r>
            <a:r>
              <a:rPr lang="en-US" sz="1200" dirty="0" err="1"/>
              <a:t>compañeros</a:t>
            </a:r>
            <a:r>
              <a:rPr lang="en-US" sz="1200" dirty="0"/>
              <a:t> y le </a:t>
            </a:r>
            <a:r>
              <a:rPr lang="en-US" sz="1200" dirty="0" err="1"/>
              <a:t>lanza</a:t>
            </a:r>
            <a:r>
              <a:rPr lang="en-US" sz="1200" dirty="0"/>
              <a:t> un </a:t>
            </a:r>
            <a:r>
              <a:rPr lang="en-US" sz="1200" dirty="0" err="1"/>
              <a:t>globo</a:t>
            </a:r>
            <a:r>
              <a:rPr lang="en-US" sz="1200" dirty="0"/>
              <a:t> de </a:t>
            </a:r>
            <a:r>
              <a:rPr lang="en-US" sz="1200" dirty="0" err="1"/>
              <a:t>agua</a:t>
            </a:r>
            <a:r>
              <a:rPr lang="en-US" sz="1200" dirty="0"/>
              <a:t> </a:t>
            </a:r>
            <a:r>
              <a:rPr lang="en-US" sz="1200" dirty="0" err="1"/>
              <a:t>inesperadamente</a:t>
            </a:r>
            <a:r>
              <a:rPr lang="en-US" sz="1200" dirty="0"/>
              <a:t>. Este </a:t>
            </a:r>
            <a:r>
              <a:rPr lang="en-US" sz="1200" dirty="0" err="1"/>
              <a:t>compañero</a:t>
            </a:r>
            <a:r>
              <a:rPr lang="en-US" sz="1200" dirty="0"/>
              <a:t> </a:t>
            </a:r>
            <a:r>
              <a:rPr lang="en-US" sz="1200" dirty="0" err="1"/>
              <a:t>empieza</a:t>
            </a:r>
            <a:r>
              <a:rPr lang="en-US" sz="1200" dirty="0"/>
              <a:t> a </a:t>
            </a:r>
            <a:r>
              <a:rPr lang="en-US" sz="1200" dirty="0" err="1"/>
              <a:t>llorar</a:t>
            </a:r>
            <a:r>
              <a:rPr lang="en-US" sz="1200" dirty="0"/>
              <a:t> </a:t>
            </a:r>
            <a:r>
              <a:rPr lang="en-US" sz="1200" dirty="0" err="1"/>
              <a:t>desconsoladamente</a:t>
            </a:r>
            <a:r>
              <a:rPr lang="en-US" sz="1200" dirty="0"/>
              <a:t> </a:t>
            </a:r>
            <a:r>
              <a:rPr lang="en-US" sz="1200" dirty="0" err="1"/>
              <a:t>durante</a:t>
            </a:r>
            <a:r>
              <a:rPr lang="en-US" sz="1200" dirty="0"/>
              <a:t> </a:t>
            </a:r>
            <a:r>
              <a:rPr lang="en-US" sz="1200" dirty="0" err="1"/>
              <a:t>mucho</a:t>
            </a:r>
            <a:r>
              <a:rPr lang="en-US" sz="1200" dirty="0"/>
              <a:t> </a:t>
            </a:r>
            <a:r>
              <a:rPr lang="en-US" sz="1200" dirty="0" err="1"/>
              <a:t>tiempo</a:t>
            </a:r>
            <a:r>
              <a:rPr lang="en-US" sz="1200" dirty="0"/>
              <a:t> y no hay nada que </a:t>
            </a:r>
            <a:r>
              <a:rPr lang="en-US" sz="1200" dirty="0" err="1"/>
              <a:t>pueda</a:t>
            </a:r>
            <a:r>
              <a:rPr lang="en-US" sz="1200" dirty="0"/>
              <a:t> </a:t>
            </a:r>
            <a:r>
              <a:rPr lang="en-US" sz="1200" dirty="0" err="1"/>
              <a:t>calmarle</a:t>
            </a:r>
            <a:r>
              <a:rPr lang="en-US" sz="1200" dirty="0"/>
              <a:t>. Tiene 10 </a:t>
            </a:r>
            <a:r>
              <a:rPr lang="en-US" sz="1200" dirty="0" err="1"/>
              <a:t>años</a:t>
            </a:r>
            <a:r>
              <a:rPr lang="en-US" sz="1200" dirty="0"/>
              <a:t> y </a:t>
            </a:r>
            <a:r>
              <a:rPr lang="en-US" sz="1200" dirty="0" err="1"/>
              <a:t>esta</a:t>
            </a:r>
            <a:r>
              <a:rPr lang="en-US" sz="1200" dirty="0"/>
              <a:t> </a:t>
            </a:r>
            <a:r>
              <a:rPr lang="en-US" sz="1200" dirty="0" err="1"/>
              <a:t>respuesta</a:t>
            </a:r>
            <a:r>
              <a:rPr lang="en-US" sz="1200" dirty="0"/>
              <a:t> se </a:t>
            </a:r>
            <a:r>
              <a:rPr lang="en-US" sz="1200" dirty="0" err="1"/>
              <a:t>considera</a:t>
            </a:r>
            <a:r>
              <a:rPr lang="en-US" sz="1200" dirty="0"/>
              <a:t> </a:t>
            </a:r>
            <a:r>
              <a:rPr lang="en-US" sz="1200" dirty="0" err="1"/>
              <a:t>inapropiada</a:t>
            </a:r>
            <a:r>
              <a:rPr lang="en-US" sz="1200" dirty="0"/>
              <a:t> </a:t>
            </a:r>
            <a:r>
              <a:rPr lang="en-US" sz="1200" dirty="0" err="1"/>
              <a:t>por</a:t>
            </a:r>
            <a:r>
              <a:rPr lang="en-US" sz="1200" dirty="0"/>
              <a:t> </a:t>
            </a:r>
            <a:r>
              <a:rPr lang="en-US" sz="1200" dirty="0" err="1"/>
              <a:t>su</a:t>
            </a:r>
            <a:r>
              <a:rPr lang="en-US" sz="1200" dirty="0"/>
              <a:t> </a:t>
            </a:r>
            <a:r>
              <a:rPr lang="en-US" sz="1200" dirty="0" err="1"/>
              <a:t>magnitud</a:t>
            </a:r>
            <a:r>
              <a:rPr lang="en-US" sz="1200" dirty="0"/>
              <a:t>. Todo </a:t>
            </a:r>
            <a:r>
              <a:rPr lang="en-US" sz="1200" dirty="0" err="1"/>
              <a:t>el</a:t>
            </a:r>
            <a:r>
              <a:rPr lang="en-US" sz="1200" dirty="0"/>
              <a:t> </a:t>
            </a:r>
            <a:r>
              <a:rPr lang="en-US" sz="1200" dirty="0" err="1"/>
              <a:t>mundo</a:t>
            </a:r>
            <a:r>
              <a:rPr lang="en-US" sz="1200" dirty="0"/>
              <a:t> le dice que no es para tanto... Sin embargo, </a:t>
            </a:r>
            <a:r>
              <a:rPr lang="en-US" sz="1200" dirty="0" err="1"/>
              <a:t>nadie</a:t>
            </a:r>
            <a:r>
              <a:rPr lang="en-US" sz="1200" dirty="0"/>
              <a:t> </a:t>
            </a:r>
            <a:r>
              <a:rPr lang="en-US" sz="1200" dirty="0" err="1"/>
              <a:t>en</a:t>
            </a:r>
            <a:r>
              <a:rPr lang="en-US" sz="1200" dirty="0"/>
              <a:t> </a:t>
            </a:r>
            <a:r>
              <a:rPr lang="en-US" sz="1200" dirty="0" err="1"/>
              <a:t>el</a:t>
            </a:r>
            <a:r>
              <a:rPr lang="en-US" sz="1200" dirty="0"/>
              <a:t> </a:t>
            </a:r>
            <a:r>
              <a:rPr lang="en-US" sz="1200" dirty="0" err="1"/>
              <a:t>parque</a:t>
            </a:r>
            <a:r>
              <a:rPr lang="en-US" sz="1200" dirty="0"/>
              <a:t> sabe que </a:t>
            </a:r>
            <a:r>
              <a:rPr lang="en-US" sz="1200" dirty="0" err="1"/>
              <a:t>este</a:t>
            </a:r>
            <a:r>
              <a:rPr lang="en-US" sz="1200" dirty="0"/>
              <a:t> </a:t>
            </a:r>
            <a:r>
              <a:rPr lang="en-US" sz="1200" dirty="0" err="1"/>
              <a:t>niño</a:t>
            </a:r>
            <a:r>
              <a:rPr lang="en-US" sz="1200" dirty="0"/>
              <a:t> se </a:t>
            </a:r>
            <a:r>
              <a:rPr lang="en-US" sz="1200" dirty="0" err="1"/>
              <a:t>cayó</a:t>
            </a:r>
            <a:r>
              <a:rPr lang="en-US" sz="1200" dirty="0"/>
              <a:t> a </a:t>
            </a:r>
            <a:r>
              <a:rPr lang="en-US" sz="1200" dirty="0" err="1"/>
              <a:t>una</a:t>
            </a:r>
            <a:r>
              <a:rPr lang="en-US" sz="1200" dirty="0"/>
              <a:t> piscina </a:t>
            </a:r>
            <a:r>
              <a:rPr lang="en-US" sz="1200" dirty="0" err="1"/>
              <a:t>cuando</a:t>
            </a:r>
            <a:r>
              <a:rPr lang="en-US" sz="1200" dirty="0"/>
              <a:t> </a:t>
            </a:r>
            <a:r>
              <a:rPr lang="en-US" sz="1200" dirty="0" err="1"/>
              <a:t>tenía</a:t>
            </a:r>
            <a:r>
              <a:rPr lang="en-US" sz="1200" dirty="0"/>
              <a:t> </a:t>
            </a:r>
            <a:r>
              <a:rPr lang="en-US" sz="1200" dirty="0" err="1"/>
              <a:t>año</a:t>
            </a:r>
            <a:r>
              <a:rPr lang="en-US" sz="1200" dirty="0"/>
              <a:t> y medio y </a:t>
            </a:r>
            <a:r>
              <a:rPr lang="en-US" sz="1200" dirty="0" err="1"/>
              <a:t>estuvo</a:t>
            </a:r>
            <a:r>
              <a:rPr lang="en-US" sz="1200" dirty="0"/>
              <a:t> a punto de </a:t>
            </a:r>
            <a:r>
              <a:rPr lang="en-US" sz="1200" dirty="0" err="1"/>
              <a:t>ahogarse</a:t>
            </a:r>
            <a:r>
              <a:rPr lang="en-US" sz="1200" dirty="0"/>
              <a:t>.</a:t>
            </a:r>
            <a:endParaRPr sz="1200" dirty="0"/>
          </a:p>
          <a:p>
            <a:pPr marL="0" lvl="0" indent="0" algn="l" rtl="0">
              <a:lnSpc>
                <a:spcPct val="100000"/>
              </a:lnSpc>
              <a:spcBef>
                <a:spcPts val="400"/>
              </a:spcBef>
              <a:spcAft>
                <a:spcPts val="0"/>
              </a:spcAft>
              <a:buClr>
                <a:schemeClr val="dk1"/>
              </a:buClr>
              <a:buSzPct val="91666"/>
              <a:buFont typeface="Arial"/>
              <a:buNone/>
            </a:pPr>
            <a:r>
              <a:rPr lang="en-US" sz="1200" dirty="0"/>
              <a:t>Por lo tanto, </a:t>
            </a:r>
            <a:r>
              <a:rPr lang="en-US" sz="1200" dirty="0" err="1"/>
              <a:t>esta</a:t>
            </a:r>
            <a:r>
              <a:rPr lang="en-US" sz="1200" dirty="0"/>
              <a:t> </a:t>
            </a:r>
            <a:r>
              <a:rPr lang="en-US" sz="1200" dirty="0" err="1"/>
              <a:t>sensación</a:t>
            </a:r>
            <a:r>
              <a:rPr lang="en-US" sz="1200" dirty="0"/>
              <a:t> del </a:t>
            </a:r>
            <a:r>
              <a:rPr lang="en-US" sz="1200" dirty="0" err="1"/>
              <a:t>globo</a:t>
            </a:r>
            <a:r>
              <a:rPr lang="en-US" sz="1200" dirty="0"/>
              <a:t> de </a:t>
            </a:r>
            <a:r>
              <a:rPr lang="en-US" sz="1200" dirty="0" err="1"/>
              <a:t>agua</a:t>
            </a:r>
            <a:r>
              <a:rPr lang="en-US" sz="1200" dirty="0"/>
              <a:t> que </a:t>
            </a:r>
            <a:r>
              <a:rPr lang="en-US" sz="1200" dirty="0" err="1"/>
              <a:t>cae</a:t>
            </a:r>
            <a:r>
              <a:rPr lang="en-US" sz="1200" dirty="0"/>
              <a:t> de </a:t>
            </a:r>
            <a:r>
              <a:rPr lang="en-US" sz="1200" dirty="0" err="1"/>
              <a:t>repente</a:t>
            </a:r>
            <a:r>
              <a:rPr lang="en-US" sz="1200" dirty="0"/>
              <a:t> </a:t>
            </a:r>
            <a:r>
              <a:rPr lang="en-US" sz="1200" dirty="0" err="1"/>
              <a:t>por</a:t>
            </a:r>
            <a:r>
              <a:rPr lang="en-US" sz="1200" dirty="0"/>
              <a:t> </a:t>
            </a:r>
            <a:r>
              <a:rPr lang="en-US" sz="1200" dirty="0" err="1"/>
              <a:t>encima</a:t>
            </a:r>
            <a:r>
              <a:rPr lang="en-US" sz="1200" dirty="0"/>
              <a:t> </a:t>
            </a:r>
            <a:r>
              <a:rPr lang="en-US" sz="1200" dirty="0" err="1"/>
              <a:t>evoca</a:t>
            </a:r>
            <a:r>
              <a:rPr lang="en-US" sz="1200" dirty="0"/>
              <a:t> </a:t>
            </a:r>
            <a:r>
              <a:rPr lang="en-US" sz="1200" dirty="0" err="1"/>
              <a:t>en</a:t>
            </a:r>
            <a:r>
              <a:rPr lang="en-US" sz="1200" dirty="0"/>
              <a:t> ese </a:t>
            </a:r>
            <a:r>
              <a:rPr lang="en-US" sz="1200" dirty="0" err="1"/>
              <a:t>niño</a:t>
            </a:r>
            <a:r>
              <a:rPr lang="en-US" sz="1200" dirty="0"/>
              <a:t> la </a:t>
            </a:r>
            <a:r>
              <a:rPr lang="en-US" sz="1200" dirty="0" err="1"/>
              <a:t>misma</a:t>
            </a:r>
            <a:r>
              <a:rPr lang="en-US" sz="1200" dirty="0"/>
              <a:t> </a:t>
            </a:r>
            <a:r>
              <a:rPr lang="en-US" sz="1200" dirty="0" err="1"/>
              <a:t>angustia</a:t>
            </a:r>
            <a:r>
              <a:rPr lang="en-US" sz="1200" dirty="0"/>
              <a:t> de </a:t>
            </a:r>
            <a:r>
              <a:rPr lang="en-US" sz="1200" dirty="0" err="1"/>
              <a:t>su</a:t>
            </a:r>
            <a:r>
              <a:rPr lang="en-US" sz="1200" dirty="0"/>
              <a:t> </a:t>
            </a:r>
            <a:r>
              <a:rPr lang="en-US" sz="1200" dirty="0" err="1"/>
              <a:t>experiencia</a:t>
            </a:r>
            <a:r>
              <a:rPr lang="en-US" sz="1200" dirty="0"/>
              <a:t> de </a:t>
            </a:r>
            <a:r>
              <a:rPr lang="en-US" sz="1200" dirty="0" err="1"/>
              <a:t>ahogamiento</a:t>
            </a:r>
            <a:r>
              <a:rPr lang="en-US" sz="1200" dirty="0"/>
              <a:t> y la </a:t>
            </a:r>
            <a:r>
              <a:rPr lang="en-US" sz="1200" dirty="0" err="1"/>
              <a:t>respuesta</a:t>
            </a:r>
            <a:r>
              <a:rPr lang="en-US" sz="1200" dirty="0"/>
              <a:t> </a:t>
            </a:r>
            <a:r>
              <a:rPr lang="en-US" sz="1200" dirty="0" err="1"/>
              <a:t>manifiesta</a:t>
            </a:r>
            <a:r>
              <a:rPr lang="en-US" sz="1200" dirty="0"/>
              <a:t> no es </a:t>
            </a:r>
            <a:r>
              <a:rPr lang="en-US" sz="1200" dirty="0" err="1"/>
              <a:t>por</a:t>
            </a:r>
            <a:r>
              <a:rPr lang="en-US" sz="1200" dirty="0"/>
              <a:t> </a:t>
            </a:r>
            <a:r>
              <a:rPr lang="en-US" sz="1200" dirty="0" err="1"/>
              <a:t>el</a:t>
            </a:r>
            <a:r>
              <a:rPr lang="en-US" sz="1200" dirty="0"/>
              <a:t> </a:t>
            </a:r>
            <a:r>
              <a:rPr lang="en-US" sz="1200" dirty="0" err="1"/>
              <a:t>globo</a:t>
            </a:r>
            <a:r>
              <a:rPr lang="en-US" sz="1200" dirty="0"/>
              <a:t> </a:t>
            </a:r>
            <a:r>
              <a:rPr lang="en-US" sz="1200" dirty="0" err="1"/>
              <a:t>sino</a:t>
            </a:r>
            <a:r>
              <a:rPr lang="en-US" sz="1200" dirty="0"/>
              <a:t> </a:t>
            </a:r>
            <a:r>
              <a:rPr lang="en-US" sz="1200" dirty="0" err="1"/>
              <a:t>por</a:t>
            </a:r>
            <a:r>
              <a:rPr lang="en-US" sz="1200" dirty="0"/>
              <a:t> </a:t>
            </a:r>
            <a:r>
              <a:rPr lang="en-US" sz="1200" dirty="0" err="1"/>
              <a:t>el</a:t>
            </a:r>
            <a:r>
              <a:rPr lang="en-US" sz="1200" dirty="0"/>
              <a:t> </a:t>
            </a:r>
            <a:r>
              <a:rPr lang="en-US" sz="1200" dirty="0" err="1"/>
              <a:t>miedo</a:t>
            </a:r>
            <a:r>
              <a:rPr lang="en-US" sz="1200" dirty="0"/>
              <a:t> a </a:t>
            </a:r>
            <a:r>
              <a:rPr lang="en-US" sz="1200" dirty="0" err="1"/>
              <a:t>ahogarse</a:t>
            </a:r>
            <a:r>
              <a:rPr lang="en-US" sz="1200" dirty="0"/>
              <a:t>.</a:t>
            </a:r>
            <a:endParaRPr sz="1200" dirty="0"/>
          </a:p>
          <a:p>
            <a:pPr marL="0" lvl="0" indent="0" algn="l" rtl="0">
              <a:lnSpc>
                <a:spcPct val="100000"/>
              </a:lnSpc>
              <a:spcBef>
                <a:spcPts val="400"/>
              </a:spcBef>
              <a:spcAft>
                <a:spcPts val="0"/>
              </a:spcAft>
              <a:buClr>
                <a:schemeClr val="dk1"/>
              </a:buClr>
              <a:buSzPct val="91666"/>
              <a:buFont typeface="Arial"/>
              <a:buNone/>
            </a:pPr>
            <a:r>
              <a:rPr lang="en-US" sz="1200" dirty="0"/>
              <a:t>Sin embargo, </a:t>
            </a:r>
            <a:r>
              <a:rPr lang="en-US" sz="1200" dirty="0" err="1"/>
              <a:t>en</a:t>
            </a:r>
            <a:r>
              <a:rPr lang="en-US" sz="1200" dirty="0"/>
              <a:t> ese </a:t>
            </a:r>
            <a:r>
              <a:rPr lang="en-US" sz="1200" dirty="0" err="1"/>
              <a:t>momento</a:t>
            </a:r>
            <a:r>
              <a:rPr lang="en-US" sz="1200" dirty="0"/>
              <a:t> de </a:t>
            </a:r>
            <a:r>
              <a:rPr lang="en-US" sz="1200" dirty="0" err="1"/>
              <a:t>angustia</a:t>
            </a:r>
            <a:r>
              <a:rPr lang="en-US" sz="1200" dirty="0"/>
              <a:t>, la </a:t>
            </a:r>
            <a:r>
              <a:rPr lang="en-US" sz="1200" dirty="0" err="1"/>
              <a:t>activación</a:t>
            </a:r>
            <a:r>
              <a:rPr lang="en-US" sz="1200" dirty="0"/>
              <a:t> y la </a:t>
            </a:r>
            <a:r>
              <a:rPr lang="en-US" sz="1200" dirty="0" err="1"/>
              <a:t>desregulación</a:t>
            </a:r>
            <a:r>
              <a:rPr lang="en-US" sz="1200" dirty="0"/>
              <a:t> son tan </a:t>
            </a:r>
            <a:r>
              <a:rPr lang="en-US" sz="1200" dirty="0" err="1"/>
              <a:t>grandes</a:t>
            </a:r>
            <a:r>
              <a:rPr lang="en-US" sz="1200" dirty="0"/>
              <a:t> que </a:t>
            </a:r>
            <a:r>
              <a:rPr lang="en-US" sz="1200" dirty="0" err="1"/>
              <a:t>el</a:t>
            </a:r>
            <a:r>
              <a:rPr lang="en-US" sz="1200" dirty="0"/>
              <a:t> </a:t>
            </a:r>
            <a:r>
              <a:rPr lang="en-US" sz="1200" dirty="0" err="1"/>
              <a:t>niño</a:t>
            </a:r>
            <a:r>
              <a:rPr lang="en-US" sz="1200" dirty="0"/>
              <a:t> </a:t>
            </a:r>
            <a:r>
              <a:rPr lang="en-US" sz="1200" dirty="0" err="1"/>
              <a:t>está</a:t>
            </a:r>
            <a:r>
              <a:rPr lang="en-US" sz="1200" dirty="0"/>
              <a:t> </a:t>
            </a:r>
            <a:r>
              <a:rPr lang="en-US" sz="1200" dirty="0" err="1"/>
              <a:t>bloqueado</a:t>
            </a:r>
            <a:r>
              <a:rPr lang="en-US" sz="1200" dirty="0"/>
              <a:t> para </a:t>
            </a:r>
            <a:r>
              <a:rPr lang="en-US" sz="1200" dirty="0" err="1"/>
              <a:t>escuchar</a:t>
            </a:r>
            <a:r>
              <a:rPr lang="en-US" sz="1200" dirty="0"/>
              <a:t> y </a:t>
            </a:r>
            <a:r>
              <a:rPr lang="en-US" sz="1200" dirty="0" err="1"/>
              <a:t>razonar</a:t>
            </a:r>
            <a:r>
              <a:rPr lang="en-US" sz="1200" dirty="0"/>
              <a:t>, y </a:t>
            </a:r>
            <a:r>
              <a:rPr lang="en-US" sz="1200" dirty="0" err="1"/>
              <a:t>mucho</a:t>
            </a:r>
            <a:r>
              <a:rPr lang="en-US" sz="1200" dirty="0"/>
              <a:t> </a:t>
            </a:r>
            <a:r>
              <a:rPr lang="en-US" sz="1200" dirty="0" err="1"/>
              <a:t>menos</a:t>
            </a:r>
            <a:r>
              <a:rPr lang="en-US" sz="1200" dirty="0"/>
              <a:t> para </a:t>
            </a:r>
            <a:r>
              <a:rPr lang="en-US" sz="1200" dirty="0" err="1"/>
              <a:t>aprender</a:t>
            </a:r>
            <a:r>
              <a:rPr lang="en-US" sz="1200" dirty="0"/>
              <a:t>.</a:t>
            </a:r>
            <a:endParaRPr sz="1200" dirty="0"/>
          </a:p>
          <a:p>
            <a:pPr marL="0" lvl="0" indent="0" algn="l" rtl="0">
              <a:lnSpc>
                <a:spcPct val="100000"/>
              </a:lnSpc>
              <a:spcBef>
                <a:spcPts val="400"/>
              </a:spcBef>
              <a:spcAft>
                <a:spcPts val="0"/>
              </a:spcAft>
              <a:buClr>
                <a:schemeClr val="dk1"/>
              </a:buClr>
              <a:buSzPct val="91666"/>
              <a:buFont typeface="Arial"/>
              <a:buNone/>
            </a:pPr>
            <a:endParaRPr sz="1200" dirty="0"/>
          </a:p>
          <a:p>
            <a:pPr marL="0" lvl="0" indent="0" algn="l" rtl="0">
              <a:lnSpc>
                <a:spcPct val="100000"/>
              </a:lnSpc>
              <a:spcBef>
                <a:spcPts val="400"/>
              </a:spcBef>
              <a:spcAft>
                <a:spcPts val="400"/>
              </a:spcAft>
              <a:buClr>
                <a:schemeClr val="dk1"/>
              </a:buClr>
              <a:buSzPct val="116666"/>
              <a:buFont typeface="Calibri"/>
              <a:buNone/>
            </a:pPr>
            <a:endParaRP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a:spLocks noGrp="1"/>
          </p:cNvSpPr>
          <p:nvPr>
            <p:ph type="body" idx="2"/>
          </p:nvPr>
        </p:nvSpPr>
        <p:spPr>
          <a:xfrm>
            <a:off x="180475" y="152401"/>
            <a:ext cx="11851104" cy="5905500"/>
          </a:xfrm>
          <a:prstGeom prst="rect">
            <a:avLst/>
          </a:prstGeom>
          <a:noFill/>
          <a:ln>
            <a:noFill/>
          </a:ln>
        </p:spPr>
        <p:txBody>
          <a:bodyPr spcFirstLastPara="1" wrap="none" lIns="91425" tIns="45700" rIns="91425" bIns="45700" numCol="2" spcCol="108000" anchor="t" anchorCtr="0">
            <a:normAutofit fontScale="70000" lnSpcReduction="20000"/>
          </a:bodyPr>
          <a:lstStyle/>
          <a:p>
            <a:pPr marL="0" lvl="0" indent="0" algn="l" rtl="0">
              <a:lnSpc>
                <a:spcPct val="100000"/>
              </a:lnSpc>
              <a:spcBef>
                <a:spcPts val="400"/>
              </a:spcBef>
              <a:spcAft>
                <a:spcPts val="0"/>
              </a:spcAft>
              <a:buSzPct val="125490"/>
              <a:buNone/>
            </a:pPr>
            <a:r>
              <a:rPr lang="en-US" sz="1700" b="1" dirty="0">
                <a:highlight>
                  <a:schemeClr val="lt1"/>
                </a:highlight>
              </a:rPr>
              <a:t>APEGO y APRENDIZAJE</a:t>
            </a:r>
            <a:endParaRPr sz="1700" dirty="0"/>
          </a:p>
          <a:p>
            <a:pPr marL="0" lvl="0" indent="0" algn="l" rtl="0">
              <a:lnSpc>
                <a:spcPct val="100000"/>
              </a:lnSpc>
              <a:spcBef>
                <a:spcPts val="400"/>
              </a:spcBef>
              <a:spcAft>
                <a:spcPts val="0"/>
              </a:spcAft>
              <a:buSzPct val="125490"/>
              <a:buNone/>
            </a:pPr>
            <a:r>
              <a:rPr lang="en-US" sz="1700" b="1" dirty="0" err="1">
                <a:highlight>
                  <a:schemeClr val="lt1"/>
                </a:highlight>
              </a:rPr>
              <a:t>Teoría</a:t>
            </a:r>
            <a:r>
              <a:rPr lang="en-US" sz="1700" b="1" dirty="0">
                <a:highlight>
                  <a:schemeClr val="lt1"/>
                </a:highlight>
              </a:rPr>
              <a:t> del </a:t>
            </a:r>
            <a:r>
              <a:rPr lang="en-US" sz="1700" b="1" dirty="0" err="1">
                <a:highlight>
                  <a:schemeClr val="lt1"/>
                </a:highlight>
              </a:rPr>
              <a:t>Apego</a:t>
            </a:r>
            <a:r>
              <a:rPr lang="en-US" sz="1700" b="1" dirty="0">
                <a:highlight>
                  <a:schemeClr val="lt1"/>
                </a:highlight>
              </a:rPr>
              <a:t> y </a:t>
            </a:r>
            <a:r>
              <a:rPr lang="en-US" sz="1700" b="1" dirty="0" err="1">
                <a:highlight>
                  <a:schemeClr val="lt1"/>
                </a:highlight>
              </a:rPr>
              <a:t>Aprendizaje</a:t>
            </a:r>
            <a:endParaRPr sz="1700" dirty="0"/>
          </a:p>
          <a:p>
            <a:pPr marL="0" lvl="0" indent="0" algn="l" rtl="0">
              <a:lnSpc>
                <a:spcPct val="100000"/>
              </a:lnSpc>
              <a:spcBef>
                <a:spcPts val="400"/>
              </a:spcBef>
              <a:spcAft>
                <a:spcPts val="0"/>
              </a:spcAft>
              <a:buSzPct val="144796"/>
              <a:buNone/>
            </a:pPr>
            <a:r>
              <a:rPr lang="en-US" sz="1400" dirty="0" err="1">
                <a:highlight>
                  <a:schemeClr val="lt1"/>
                </a:highlight>
              </a:rPr>
              <a:t>Desde</a:t>
            </a:r>
            <a:r>
              <a:rPr lang="en-US" sz="1400" dirty="0">
                <a:highlight>
                  <a:schemeClr val="lt1"/>
                </a:highlight>
              </a:rPr>
              <a:t> la </a:t>
            </a:r>
            <a:r>
              <a:rPr lang="en-US" sz="1400" dirty="0" err="1">
                <a:highlight>
                  <a:schemeClr val="lt1"/>
                </a:highlight>
              </a:rPr>
              <a:t>teoría</a:t>
            </a:r>
            <a:r>
              <a:rPr lang="en-US" sz="1400" dirty="0">
                <a:highlight>
                  <a:schemeClr val="lt1"/>
                </a:highlight>
              </a:rPr>
              <a:t> del </a:t>
            </a:r>
            <a:r>
              <a:rPr lang="en-US" sz="1400" dirty="0" err="1">
                <a:highlight>
                  <a:schemeClr val="lt1"/>
                </a:highlight>
              </a:rPr>
              <a:t>apego</a:t>
            </a:r>
            <a:r>
              <a:rPr lang="en-US" sz="1400" dirty="0">
                <a:highlight>
                  <a:schemeClr val="lt1"/>
                </a:highlight>
              </a:rPr>
              <a:t> </a:t>
            </a:r>
            <a:r>
              <a:rPr lang="en-US" sz="1400" dirty="0" err="1">
                <a:highlight>
                  <a:schemeClr val="lt1"/>
                </a:highlight>
              </a:rPr>
              <a:t>también</a:t>
            </a:r>
            <a:r>
              <a:rPr lang="en-US" sz="1400" dirty="0">
                <a:highlight>
                  <a:schemeClr val="lt1"/>
                </a:highlight>
              </a:rPr>
              <a:t> </a:t>
            </a:r>
            <a:r>
              <a:rPr lang="en-US" sz="1400" dirty="0" err="1">
                <a:highlight>
                  <a:schemeClr val="lt1"/>
                </a:highlight>
              </a:rPr>
              <a:t>podemos</a:t>
            </a:r>
            <a:r>
              <a:rPr lang="en-US" sz="1400" dirty="0">
                <a:highlight>
                  <a:schemeClr val="lt1"/>
                </a:highlight>
              </a:rPr>
              <a:t> </a:t>
            </a:r>
            <a:r>
              <a:rPr lang="en-US" sz="1400" dirty="0" err="1">
                <a:highlight>
                  <a:schemeClr val="lt1"/>
                </a:highlight>
              </a:rPr>
              <a:t>observar</a:t>
            </a:r>
            <a:r>
              <a:rPr lang="en-US" sz="1400" dirty="0">
                <a:highlight>
                  <a:schemeClr val="lt1"/>
                </a:highlight>
              </a:rPr>
              <a:t> </a:t>
            </a:r>
            <a:r>
              <a:rPr lang="en-US" sz="1400" dirty="0" err="1">
                <a:highlight>
                  <a:schemeClr val="lt1"/>
                </a:highlight>
              </a:rPr>
              <a:t>cómo</a:t>
            </a:r>
            <a:r>
              <a:rPr lang="en-US" sz="1400" dirty="0">
                <a:highlight>
                  <a:schemeClr val="lt1"/>
                </a:highlight>
              </a:rPr>
              <a:t> </a:t>
            </a:r>
            <a:r>
              <a:rPr lang="en-US" sz="1400" dirty="0" err="1">
                <a:highlight>
                  <a:schemeClr val="lt1"/>
                </a:highlight>
              </a:rPr>
              <a:t>este</a:t>
            </a:r>
            <a:r>
              <a:rPr lang="en-US" sz="1400" dirty="0">
                <a:highlight>
                  <a:schemeClr val="lt1"/>
                </a:highlight>
              </a:rPr>
              <a:t> </a:t>
            </a:r>
            <a:r>
              <a:rPr lang="en-US" sz="1400" dirty="0" err="1">
                <a:highlight>
                  <a:schemeClr val="lt1"/>
                </a:highlight>
              </a:rPr>
              <a:t>cambio</a:t>
            </a:r>
            <a:r>
              <a:rPr lang="en-US" sz="1400" dirty="0">
                <a:highlight>
                  <a:schemeClr val="lt1"/>
                </a:highlight>
              </a:rPr>
              <a:t> </a:t>
            </a:r>
            <a:r>
              <a:rPr lang="en-US" sz="1400" dirty="0" err="1">
                <a:highlight>
                  <a:schemeClr val="lt1"/>
                </a:highlight>
              </a:rPr>
              <a:t>inesperado</a:t>
            </a:r>
            <a:r>
              <a:rPr lang="en-US" sz="1400" dirty="0">
                <a:highlight>
                  <a:schemeClr val="lt1"/>
                </a:highlight>
              </a:rPr>
              <a:t> </a:t>
            </a:r>
            <a:r>
              <a:rPr lang="en-US" sz="1400" dirty="0" err="1">
                <a:highlight>
                  <a:schemeClr val="lt1"/>
                </a:highlight>
              </a:rPr>
              <a:t>alerta</a:t>
            </a:r>
            <a:r>
              <a:rPr lang="en-US" sz="1400" dirty="0">
                <a:highlight>
                  <a:schemeClr val="lt1"/>
                </a:highlight>
              </a:rPr>
              <a:t> a </a:t>
            </a:r>
            <a:r>
              <a:rPr lang="en-US" sz="1400" dirty="0" err="1">
                <a:highlight>
                  <a:schemeClr val="lt1"/>
                </a:highlight>
              </a:rPr>
              <a:t>los</a:t>
            </a:r>
            <a:r>
              <a:rPr lang="en-US" sz="1400" dirty="0">
                <a:highlight>
                  <a:schemeClr val="lt1"/>
                </a:highlight>
              </a:rPr>
              <a:t> </a:t>
            </a:r>
            <a:r>
              <a:rPr lang="en-US" sz="1400" dirty="0" err="1">
                <a:highlight>
                  <a:schemeClr val="lt1"/>
                </a:highlight>
              </a:rPr>
              <a:t>niños</a:t>
            </a:r>
            <a:r>
              <a:rPr lang="en-US" sz="1400" dirty="0">
                <a:highlight>
                  <a:schemeClr val="lt1"/>
                </a:highlight>
              </a:rPr>
              <a:t>, </a:t>
            </a:r>
            <a:r>
              <a:rPr lang="en-US" sz="1400" dirty="0" err="1">
                <a:highlight>
                  <a:schemeClr val="lt1"/>
                </a:highlight>
              </a:rPr>
              <a:t>niñas</a:t>
            </a:r>
            <a:r>
              <a:rPr lang="en-US" sz="1400" dirty="0">
                <a:highlight>
                  <a:schemeClr val="lt1"/>
                </a:highlight>
              </a:rPr>
              <a:t> o </a:t>
            </a:r>
            <a:r>
              <a:rPr lang="en-US" sz="1400" dirty="0" err="1">
                <a:highlight>
                  <a:schemeClr val="lt1"/>
                </a:highlight>
              </a:rPr>
              <a:t>adolescentes</a:t>
            </a:r>
            <a:r>
              <a:rPr lang="en-US" sz="1400" dirty="0">
                <a:highlight>
                  <a:schemeClr val="lt1"/>
                </a:highlight>
              </a:rPr>
              <a:t> </a:t>
            </a:r>
            <a:r>
              <a:rPr lang="en-US" sz="1400" dirty="0" err="1">
                <a:highlight>
                  <a:schemeClr val="lt1"/>
                </a:highlight>
              </a:rPr>
              <a:t>sobre</a:t>
            </a:r>
            <a:r>
              <a:rPr lang="en-US" sz="1400" dirty="0">
                <a:highlight>
                  <a:schemeClr val="lt1"/>
                </a:highlight>
              </a:rPr>
              <a:t> </a:t>
            </a:r>
            <a:r>
              <a:rPr lang="en-US" sz="1400" dirty="0" err="1">
                <a:highlight>
                  <a:schemeClr val="lt1"/>
                </a:highlight>
              </a:rPr>
              <a:t>una</a:t>
            </a:r>
            <a:r>
              <a:rPr lang="en-US" sz="1400" dirty="0">
                <a:highlight>
                  <a:schemeClr val="lt1"/>
                </a:highlight>
              </a:rPr>
              <a:t> </a:t>
            </a:r>
            <a:r>
              <a:rPr lang="en-US" sz="1400" dirty="0" err="1">
                <a:highlight>
                  <a:schemeClr val="lt1"/>
                </a:highlight>
              </a:rPr>
              <a:t>posible</a:t>
            </a:r>
            <a:r>
              <a:rPr lang="en-US" sz="1400" dirty="0">
                <a:highlight>
                  <a:schemeClr val="lt1"/>
                </a:highlight>
              </a:rPr>
              <a:t> </a:t>
            </a:r>
            <a:r>
              <a:rPr lang="en-US" sz="1400" dirty="0" err="1">
                <a:highlight>
                  <a:schemeClr val="lt1"/>
                </a:highlight>
              </a:rPr>
              <a:t>pérdida</a:t>
            </a:r>
            <a:r>
              <a:rPr lang="en-US" sz="1400" dirty="0">
                <a:highlight>
                  <a:schemeClr val="lt1"/>
                </a:highlight>
              </a:rPr>
              <a:t>, </a:t>
            </a:r>
            <a:r>
              <a:rPr lang="en-US" sz="1400" dirty="0" err="1">
                <a:highlight>
                  <a:schemeClr val="lt1"/>
                </a:highlight>
              </a:rPr>
              <a:t>aunque</a:t>
            </a:r>
            <a:r>
              <a:rPr lang="en-US" sz="1400" dirty="0">
                <a:highlight>
                  <a:schemeClr val="lt1"/>
                </a:highlight>
              </a:rPr>
              <a:t> </a:t>
            </a:r>
            <a:r>
              <a:rPr lang="en-US" sz="1400" dirty="0" err="1">
                <a:highlight>
                  <a:schemeClr val="lt1"/>
                </a:highlight>
              </a:rPr>
              <a:t>sólo</a:t>
            </a:r>
            <a:r>
              <a:rPr lang="en-US" sz="1400" dirty="0">
                <a:highlight>
                  <a:schemeClr val="lt1"/>
                </a:highlight>
              </a:rPr>
              <a:t> sea de la </a:t>
            </a:r>
            <a:r>
              <a:rPr lang="en-US" sz="1400" dirty="0" err="1">
                <a:highlight>
                  <a:schemeClr val="lt1"/>
                </a:highlight>
              </a:rPr>
              <a:t>rutina</a:t>
            </a:r>
            <a:r>
              <a:rPr lang="en-US" sz="1400" dirty="0">
                <a:highlight>
                  <a:schemeClr val="lt1"/>
                </a:highlight>
              </a:rPr>
              <a:t> que </a:t>
            </a:r>
            <a:r>
              <a:rPr lang="en-US" sz="1400" dirty="0" err="1">
                <a:highlight>
                  <a:schemeClr val="lt1"/>
                </a:highlight>
              </a:rPr>
              <a:t>facilita</a:t>
            </a:r>
            <a:r>
              <a:rPr lang="en-US" sz="1400" dirty="0">
                <a:highlight>
                  <a:schemeClr val="lt1"/>
                </a:highlight>
              </a:rPr>
              <a:t> la </a:t>
            </a:r>
            <a:r>
              <a:rPr lang="en-US" sz="1400" dirty="0" err="1">
                <a:highlight>
                  <a:schemeClr val="lt1"/>
                </a:highlight>
              </a:rPr>
              <a:t>previsibilidad</a:t>
            </a:r>
            <a:r>
              <a:rPr lang="en-US" sz="1400" dirty="0">
                <a:highlight>
                  <a:schemeClr val="lt1"/>
                </a:highlight>
              </a:rPr>
              <a:t> y </a:t>
            </a:r>
            <a:r>
              <a:rPr lang="en-US" sz="1400" dirty="0" err="1">
                <a:highlight>
                  <a:schemeClr val="lt1"/>
                </a:highlight>
              </a:rPr>
              <a:t>por</a:t>
            </a:r>
            <a:r>
              <a:rPr lang="en-US" sz="1400" dirty="0">
                <a:highlight>
                  <a:schemeClr val="lt1"/>
                </a:highlight>
              </a:rPr>
              <a:t> tanto la </a:t>
            </a:r>
            <a:r>
              <a:rPr lang="en-US" sz="1400" dirty="0" err="1">
                <a:highlight>
                  <a:schemeClr val="lt1"/>
                </a:highlight>
              </a:rPr>
              <a:t>seguridad</a:t>
            </a:r>
            <a:r>
              <a:rPr lang="en-US" sz="1400" dirty="0">
                <a:highlight>
                  <a:schemeClr val="lt1"/>
                </a:highlight>
              </a:rPr>
              <a:t> (</a:t>
            </a:r>
            <a:r>
              <a:rPr lang="en-US" sz="1400" dirty="0" err="1">
                <a:highlight>
                  <a:schemeClr val="lt1"/>
                </a:highlight>
              </a:rPr>
              <a:t>puede</a:t>
            </a:r>
            <a:r>
              <a:rPr lang="en-US" sz="1400" dirty="0">
                <a:highlight>
                  <a:schemeClr val="lt1"/>
                </a:highlight>
              </a:rPr>
              <a:t> ser </a:t>
            </a:r>
            <a:r>
              <a:rPr lang="en-US" sz="1400" dirty="0" err="1">
                <a:highlight>
                  <a:schemeClr val="lt1"/>
                </a:highlight>
              </a:rPr>
              <a:t>una</a:t>
            </a:r>
            <a:r>
              <a:rPr lang="en-US" sz="1400" dirty="0">
                <a:highlight>
                  <a:schemeClr val="lt1"/>
                </a:highlight>
              </a:rPr>
              <a:t> fiesta, un </a:t>
            </a:r>
            <a:r>
              <a:rPr lang="en-US" sz="1400" dirty="0" err="1">
                <a:highlight>
                  <a:schemeClr val="lt1"/>
                </a:highlight>
              </a:rPr>
              <a:t>viaje</a:t>
            </a:r>
            <a:r>
              <a:rPr lang="en-US" sz="1400" dirty="0">
                <a:highlight>
                  <a:schemeClr val="lt1"/>
                </a:highlight>
              </a:rPr>
              <a:t>...) (Guerrero, 2020). Ante </a:t>
            </a:r>
            <a:r>
              <a:rPr lang="en-US" sz="1400" dirty="0" err="1">
                <a:highlight>
                  <a:schemeClr val="lt1"/>
                </a:highlight>
              </a:rPr>
              <a:t>esta</a:t>
            </a:r>
            <a:r>
              <a:rPr lang="en-US" sz="1400" dirty="0">
                <a:highlight>
                  <a:schemeClr val="lt1"/>
                </a:highlight>
              </a:rPr>
              <a:t> </a:t>
            </a:r>
            <a:r>
              <a:rPr lang="en-US" sz="1400" dirty="0" err="1">
                <a:highlight>
                  <a:schemeClr val="lt1"/>
                </a:highlight>
              </a:rPr>
              <a:t>situación</a:t>
            </a:r>
            <a:r>
              <a:rPr lang="en-US" sz="1400" dirty="0">
                <a:highlight>
                  <a:schemeClr val="lt1"/>
                </a:highlight>
              </a:rPr>
              <a:t>, </a:t>
            </a:r>
            <a:r>
              <a:rPr lang="en-US" sz="1400" dirty="0" err="1">
                <a:highlight>
                  <a:schemeClr val="lt1"/>
                </a:highlight>
              </a:rPr>
              <a:t>los</a:t>
            </a:r>
            <a:r>
              <a:rPr lang="en-US" sz="1400" dirty="0">
                <a:highlight>
                  <a:schemeClr val="lt1"/>
                </a:highlight>
              </a:rPr>
              <a:t> </a:t>
            </a:r>
            <a:r>
              <a:rPr lang="en-US" sz="1400" dirty="0" err="1">
                <a:highlight>
                  <a:schemeClr val="lt1"/>
                </a:highlight>
              </a:rPr>
              <a:t>alumnos</a:t>
            </a:r>
            <a:r>
              <a:rPr lang="en-US" sz="1400" dirty="0">
                <a:highlight>
                  <a:schemeClr val="lt1"/>
                </a:highlight>
              </a:rPr>
              <a:t> y </a:t>
            </a:r>
            <a:r>
              <a:rPr lang="en-US" sz="1400" dirty="0" err="1">
                <a:highlight>
                  <a:schemeClr val="lt1"/>
                </a:highlight>
              </a:rPr>
              <a:t>alumnas</a:t>
            </a:r>
            <a:r>
              <a:rPr lang="en-US" sz="1400" dirty="0">
                <a:highlight>
                  <a:schemeClr val="lt1"/>
                </a:highlight>
              </a:rPr>
              <a:t> </a:t>
            </a:r>
            <a:r>
              <a:rPr lang="en-US" sz="1400" dirty="0" err="1">
                <a:highlight>
                  <a:schemeClr val="lt1"/>
                </a:highlight>
              </a:rPr>
              <a:t>sienten</a:t>
            </a:r>
            <a:r>
              <a:rPr lang="en-US" sz="1400" dirty="0">
                <a:highlight>
                  <a:schemeClr val="lt1"/>
                </a:highlight>
              </a:rPr>
              <a:t> </a:t>
            </a:r>
            <a:r>
              <a:rPr lang="en-US" sz="1400" dirty="0" err="1">
                <a:highlight>
                  <a:schemeClr val="lt1"/>
                </a:highlight>
              </a:rPr>
              <a:t>miedo</a:t>
            </a:r>
            <a:r>
              <a:rPr lang="en-US" sz="1400" dirty="0">
                <a:highlight>
                  <a:schemeClr val="lt1"/>
                </a:highlight>
              </a:rPr>
              <a:t> y </a:t>
            </a:r>
            <a:r>
              <a:rPr lang="en-US" sz="1400" dirty="0" err="1">
                <a:highlight>
                  <a:schemeClr val="lt1"/>
                </a:highlight>
              </a:rPr>
              <a:t>adoptan</a:t>
            </a:r>
            <a:r>
              <a:rPr lang="en-US" sz="1400" dirty="0">
                <a:highlight>
                  <a:schemeClr val="lt1"/>
                </a:highlight>
              </a:rPr>
              <a:t> </a:t>
            </a:r>
            <a:r>
              <a:rPr lang="en-US" sz="1400" dirty="0" err="1">
                <a:highlight>
                  <a:schemeClr val="lt1"/>
                </a:highlight>
              </a:rPr>
              <a:t>una</a:t>
            </a:r>
            <a:r>
              <a:rPr lang="en-US" sz="1400" dirty="0">
                <a:highlight>
                  <a:schemeClr val="lt1"/>
                </a:highlight>
              </a:rPr>
              <a:t> </a:t>
            </a:r>
            <a:r>
              <a:rPr lang="en-US" sz="1400" dirty="0" err="1">
                <a:highlight>
                  <a:schemeClr val="lt1"/>
                </a:highlight>
              </a:rPr>
              <a:t>conducta</a:t>
            </a:r>
            <a:r>
              <a:rPr lang="en-US" sz="1400" dirty="0">
                <a:highlight>
                  <a:schemeClr val="lt1"/>
                </a:highlight>
              </a:rPr>
              <a:t> de </a:t>
            </a:r>
            <a:r>
              <a:rPr lang="en-US" sz="1400" dirty="0" err="1">
                <a:highlight>
                  <a:schemeClr val="lt1"/>
                </a:highlight>
              </a:rPr>
              <a:t>alerta</a:t>
            </a:r>
            <a:r>
              <a:rPr lang="en-US" sz="1400" dirty="0">
                <a:highlight>
                  <a:schemeClr val="lt1"/>
                </a:highlight>
              </a:rPr>
              <a:t> </a:t>
            </a:r>
            <a:r>
              <a:rPr lang="en-US" sz="1400" dirty="0" err="1">
                <a:highlight>
                  <a:schemeClr val="lt1"/>
                </a:highlight>
              </a:rPr>
              <a:t>en</a:t>
            </a:r>
            <a:r>
              <a:rPr lang="en-US" sz="1400" dirty="0">
                <a:highlight>
                  <a:schemeClr val="lt1"/>
                </a:highlight>
              </a:rPr>
              <a:t> un </a:t>
            </a:r>
            <a:r>
              <a:rPr lang="en-US" sz="1400" dirty="0" err="1">
                <a:highlight>
                  <a:schemeClr val="lt1"/>
                </a:highlight>
              </a:rPr>
              <a:t>intento</a:t>
            </a:r>
            <a:r>
              <a:rPr lang="en-US" sz="1400" dirty="0">
                <a:highlight>
                  <a:schemeClr val="lt1"/>
                </a:highlight>
              </a:rPr>
              <a:t> de </a:t>
            </a:r>
            <a:r>
              <a:rPr lang="en-US" sz="1400" dirty="0" err="1">
                <a:highlight>
                  <a:schemeClr val="lt1"/>
                </a:highlight>
              </a:rPr>
              <a:t>anticiparse</a:t>
            </a:r>
            <a:r>
              <a:rPr lang="en-US" sz="1400" dirty="0">
                <a:highlight>
                  <a:schemeClr val="lt1"/>
                </a:highlight>
              </a:rPr>
              <a:t> al dolor que </a:t>
            </a:r>
            <a:r>
              <a:rPr lang="en-US" sz="1400" dirty="0" err="1">
                <a:highlight>
                  <a:schemeClr val="lt1"/>
                </a:highlight>
              </a:rPr>
              <a:t>esta</a:t>
            </a:r>
            <a:r>
              <a:rPr lang="en-US" sz="1400" dirty="0">
                <a:highlight>
                  <a:schemeClr val="lt1"/>
                </a:highlight>
              </a:rPr>
              <a:t> </a:t>
            </a:r>
            <a:r>
              <a:rPr lang="en-US" sz="1400" dirty="0" err="1">
                <a:highlight>
                  <a:schemeClr val="lt1"/>
                </a:highlight>
              </a:rPr>
              <a:t>situación</a:t>
            </a:r>
            <a:r>
              <a:rPr lang="en-US" sz="1400" dirty="0">
                <a:highlight>
                  <a:schemeClr val="lt1"/>
                </a:highlight>
              </a:rPr>
              <a:t> </a:t>
            </a:r>
            <a:r>
              <a:rPr lang="en-US" sz="1400" dirty="0" err="1">
                <a:highlight>
                  <a:schemeClr val="lt1"/>
                </a:highlight>
              </a:rPr>
              <a:t>incierta</a:t>
            </a:r>
            <a:r>
              <a:rPr lang="en-US" sz="1400" dirty="0">
                <a:highlight>
                  <a:schemeClr val="lt1"/>
                </a:highlight>
              </a:rPr>
              <a:t> les </a:t>
            </a:r>
            <a:r>
              <a:rPr lang="en-US" sz="1400" dirty="0" err="1">
                <a:highlight>
                  <a:schemeClr val="lt1"/>
                </a:highlight>
              </a:rPr>
              <a:t>puede</a:t>
            </a:r>
            <a:r>
              <a:rPr lang="en-US" sz="1400" dirty="0">
                <a:highlight>
                  <a:schemeClr val="lt1"/>
                </a:highlight>
              </a:rPr>
              <a:t> </a:t>
            </a:r>
            <a:r>
              <a:rPr lang="en-US" sz="1400" dirty="0" err="1">
                <a:highlight>
                  <a:schemeClr val="lt1"/>
                </a:highlight>
              </a:rPr>
              <a:t>causar</a:t>
            </a:r>
            <a:r>
              <a:rPr lang="en-US" sz="1400" dirty="0">
                <a:highlight>
                  <a:schemeClr val="lt1"/>
                </a:highlight>
              </a:rPr>
              <a:t>. </a:t>
            </a:r>
            <a:r>
              <a:rPr lang="en-US" sz="1400" dirty="0" err="1">
                <a:highlight>
                  <a:schemeClr val="lt1"/>
                </a:highlight>
              </a:rPr>
              <a:t>Prefieren</a:t>
            </a:r>
            <a:r>
              <a:rPr lang="en-US" sz="1400" dirty="0">
                <a:highlight>
                  <a:schemeClr val="lt1"/>
                </a:highlight>
              </a:rPr>
              <a:t> </a:t>
            </a:r>
            <a:r>
              <a:rPr lang="en-US" sz="1400" dirty="0" err="1">
                <a:highlight>
                  <a:schemeClr val="lt1"/>
                </a:highlight>
              </a:rPr>
              <a:t>boicotearse</a:t>
            </a:r>
            <a:r>
              <a:rPr lang="en-US" sz="1400" dirty="0">
                <a:highlight>
                  <a:schemeClr val="lt1"/>
                </a:highlight>
              </a:rPr>
              <a:t> a </a:t>
            </a:r>
            <a:r>
              <a:rPr lang="en-US" sz="1400" dirty="0" err="1">
                <a:highlight>
                  <a:schemeClr val="lt1"/>
                </a:highlight>
              </a:rPr>
              <a:t>sí</a:t>
            </a:r>
            <a:r>
              <a:rPr lang="en-US" sz="1400" dirty="0">
                <a:highlight>
                  <a:schemeClr val="lt1"/>
                </a:highlight>
              </a:rPr>
              <a:t> </a:t>
            </a:r>
            <a:r>
              <a:rPr lang="en-US" sz="1400" dirty="0" err="1">
                <a:highlight>
                  <a:schemeClr val="lt1"/>
                </a:highlight>
              </a:rPr>
              <a:t>mismos</a:t>
            </a:r>
            <a:r>
              <a:rPr lang="en-US" sz="1400" dirty="0">
                <a:highlight>
                  <a:schemeClr val="lt1"/>
                </a:highlight>
              </a:rPr>
              <a:t> para que la </a:t>
            </a:r>
            <a:r>
              <a:rPr lang="en-US" sz="1400" dirty="0" err="1">
                <a:highlight>
                  <a:schemeClr val="lt1"/>
                </a:highlight>
              </a:rPr>
              <a:t>pérdida</a:t>
            </a:r>
            <a:r>
              <a:rPr lang="en-US" sz="1400" dirty="0">
                <a:highlight>
                  <a:schemeClr val="lt1"/>
                </a:highlight>
              </a:rPr>
              <a:t> se base </a:t>
            </a:r>
            <a:r>
              <a:rPr lang="en-US" sz="1400" dirty="0" err="1">
                <a:highlight>
                  <a:schemeClr val="lt1"/>
                </a:highlight>
              </a:rPr>
              <a:t>en</a:t>
            </a:r>
            <a:r>
              <a:rPr lang="en-US" sz="1400" dirty="0">
                <a:highlight>
                  <a:schemeClr val="lt1"/>
                </a:highlight>
              </a:rPr>
              <a:t> sus </a:t>
            </a:r>
            <a:r>
              <a:rPr lang="en-US" sz="1400" dirty="0" err="1">
                <a:highlight>
                  <a:schemeClr val="lt1"/>
                </a:highlight>
              </a:rPr>
              <a:t>actitudes</a:t>
            </a:r>
            <a:r>
              <a:rPr lang="en-US" sz="1400" dirty="0">
                <a:highlight>
                  <a:schemeClr val="lt1"/>
                </a:highlight>
              </a:rPr>
              <a:t> y </a:t>
            </a:r>
            <a:r>
              <a:rPr lang="en-US" sz="1400" dirty="0" err="1">
                <a:highlight>
                  <a:schemeClr val="lt1"/>
                </a:highlight>
              </a:rPr>
              <a:t>comportamientos</a:t>
            </a:r>
            <a:r>
              <a:rPr lang="en-US" sz="1400" dirty="0">
                <a:highlight>
                  <a:schemeClr val="lt1"/>
                </a:highlight>
              </a:rPr>
              <a:t> </a:t>
            </a:r>
            <a:r>
              <a:rPr lang="en-US" sz="1400" dirty="0" err="1">
                <a:highlight>
                  <a:schemeClr val="lt1"/>
                </a:highlight>
              </a:rPr>
              <a:t>disruptivos</a:t>
            </a:r>
            <a:r>
              <a:rPr lang="en-US" sz="1400" dirty="0">
                <a:highlight>
                  <a:schemeClr val="lt1"/>
                </a:highlight>
              </a:rPr>
              <a:t> y no </a:t>
            </a:r>
            <a:r>
              <a:rPr lang="en-US" sz="1400" dirty="0" err="1">
                <a:highlight>
                  <a:schemeClr val="lt1"/>
                </a:highlight>
              </a:rPr>
              <a:t>en</a:t>
            </a:r>
            <a:r>
              <a:rPr lang="en-US" sz="1400" dirty="0">
                <a:highlight>
                  <a:schemeClr val="lt1"/>
                </a:highlight>
              </a:rPr>
              <a:t> </a:t>
            </a:r>
            <a:r>
              <a:rPr lang="en-US" sz="1400" dirty="0" err="1">
                <a:highlight>
                  <a:schemeClr val="lt1"/>
                </a:highlight>
              </a:rPr>
              <a:t>cualidades</a:t>
            </a:r>
            <a:r>
              <a:rPr lang="en-US" sz="1400" dirty="0">
                <a:highlight>
                  <a:schemeClr val="lt1"/>
                </a:highlight>
              </a:rPr>
              <a:t> de </a:t>
            </a:r>
            <a:r>
              <a:rPr lang="en-US" sz="1400" dirty="0" err="1">
                <a:highlight>
                  <a:schemeClr val="lt1"/>
                </a:highlight>
              </a:rPr>
              <a:t>ellos</a:t>
            </a:r>
            <a:r>
              <a:rPr lang="en-US" sz="1400" dirty="0">
                <a:highlight>
                  <a:schemeClr val="lt1"/>
                </a:highlight>
              </a:rPr>
              <a:t> </a:t>
            </a:r>
            <a:r>
              <a:rPr lang="en-US" sz="1400" dirty="0" err="1">
                <a:highlight>
                  <a:schemeClr val="lt1"/>
                </a:highlight>
              </a:rPr>
              <a:t>mismos</a:t>
            </a:r>
            <a:r>
              <a:rPr lang="en-US" sz="1400" dirty="0">
                <a:highlight>
                  <a:schemeClr val="lt1"/>
                </a:highlight>
              </a:rPr>
              <a:t> que no </a:t>
            </a:r>
            <a:r>
              <a:rPr lang="en-US" sz="1400" dirty="0" err="1">
                <a:highlight>
                  <a:schemeClr val="lt1"/>
                </a:highlight>
              </a:rPr>
              <a:t>pueden</a:t>
            </a:r>
            <a:r>
              <a:rPr lang="en-US" sz="1400" dirty="0">
                <a:highlight>
                  <a:schemeClr val="lt1"/>
                </a:highlight>
              </a:rPr>
              <a:t> </a:t>
            </a:r>
            <a:r>
              <a:rPr lang="en-US" sz="1400" dirty="0" err="1">
                <a:highlight>
                  <a:schemeClr val="lt1"/>
                </a:highlight>
              </a:rPr>
              <a:t>cambiar</a:t>
            </a:r>
            <a:r>
              <a:rPr lang="en-US" sz="1400" dirty="0">
                <a:highlight>
                  <a:schemeClr val="lt1"/>
                </a:highlight>
              </a:rPr>
              <a:t> o </a:t>
            </a:r>
            <a:r>
              <a:rPr lang="en-US" sz="1400" dirty="0" err="1">
                <a:highlight>
                  <a:schemeClr val="lt1"/>
                </a:highlight>
              </a:rPr>
              <a:t>en</a:t>
            </a:r>
            <a:r>
              <a:rPr lang="en-US" sz="1400" dirty="0">
                <a:highlight>
                  <a:schemeClr val="lt1"/>
                </a:highlight>
              </a:rPr>
              <a:t> </a:t>
            </a:r>
            <a:r>
              <a:rPr lang="en-US" sz="1400" dirty="0" err="1">
                <a:highlight>
                  <a:schemeClr val="lt1"/>
                </a:highlight>
              </a:rPr>
              <a:t>imprevistos</a:t>
            </a:r>
            <a:r>
              <a:rPr lang="en-US" sz="1400" dirty="0">
                <a:highlight>
                  <a:schemeClr val="lt1"/>
                </a:highlight>
              </a:rPr>
              <a:t> que </a:t>
            </a:r>
            <a:r>
              <a:rPr lang="en-US" sz="1400" dirty="0" err="1">
                <a:highlight>
                  <a:schemeClr val="lt1"/>
                </a:highlight>
              </a:rPr>
              <a:t>escapan</a:t>
            </a:r>
            <a:r>
              <a:rPr lang="en-US" sz="1400" dirty="0">
                <a:highlight>
                  <a:schemeClr val="lt1"/>
                </a:highlight>
              </a:rPr>
              <a:t> a </a:t>
            </a:r>
            <a:r>
              <a:rPr lang="en-US" sz="1400" dirty="0" err="1">
                <a:highlight>
                  <a:schemeClr val="lt1"/>
                </a:highlight>
              </a:rPr>
              <a:t>su</a:t>
            </a:r>
            <a:r>
              <a:rPr lang="en-US" sz="1400" dirty="0">
                <a:highlight>
                  <a:schemeClr val="lt1"/>
                </a:highlight>
              </a:rPr>
              <a:t> control (Espinoza, 2006). La </a:t>
            </a:r>
            <a:r>
              <a:rPr lang="en-US" sz="1400" dirty="0" err="1">
                <a:highlight>
                  <a:schemeClr val="lt1"/>
                </a:highlight>
              </a:rPr>
              <a:t>conducta</a:t>
            </a:r>
            <a:r>
              <a:rPr lang="en-US" sz="1400" dirty="0">
                <a:highlight>
                  <a:schemeClr val="lt1"/>
                </a:highlight>
              </a:rPr>
              <a:t> </a:t>
            </a:r>
            <a:r>
              <a:rPr lang="en-US" sz="1400" dirty="0" err="1">
                <a:highlight>
                  <a:schemeClr val="lt1"/>
                </a:highlight>
              </a:rPr>
              <a:t>típica</a:t>
            </a:r>
            <a:r>
              <a:rPr lang="en-US" sz="1400" dirty="0">
                <a:highlight>
                  <a:schemeClr val="lt1"/>
                </a:highlight>
              </a:rPr>
              <a:t> </a:t>
            </a:r>
            <a:r>
              <a:rPr lang="en-US" sz="1400" dirty="0" err="1">
                <a:highlight>
                  <a:schemeClr val="lt1"/>
                </a:highlight>
              </a:rPr>
              <a:t>relacionada</a:t>
            </a:r>
            <a:r>
              <a:rPr lang="en-US" sz="1400" dirty="0">
                <a:highlight>
                  <a:schemeClr val="lt1"/>
                </a:highlight>
              </a:rPr>
              <a:t> con </a:t>
            </a:r>
            <a:r>
              <a:rPr lang="en-US" sz="1400" dirty="0" err="1">
                <a:highlight>
                  <a:schemeClr val="lt1"/>
                </a:highlight>
              </a:rPr>
              <a:t>esto</a:t>
            </a:r>
            <a:r>
              <a:rPr lang="en-US" sz="1400" dirty="0">
                <a:highlight>
                  <a:schemeClr val="lt1"/>
                </a:highlight>
              </a:rPr>
              <a:t> es: </a:t>
            </a:r>
            <a:r>
              <a:rPr lang="en-US" sz="1400" dirty="0" err="1">
                <a:highlight>
                  <a:schemeClr val="lt1"/>
                </a:highlight>
              </a:rPr>
              <a:t>tú</a:t>
            </a:r>
            <a:r>
              <a:rPr lang="en-US" sz="1400" dirty="0">
                <a:highlight>
                  <a:schemeClr val="lt1"/>
                </a:highlight>
              </a:rPr>
              <a:t> no me </a:t>
            </a:r>
            <a:r>
              <a:rPr lang="en-US" sz="1400" dirty="0" err="1">
                <a:highlight>
                  <a:schemeClr val="lt1"/>
                </a:highlight>
              </a:rPr>
              <a:t>dejas</a:t>
            </a:r>
            <a:r>
              <a:rPr lang="en-US" sz="1400" dirty="0">
                <a:highlight>
                  <a:schemeClr val="lt1"/>
                </a:highlight>
              </a:rPr>
              <a:t>, </a:t>
            </a:r>
            <a:r>
              <a:rPr lang="en-US" sz="1400" dirty="0" err="1">
                <a:highlight>
                  <a:schemeClr val="lt1"/>
                </a:highlight>
              </a:rPr>
              <a:t>yo</a:t>
            </a:r>
            <a:r>
              <a:rPr lang="en-US" sz="1400" dirty="0">
                <a:highlight>
                  <a:schemeClr val="lt1"/>
                </a:highlight>
              </a:rPr>
              <a:t> </a:t>
            </a:r>
            <a:r>
              <a:rPr lang="en-US" sz="1400" dirty="0" err="1">
                <a:highlight>
                  <a:schemeClr val="lt1"/>
                </a:highlight>
              </a:rPr>
              <a:t>te</a:t>
            </a:r>
            <a:r>
              <a:rPr lang="en-US" sz="1400" dirty="0">
                <a:highlight>
                  <a:schemeClr val="lt1"/>
                </a:highlight>
              </a:rPr>
              <a:t> </a:t>
            </a:r>
            <a:r>
              <a:rPr lang="en-US" sz="1400" dirty="0" err="1">
                <a:highlight>
                  <a:schemeClr val="lt1"/>
                </a:highlight>
              </a:rPr>
              <a:t>dejo</a:t>
            </a:r>
            <a:r>
              <a:rPr lang="en-US" sz="1400" dirty="0">
                <a:highlight>
                  <a:schemeClr val="lt1"/>
                </a:highlight>
              </a:rPr>
              <a:t>. </a:t>
            </a:r>
            <a:r>
              <a:rPr lang="en-US" sz="1400" dirty="0" err="1">
                <a:highlight>
                  <a:schemeClr val="lt1"/>
                </a:highlight>
              </a:rPr>
              <a:t>Recordemos</a:t>
            </a:r>
            <a:r>
              <a:rPr lang="en-US" sz="1400" dirty="0">
                <a:highlight>
                  <a:schemeClr val="lt1"/>
                </a:highlight>
              </a:rPr>
              <a:t> que son </a:t>
            </a:r>
            <a:r>
              <a:rPr lang="en-US" sz="1400" dirty="0" err="1">
                <a:highlight>
                  <a:schemeClr val="lt1"/>
                </a:highlight>
              </a:rPr>
              <a:t>niños</a:t>
            </a:r>
            <a:r>
              <a:rPr lang="en-US" sz="1400" dirty="0">
                <a:highlight>
                  <a:schemeClr val="lt1"/>
                </a:highlight>
              </a:rPr>
              <a:t>, </a:t>
            </a:r>
            <a:r>
              <a:rPr lang="en-US" sz="1400" dirty="0" err="1">
                <a:highlight>
                  <a:schemeClr val="lt1"/>
                </a:highlight>
              </a:rPr>
              <a:t>niñas</a:t>
            </a:r>
            <a:r>
              <a:rPr lang="en-US" sz="1400" dirty="0">
                <a:highlight>
                  <a:schemeClr val="lt1"/>
                </a:highlight>
              </a:rPr>
              <a:t> o </a:t>
            </a:r>
            <a:r>
              <a:rPr lang="en-US" sz="1400" dirty="0" err="1">
                <a:highlight>
                  <a:schemeClr val="lt1"/>
                </a:highlight>
              </a:rPr>
              <a:t>adolescentes</a:t>
            </a:r>
            <a:r>
              <a:rPr lang="en-US" sz="1400" dirty="0">
                <a:highlight>
                  <a:schemeClr val="lt1"/>
                </a:highlight>
              </a:rPr>
              <a:t> que </a:t>
            </a:r>
            <a:r>
              <a:rPr lang="en-US" sz="1400" dirty="0" err="1">
                <a:highlight>
                  <a:schemeClr val="lt1"/>
                </a:highlight>
              </a:rPr>
              <a:t>han</a:t>
            </a:r>
            <a:r>
              <a:rPr lang="en-US" sz="1400" dirty="0">
                <a:highlight>
                  <a:schemeClr val="lt1"/>
                </a:highlight>
              </a:rPr>
              <a:t> </a:t>
            </a:r>
            <a:r>
              <a:rPr lang="en-US" sz="1400" dirty="0" err="1">
                <a:highlight>
                  <a:schemeClr val="lt1"/>
                </a:highlight>
              </a:rPr>
              <a:t>experimentado</a:t>
            </a:r>
            <a:r>
              <a:rPr lang="en-US" sz="1400" dirty="0">
                <a:highlight>
                  <a:schemeClr val="lt1"/>
                </a:highlight>
              </a:rPr>
              <a:t> </a:t>
            </a:r>
            <a:r>
              <a:rPr lang="en-US" sz="1400" dirty="0" err="1">
                <a:highlight>
                  <a:schemeClr val="lt1"/>
                </a:highlight>
              </a:rPr>
              <a:t>pérdidas</a:t>
            </a:r>
            <a:r>
              <a:rPr lang="en-US" sz="1400" dirty="0">
                <a:highlight>
                  <a:schemeClr val="lt1"/>
                </a:highlight>
              </a:rPr>
              <a:t> </a:t>
            </a:r>
            <a:r>
              <a:rPr lang="en-US" sz="1400" dirty="0" err="1">
                <a:highlight>
                  <a:schemeClr val="lt1"/>
                </a:highlight>
              </a:rPr>
              <a:t>continuas</a:t>
            </a:r>
            <a:r>
              <a:rPr lang="en-US" sz="1400" dirty="0">
                <a:highlight>
                  <a:schemeClr val="lt1"/>
                </a:highlight>
              </a:rPr>
              <a:t>, </a:t>
            </a:r>
            <a:r>
              <a:rPr lang="en-US" sz="1400" dirty="0" err="1">
                <a:highlight>
                  <a:schemeClr val="lt1"/>
                </a:highlight>
              </a:rPr>
              <a:t>así</a:t>
            </a:r>
            <a:r>
              <a:rPr lang="en-US" sz="1400" dirty="0">
                <a:highlight>
                  <a:schemeClr val="lt1"/>
                </a:highlight>
              </a:rPr>
              <a:t> </a:t>
            </a:r>
            <a:r>
              <a:rPr lang="en-US" sz="1400" dirty="0" err="1">
                <a:highlight>
                  <a:schemeClr val="lt1"/>
                </a:highlight>
              </a:rPr>
              <a:t>como</a:t>
            </a:r>
            <a:r>
              <a:rPr lang="en-US" sz="1400" dirty="0">
                <a:highlight>
                  <a:schemeClr val="lt1"/>
                </a:highlight>
              </a:rPr>
              <a:t> </a:t>
            </a:r>
            <a:r>
              <a:rPr lang="en-US" sz="1400" dirty="0" err="1">
                <a:highlight>
                  <a:schemeClr val="lt1"/>
                </a:highlight>
              </a:rPr>
              <a:t>abandono</a:t>
            </a:r>
            <a:r>
              <a:rPr lang="en-US" sz="1400" dirty="0">
                <a:highlight>
                  <a:schemeClr val="lt1"/>
                </a:highlight>
              </a:rPr>
              <a:t> o </a:t>
            </a:r>
            <a:r>
              <a:rPr lang="en-US" sz="1400" dirty="0" err="1">
                <a:highlight>
                  <a:schemeClr val="lt1"/>
                </a:highlight>
              </a:rPr>
              <a:t>maltrato</a:t>
            </a:r>
            <a:r>
              <a:rPr lang="en-US" sz="1400" dirty="0">
                <a:highlight>
                  <a:schemeClr val="lt1"/>
                </a:highlight>
              </a:rPr>
              <a:t>. Por </a:t>
            </a:r>
            <a:r>
              <a:rPr lang="en-US" sz="1400" dirty="0" err="1">
                <a:highlight>
                  <a:schemeClr val="lt1"/>
                </a:highlight>
              </a:rPr>
              <a:t>ello</a:t>
            </a:r>
            <a:r>
              <a:rPr lang="en-US" sz="1400" dirty="0">
                <a:highlight>
                  <a:schemeClr val="lt1"/>
                </a:highlight>
              </a:rPr>
              <a:t>, </a:t>
            </a:r>
            <a:r>
              <a:rPr lang="en-US" sz="1400" dirty="0" err="1">
                <a:highlight>
                  <a:schemeClr val="lt1"/>
                </a:highlight>
              </a:rPr>
              <a:t>en</a:t>
            </a:r>
            <a:r>
              <a:rPr lang="en-US" sz="1400" dirty="0">
                <a:highlight>
                  <a:schemeClr val="lt1"/>
                </a:highlight>
              </a:rPr>
              <a:t> </a:t>
            </a:r>
            <a:r>
              <a:rPr lang="en-US" sz="1400" dirty="0" err="1">
                <a:highlight>
                  <a:schemeClr val="lt1"/>
                </a:highlight>
              </a:rPr>
              <a:t>una</a:t>
            </a:r>
            <a:r>
              <a:rPr lang="en-US" sz="1400" dirty="0">
                <a:highlight>
                  <a:schemeClr val="lt1"/>
                </a:highlight>
              </a:rPr>
              <a:t> </a:t>
            </a:r>
            <a:r>
              <a:rPr lang="en-US" sz="1400" dirty="0" err="1">
                <a:highlight>
                  <a:schemeClr val="lt1"/>
                </a:highlight>
              </a:rPr>
              <a:t>atribución</a:t>
            </a:r>
            <a:r>
              <a:rPr lang="en-US" sz="1400" dirty="0">
                <a:highlight>
                  <a:schemeClr val="lt1"/>
                </a:highlight>
              </a:rPr>
              <a:t> </a:t>
            </a:r>
            <a:r>
              <a:rPr lang="en-US" sz="1400" dirty="0" err="1">
                <a:highlight>
                  <a:schemeClr val="lt1"/>
                </a:highlight>
              </a:rPr>
              <a:t>errónea</a:t>
            </a:r>
            <a:r>
              <a:rPr lang="en-US" sz="1400" dirty="0">
                <a:highlight>
                  <a:schemeClr val="lt1"/>
                </a:highlight>
              </a:rPr>
              <a:t>, se </a:t>
            </a:r>
            <a:r>
              <a:rPr lang="en-US" sz="1400" dirty="0" err="1">
                <a:highlight>
                  <a:schemeClr val="lt1"/>
                </a:highlight>
              </a:rPr>
              <a:t>culpan</a:t>
            </a:r>
            <a:r>
              <a:rPr lang="en-US" sz="1400" dirty="0">
                <a:highlight>
                  <a:schemeClr val="lt1"/>
                </a:highlight>
              </a:rPr>
              <a:t> a </a:t>
            </a:r>
            <a:r>
              <a:rPr lang="en-US" sz="1400" dirty="0" err="1">
                <a:highlight>
                  <a:schemeClr val="lt1"/>
                </a:highlight>
              </a:rPr>
              <a:t>sí</a:t>
            </a:r>
            <a:r>
              <a:rPr lang="en-US" sz="1400" dirty="0">
                <a:highlight>
                  <a:schemeClr val="lt1"/>
                </a:highlight>
              </a:rPr>
              <a:t> </a:t>
            </a:r>
            <a:r>
              <a:rPr lang="en-US" sz="1400" dirty="0" err="1">
                <a:highlight>
                  <a:schemeClr val="lt1"/>
                </a:highlight>
              </a:rPr>
              <a:t>mismos</a:t>
            </a:r>
            <a:r>
              <a:rPr lang="en-US" sz="1400" dirty="0">
                <a:highlight>
                  <a:schemeClr val="lt1"/>
                </a:highlight>
              </a:rPr>
              <a:t> y </a:t>
            </a:r>
            <a:r>
              <a:rPr lang="en-US" sz="1400" dirty="0" err="1">
                <a:highlight>
                  <a:schemeClr val="lt1"/>
                </a:highlight>
              </a:rPr>
              <a:t>necesitan</a:t>
            </a:r>
            <a:r>
              <a:rPr lang="en-US" sz="1400" dirty="0">
                <a:highlight>
                  <a:schemeClr val="lt1"/>
                </a:highlight>
              </a:rPr>
              <a:t> </a:t>
            </a:r>
            <a:r>
              <a:rPr lang="en-US" sz="1400" dirty="0" err="1">
                <a:highlight>
                  <a:schemeClr val="lt1"/>
                </a:highlight>
              </a:rPr>
              <a:t>sentir</a:t>
            </a:r>
            <a:r>
              <a:rPr lang="en-US" sz="1400" dirty="0">
                <a:highlight>
                  <a:schemeClr val="lt1"/>
                </a:highlight>
              </a:rPr>
              <a:t> </a:t>
            </a:r>
            <a:r>
              <a:rPr lang="en-US" sz="1400" dirty="0" err="1">
                <a:highlight>
                  <a:schemeClr val="lt1"/>
                </a:highlight>
              </a:rPr>
              <a:t>continuamente</a:t>
            </a:r>
            <a:r>
              <a:rPr lang="en-US" sz="1400" dirty="0">
                <a:highlight>
                  <a:schemeClr val="lt1"/>
                </a:highlight>
              </a:rPr>
              <a:t> que </a:t>
            </a:r>
            <a:r>
              <a:rPr lang="en-US" sz="1400" dirty="0" err="1">
                <a:highlight>
                  <a:schemeClr val="lt1"/>
                </a:highlight>
              </a:rPr>
              <a:t>tienen</a:t>
            </a:r>
            <a:r>
              <a:rPr lang="en-US" sz="1400" dirty="0">
                <a:highlight>
                  <a:schemeClr val="lt1"/>
                </a:highlight>
              </a:rPr>
              <a:t> </a:t>
            </a:r>
            <a:r>
              <a:rPr lang="en-US" sz="1400" dirty="0" err="1">
                <a:highlight>
                  <a:schemeClr val="lt1"/>
                </a:highlight>
              </a:rPr>
              <a:t>el</a:t>
            </a:r>
            <a:r>
              <a:rPr lang="en-US" sz="1400" dirty="0">
                <a:highlight>
                  <a:schemeClr val="lt1"/>
                </a:highlight>
              </a:rPr>
              <a:t> control de lo que </a:t>
            </a:r>
            <a:r>
              <a:rPr lang="en-US" sz="1400" dirty="0" err="1">
                <a:highlight>
                  <a:schemeClr val="lt1"/>
                </a:highlight>
              </a:rPr>
              <a:t>pueda</a:t>
            </a:r>
            <a:r>
              <a:rPr lang="en-US" sz="1400" dirty="0">
                <a:highlight>
                  <a:schemeClr val="lt1"/>
                </a:highlight>
              </a:rPr>
              <a:t> </a:t>
            </a:r>
            <a:r>
              <a:rPr lang="en-US" sz="1400" dirty="0" err="1">
                <a:highlight>
                  <a:schemeClr val="lt1"/>
                </a:highlight>
              </a:rPr>
              <a:t>suceder</a:t>
            </a:r>
            <a:r>
              <a:rPr lang="en-US" sz="1400" dirty="0">
                <a:highlight>
                  <a:schemeClr val="lt1"/>
                </a:highlight>
              </a:rPr>
              <a:t>.</a:t>
            </a:r>
          </a:p>
          <a:p>
            <a:pPr marL="0" lvl="0" indent="0" algn="l" rtl="0">
              <a:lnSpc>
                <a:spcPct val="100000"/>
              </a:lnSpc>
              <a:spcBef>
                <a:spcPts val="400"/>
              </a:spcBef>
              <a:spcAft>
                <a:spcPts val="0"/>
              </a:spcAft>
              <a:buSzPct val="144796"/>
              <a:buNone/>
            </a:pPr>
            <a:endParaRPr sz="1400" dirty="0"/>
          </a:p>
          <a:p>
            <a:pPr marL="0" lvl="0" indent="0" algn="l" rtl="0">
              <a:lnSpc>
                <a:spcPct val="100000"/>
              </a:lnSpc>
              <a:spcBef>
                <a:spcPts val="400"/>
              </a:spcBef>
              <a:spcAft>
                <a:spcPts val="0"/>
              </a:spcAft>
              <a:buSzPct val="125490"/>
              <a:buNone/>
            </a:pPr>
            <a:r>
              <a:rPr lang="en-US" sz="1700" b="1" dirty="0" err="1"/>
              <a:t>Estrés</a:t>
            </a:r>
            <a:r>
              <a:rPr lang="en-US" sz="1700" b="1" dirty="0"/>
              <a:t> y </a:t>
            </a:r>
            <a:r>
              <a:rPr lang="en-US" sz="1700" b="1" dirty="0" err="1"/>
              <a:t>procesos</a:t>
            </a:r>
            <a:r>
              <a:rPr lang="en-US" sz="1700" b="1" dirty="0"/>
              <a:t> de </a:t>
            </a:r>
            <a:r>
              <a:rPr lang="en-US" sz="1700" b="1" dirty="0" err="1"/>
              <a:t>aprendizaje</a:t>
            </a:r>
            <a:endParaRPr sz="1700" dirty="0"/>
          </a:p>
          <a:p>
            <a:pPr marL="0" lvl="0" indent="0" algn="l" rtl="0">
              <a:lnSpc>
                <a:spcPct val="100000"/>
              </a:lnSpc>
              <a:spcBef>
                <a:spcPts val="400"/>
              </a:spcBef>
              <a:spcAft>
                <a:spcPts val="0"/>
              </a:spcAft>
              <a:buSzPct val="144796"/>
              <a:buNone/>
            </a:pPr>
            <a:r>
              <a:rPr lang="en-US" sz="1400" dirty="0">
                <a:highlight>
                  <a:schemeClr val="lt1"/>
                </a:highlight>
              </a:rPr>
              <a:t>Este </a:t>
            </a:r>
            <a:r>
              <a:rPr lang="en-US" sz="1400" dirty="0" err="1">
                <a:highlight>
                  <a:schemeClr val="lt1"/>
                </a:highlight>
              </a:rPr>
              <a:t>tipo</a:t>
            </a:r>
            <a:r>
              <a:rPr lang="en-US" sz="1400" dirty="0">
                <a:highlight>
                  <a:schemeClr val="lt1"/>
                </a:highlight>
              </a:rPr>
              <a:t> de </a:t>
            </a:r>
            <a:r>
              <a:rPr lang="en-US" sz="1400" dirty="0" err="1">
                <a:highlight>
                  <a:schemeClr val="lt1"/>
                </a:highlight>
              </a:rPr>
              <a:t>actitudes</a:t>
            </a:r>
            <a:r>
              <a:rPr lang="en-US" sz="1400" dirty="0">
                <a:highlight>
                  <a:schemeClr val="lt1"/>
                </a:highlight>
              </a:rPr>
              <a:t> </a:t>
            </a:r>
            <a:r>
              <a:rPr lang="en-US" sz="1400" dirty="0" err="1">
                <a:highlight>
                  <a:schemeClr val="lt1"/>
                </a:highlight>
              </a:rPr>
              <a:t>también</a:t>
            </a:r>
            <a:r>
              <a:rPr lang="en-US" sz="1400" dirty="0">
                <a:highlight>
                  <a:schemeClr val="lt1"/>
                </a:highlight>
              </a:rPr>
              <a:t> son </a:t>
            </a:r>
            <a:r>
              <a:rPr lang="en-US" sz="1400" dirty="0" err="1">
                <a:highlight>
                  <a:schemeClr val="lt1"/>
                </a:highlight>
              </a:rPr>
              <a:t>habituales</a:t>
            </a:r>
            <a:r>
              <a:rPr lang="en-US" sz="1400" dirty="0">
                <a:highlight>
                  <a:schemeClr val="lt1"/>
                </a:highlight>
              </a:rPr>
              <a:t> </a:t>
            </a:r>
            <a:r>
              <a:rPr lang="en-US" sz="1400" dirty="0" err="1">
                <a:highlight>
                  <a:schemeClr val="lt1"/>
                </a:highlight>
              </a:rPr>
              <a:t>cuando</a:t>
            </a:r>
            <a:r>
              <a:rPr lang="en-US" sz="1400" dirty="0">
                <a:highlight>
                  <a:schemeClr val="lt1"/>
                </a:highlight>
              </a:rPr>
              <a:t> </a:t>
            </a:r>
            <a:r>
              <a:rPr lang="en-US" sz="1400" dirty="0" err="1">
                <a:highlight>
                  <a:schemeClr val="lt1"/>
                </a:highlight>
              </a:rPr>
              <a:t>los</a:t>
            </a:r>
            <a:r>
              <a:rPr lang="en-US" sz="1400" dirty="0">
                <a:highlight>
                  <a:schemeClr val="lt1"/>
                </a:highlight>
              </a:rPr>
              <a:t> </a:t>
            </a:r>
            <a:r>
              <a:rPr lang="en-US" sz="1400" dirty="0" err="1">
                <a:highlight>
                  <a:schemeClr val="lt1"/>
                </a:highlight>
              </a:rPr>
              <a:t>alumnos</a:t>
            </a:r>
            <a:r>
              <a:rPr lang="en-US" sz="1400" dirty="0">
                <a:highlight>
                  <a:schemeClr val="lt1"/>
                </a:highlight>
              </a:rPr>
              <a:t> y </a:t>
            </a:r>
            <a:r>
              <a:rPr lang="en-US" sz="1400" dirty="0" err="1">
                <a:highlight>
                  <a:schemeClr val="lt1"/>
                </a:highlight>
              </a:rPr>
              <a:t>alumnas</a:t>
            </a:r>
            <a:r>
              <a:rPr lang="en-US" sz="1400" dirty="0">
                <a:highlight>
                  <a:schemeClr val="lt1"/>
                </a:highlight>
              </a:rPr>
              <a:t> se </a:t>
            </a:r>
            <a:r>
              <a:rPr lang="en-US" sz="1400" dirty="0" err="1">
                <a:highlight>
                  <a:schemeClr val="lt1"/>
                </a:highlight>
              </a:rPr>
              <a:t>enfrentan</a:t>
            </a:r>
            <a:r>
              <a:rPr lang="en-US" sz="1400" dirty="0">
                <a:highlight>
                  <a:schemeClr val="lt1"/>
                </a:highlight>
              </a:rPr>
              <a:t> a </a:t>
            </a:r>
            <a:r>
              <a:rPr lang="en-US" sz="1400" dirty="0" err="1">
                <a:highlight>
                  <a:schemeClr val="lt1"/>
                </a:highlight>
              </a:rPr>
              <a:t>nuevas</a:t>
            </a:r>
            <a:r>
              <a:rPr lang="en-US" sz="1400" dirty="0">
                <a:highlight>
                  <a:schemeClr val="lt1"/>
                </a:highlight>
              </a:rPr>
              <a:t> </a:t>
            </a:r>
            <a:r>
              <a:rPr lang="en-US" sz="1400" dirty="0" err="1">
                <a:highlight>
                  <a:schemeClr val="lt1"/>
                </a:highlight>
              </a:rPr>
              <a:t>relaciones</a:t>
            </a:r>
            <a:r>
              <a:rPr lang="en-US" sz="1400" dirty="0">
                <a:highlight>
                  <a:schemeClr val="lt1"/>
                </a:highlight>
              </a:rPr>
              <a:t> </a:t>
            </a:r>
            <a:r>
              <a:rPr lang="en-US" sz="1400" dirty="0" err="1">
                <a:highlight>
                  <a:schemeClr val="lt1"/>
                </a:highlight>
              </a:rPr>
              <a:t>sociales</a:t>
            </a:r>
            <a:r>
              <a:rPr lang="en-US" sz="1400" dirty="0">
                <a:highlight>
                  <a:schemeClr val="lt1"/>
                </a:highlight>
              </a:rPr>
              <a:t> </a:t>
            </a:r>
            <a:r>
              <a:rPr lang="en-US" sz="1400" dirty="0" err="1">
                <a:highlight>
                  <a:schemeClr val="lt1"/>
                </a:highlight>
              </a:rPr>
              <a:t>en</a:t>
            </a:r>
            <a:r>
              <a:rPr lang="en-US" sz="1400" dirty="0">
                <a:highlight>
                  <a:schemeClr val="lt1"/>
                </a:highlight>
              </a:rPr>
              <a:t> las que </a:t>
            </a:r>
            <a:r>
              <a:rPr lang="en-US" sz="1400" dirty="0" err="1">
                <a:highlight>
                  <a:schemeClr val="lt1"/>
                </a:highlight>
              </a:rPr>
              <a:t>quieren</a:t>
            </a:r>
            <a:r>
              <a:rPr lang="en-US" sz="1400" dirty="0">
                <a:highlight>
                  <a:schemeClr val="lt1"/>
                </a:highlight>
              </a:rPr>
              <a:t> </a:t>
            </a:r>
            <a:r>
              <a:rPr lang="en-US" sz="1400" dirty="0" err="1">
                <a:highlight>
                  <a:schemeClr val="lt1"/>
                </a:highlight>
              </a:rPr>
              <a:t>encajar</a:t>
            </a:r>
            <a:r>
              <a:rPr lang="en-US" sz="1400" dirty="0">
                <a:highlight>
                  <a:schemeClr val="lt1"/>
                </a:highlight>
              </a:rPr>
              <a:t> y </a:t>
            </a:r>
            <a:r>
              <a:rPr lang="en-US" sz="1400" dirty="0" err="1">
                <a:highlight>
                  <a:schemeClr val="lt1"/>
                </a:highlight>
              </a:rPr>
              <a:t>sentirse</a:t>
            </a:r>
            <a:r>
              <a:rPr lang="en-US" sz="1400" dirty="0">
                <a:highlight>
                  <a:schemeClr val="lt1"/>
                </a:highlight>
              </a:rPr>
              <a:t> </a:t>
            </a:r>
            <a:r>
              <a:rPr lang="en-US" sz="1400" dirty="0" err="1">
                <a:highlight>
                  <a:schemeClr val="lt1"/>
                </a:highlight>
              </a:rPr>
              <a:t>aceptados</a:t>
            </a:r>
            <a:r>
              <a:rPr lang="en-US" sz="1400" dirty="0">
                <a:highlight>
                  <a:schemeClr val="lt1"/>
                </a:highlight>
              </a:rPr>
              <a:t>/as. Pero </a:t>
            </a:r>
            <a:r>
              <a:rPr lang="en-US" sz="1400" dirty="0" err="1">
                <a:highlight>
                  <a:schemeClr val="lt1"/>
                </a:highlight>
              </a:rPr>
              <a:t>también</a:t>
            </a:r>
            <a:r>
              <a:rPr lang="en-US" sz="1400" dirty="0">
                <a:highlight>
                  <a:schemeClr val="lt1"/>
                </a:highlight>
              </a:rPr>
              <a:t> </a:t>
            </a:r>
            <a:r>
              <a:rPr lang="en-US" sz="1400" dirty="0" err="1">
                <a:highlight>
                  <a:schemeClr val="lt1"/>
                </a:highlight>
              </a:rPr>
              <a:t>ocurre</a:t>
            </a:r>
            <a:r>
              <a:rPr lang="en-US" sz="1400" dirty="0">
                <a:highlight>
                  <a:schemeClr val="lt1"/>
                </a:highlight>
              </a:rPr>
              <a:t> ante la </a:t>
            </a:r>
            <a:r>
              <a:rPr lang="en-US" sz="1400" dirty="0" err="1">
                <a:highlight>
                  <a:schemeClr val="lt1"/>
                </a:highlight>
              </a:rPr>
              <a:t>adquisición</a:t>
            </a:r>
            <a:r>
              <a:rPr lang="en-US" sz="1400" dirty="0">
                <a:highlight>
                  <a:schemeClr val="lt1"/>
                </a:highlight>
              </a:rPr>
              <a:t> de </a:t>
            </a:r>
            <a:r>
              <a:rPr lang="en-US" sz="1400" dirty="0" err="1">
                <a:highlight>
                  <a:schemeClr val="lt1"/>
                </a:highlight>
              </a:rPr>
              <a:t>contenidos</a:t>
            </a:r>
            <a:r>
              <a:rPr lang="en-US" sz="1400" dirty="0">
                <a:highlight>
                  <a:schemeClr val="lt1"/>
                </a:highlight>
              </a:rPr>
              <a:t> que les </a:t>
            </a:r>
            <a:r>
              <a:rPr lang="en-US" sz="1400" dirty="0" err="1">
                <a:highlight>
                  <a:schemeClr val="lt1"/>
                </a:highlight>
              </a:rPr>
              <a:t>resultan</a:t>
            </a:r>
            <a:r>
              <a:rPr lang="en-US" sz="1400" dirty="0">
                <a:highlight>
                  <a:schemeClr val="lt1"/>
                </a:highlight>
              </a:rPr>
              <a:t> </a:t>
            </a:r>
            <a:r>
              <a:rPr lang="en-US" sz="1400" dirty="0" err="1">
                <a:highlight>
                  <a:schemeClr val="lt1"/>
                </a:highlight>
              </a:rPr>
              <a:t>especialmente</a:t>
            </a:r>
            <a:r>
              <a:rPr lang="en-US" sz="1400" dirty="0">
                <a:highlight>
                  <a:schemeClr val="lt1"/>
                </a:highlight>
              </a:rPr>
              <a:t> </a:t>
            </a:r>
            <a:r>
              <a:rPr lang="en-US" sz="1400" dirty="0" err="1">
                <a:highlight>
                  <a:schemeClr val="lt1"/>
                </a:highlight>
              </a:rPr>
              <a:t>complejos</a:t>
            </a:r>
            <a:r>
              <a:rPr lang="en-US" sz="1400" dirty="0">
                <a:highlight>
                  <a:schemeClr val="lt1"/>
                </a:highlight>
              </a:rPr>
              <a:t> y ante </a:t>
            </a:r>
            <a:r>
              <a:rPr lang="en-US" sz="1400" dirty="0" err="1">
                <a:highlight>
                  <a:schemeClr val="lt1"/>
                </a:highlight>
              </a:rPr>
              <a:t>los</a:t>
            </a:r>
            <a:r>
              <a:rPr lang="en-US" sz="1400" dirty="0">
                <a:highlight>
                  <a:schemeClr val="lt1"/>
                </a:highlight>
              </a:rPr>
              <a:t> que </a:t>
            </a:r>
            <a:r>
              <a:rPr lang="en-US" sz="1400" dirty="0" err="1">
                <a:highlight>
                  <a:schemeClr val="lt1"/>
                </a:highlight>
              </a:rPr>
              <a:t>temen</a:t>
            </a:r>
            <a:r>
              <a:rPr lang="en-US" sz="1400" dirty="0">
                <a:highlight>
                  <a:schemeClr val="lt1"/>
                </a:highlight>
              </a:rPr>
              <a:t> </a:t>
            </a:r>
            <a:r>
              <a:rPr lang="en-US" sz="1400" dirty="0" err="1">
                <a:highlight>
                  <a:schemeClr val="lt1"/>
                </a:highlight>
              </a:rPr>
              <a:t>fracasar</a:t>
            </a:r>
            <a:r>
              <a:rPr lang="en-US" sz="1400" dirty="0">
                <a:highlight>
                  <a:schemeClr val="lt1"/>
                </a:highlight>
              </a:rPr>
              <a:t>. El </a:t>
            </a:r>
            <a:r>
              <a:rPr lang="en-US" sz="1400" dirty="0" err="1">
                <a:highlight>
                  <a:schemeClr val="lt1"/>
                </a:highlight>
              </a:rPr>
              <a:t>alumnado</a:t>
            </a:r>
            <a:r>
              <a:rPr lang="en-US" sz="1400" dirty="0">
                <a:highlight>
                  <a:schemeClr val="lt1"/>
                </a:highlight>
              </a:rPr>
              <a:t>, dada </a:t>
            </a:r>
            <a:r>
              <a:rPr lang="en-US" sz="1400" dirty="0" err="1">
                <a:highlight>
                  <a:schemeClr val="lt1"/>
                </a:highlight>
              </a:rPr>
              <a:t>su</a:t>
            </a:r>
            <a:r>
              <a:rPr lang="en-US" sz="1400" dirty="0">
                <a:highlight>
                  <a:schemeClr val="lt1"/>
                </a:highlight>
              </a:rPr>
              <a:t> </a:t>
            </a:r>
            <a:r>
              <a:rPr lang="en-US" sz="1400" dirty="0" err="1">
                <a:highlight>
                  <a:schemeClr val="lt1"/>
                </a:highlight>
              </a:rPr>
              <a:t>inseguridad</a:t>
            </a:r>
            <a:r>
              <a:rPr lang="en-US" sz="1400" dirty="0">
                <a:highlight>
                  <a:schemeClr val="lt1"/>
                </a:highlight>
              </a:rPr>
              <a:t> </a:t>
            </a:r>
            <a:r>
              <a:rPr lang="en-US" sz="1400" dirty="0" err="1">
                <a:highlight>
                  <a:schemeClr val="lt1"/>
                </a:highlight>
              </a:rPr>
              <a:t>emocional</a:t>
            </a:r>
            <a:r>
              <a:rPr lang="en-US" sz="1400" dirty="0">
                <a:highlight>
                  <a:schemeClr val="lt1"/>
                </a:highlight>
              </a:rPr>
              <a:t>, </a:t>
            </a:r>
            <a:r>
              <a:rPr lang="en-US" sz="1400" dirty="0" err="1">
                <a:highlight>
                  <a:schemeClr val="lt1"/>
                </a:highlight>
              </a:rPr>
              <a:t>anticipan</a:t>
            </a:r>
            <a:r>
              <a:rPr lang="en-US" sz="1400" dirty="0">
                <a:highlight>
                  <a:schemeClr val="lt1"/>
                </a:highlight>
              </a:rPr>
              <a:t> </a:t>
            </a:r>
            <a:r>
              <a:rPr lang="en-US" sz="1400" dirty="0" err="1">
                <a:highlight>
                  <a:schemeClr val="lt1"/>
                </a:highlight>
              </a:rPr>
              <a:t>su</a:t>
            </a:r>
            <a:r>
              <a:rPr lang="en-US" sz="1400" dirty="0">
                <a:highlight>
                  <a:schemeClr val="lt1"/>
                </a:highlight>
              </a:rPr>
              <a:t> </a:t>
            </a:r>
            <a:r>
              <a:rPr lang="en-US" sz="1400" dirty="0" err="1">
                <a:highlight>
                  <a:schemeClr val="lt1"/>
                </a:highlight>
              </a:rPr>
              <a:t>propio</a:t>
            </a:r>
            <a:r>
              <a:rPr lang="en-US" sz="1400" dirty="0">
                <a:highlight>
                  <a:schemeClr val="lt1"/>
                </a:highlight>
              </a:rPr>
              <a:t> </a:t>
            </a:r>
            <a:r>
              <a:rPr lang="en-US" sz="1400" dirty="0" err="1">
                <a:highlight>
                  <a:schemeClr val="lt1"/>
                </a:highlight>
              </a:rPr>
              <a:t>fracaso</a:t>
            </a:r>
            <a:r>
              <a:rPr lang="en-US" sz="1400" dirty="0">
                <a:highlight>
                  <a:schemeClr val="lt1"/>
                </a:highlight>
              </a:rPr>
              <a:t> y lo </a:t>
            </a:r>
            <a:r>
              <a:rPr lang="en-US" sz="1400" dirty="0" err="1">
                <a:highlight>
                  <a:schemeClr val="lt1"/>
                </a:highlight>
              </a:rPr>
              <a:t>asocian</a:t>
            </a:r>
            <a:r>
              <a:rPr lang="en-US" sz="1400" dirty="0">
                <a:highlight>
                  <a:schemeClr val="lt1"/>
                </a:highlight>
              </a:rPr>
              <a:t> a un </a:t>
            </a:r>
            <a:r>
              <a:rPr lang="en-US" sz="1400" dirty="0" err="1">
                <a:highlight>
                  <a:schemeClr val="lt1"/>
                </a:highlight>
              </a:rPr>
              <a:t>rechazo</a:t>
            </a:r>
            <a:r>
              <a:rPr lang="en-US" sz="1400" dirty="0">
                <a:highlight>
                  <a:schemeClr val="lt1"/>
                </a:highlight>
              </a:rPr>
              <a:t> social y del </a:t>
            </a:r>
            <a:r>
              <a:rPr lang="en-US" sz="1400" dirty="0" err="1">
                <a:highlight>
                  <a:schemeClr val="lt1"/>
                </a:highlight>
              </a:rPr>
              <a:t>entorno</a:t>
            </a:r>
            <a:r>
              <a:rPr lang="en-US" sz="1400" dirty="0">
                <a:highlight>
                  <a:schemeClr val="lt1"/>
                </a:highlight>
              </a:rPr>
              <a:t> </a:t>
            </a:r>
            <a:r>
              <a:rPr lang="en-US" sz="1400" dirty="0" err="1">
                <a:highlight>
                  <a:schemeClr val="lt1"/>
                </a:highlight>
              </a:rPr>
              <a:t>afectivo</a:t>
            </a:r>
            <a:r>
              <a:rPr lang="en-US" sz="1400" dirty="0">
                <a:highlight>
                  <a:schemeClr val="lt1"/>
                </a:highlight>
              </a:rPr>
              <a:t>. </a:t>
            </a:r>
            <a:r>
              <a:rPr lang="en-US" sz="1400" dirty="0" err="1">
                <a:highlight>
                  <a:schemeClr val="lt1"/>
                </a:highlight>
              </a:rPr>
              <a:t>Así</a:t>
            </a:r>
            <a:r>
              <a:rPr lang="en-US" sz="1400" dirty="0">
                <a:highlight>
                  <a:schemeClr val="lt1"/>
                </a:highlight>
              </a:rPr>
              <a:t>, </a:t>
            </a:r>
            <a:r>
              <a:rPr lang="en-US" sz="1400" dirty="0" err="1">
                <a:highlight>
                  <a:schemeClr val="lt1"/>
                </a:highlight>
              </a:rPr>
              <a:t>prefieren</a:t>
            </a:r>
            <a:r>
              <a:rPr lang="en-US" sz="1400" dirty="0">
                <a:highlight>
                  <a:schemeClr val="lt1"/>
                </a:highlight>
              </a:rPr>
              <a:t> </a:t>
            </a:r>
            <a:r>
              <a:rPr lang="en-US" sz="1400" dirty="0" err="1">
                <a:highlight>
                  <a:schemeClr val="lt1"/>
                </a:highlight>
              </a:rPr>
              <a:t>desconectar</a:t>
            </a:r>
            <a:r>
              <a:rPr lang="en-US" sz="1400" dirty="0">
                <a:highlight>
                  <a:schemeClr val="lt1"/>
                </a:highlight>
              </a:rPr>
              <a:t> de ese </a:t>
            </a:r>
            <a:r>
              <a:rPr lang="en-US" sz="1400" dirty="0" err="1">
                <a:highlight>
                  <a:schemeClr val="lt1"/>
                </a:highlight>
              </a:rPr>
              <a:t>ámbito</a:t>
            </a:r>
            <a:r>
              <a:rPr lang="en-US" sz="1400" dirty="0">
                <a:highlight>
                  <a:schemeClr val="lt1"/>
                </a:highlight>
              </a:rPr>
              <a:t>: no </a:t>
            </a:r>
            <a:r>
              <a:rPr lang="en-US" sz="1400" dirty="0" err="1">
                <a:highlight>
                  <a:schemeClr val="lt1"/>
                </a:highlight>
              </a:rPr>
              <a:t>anotan</a:t>
            </a:r>
            <a:r>
              <a:rPr lang="en-US" sz="1400" dirty="0">
                <a:highlight>
                  <a:schemeClr val="lt1"/>
                </a:highlight>
              </a:rPr>
              <a:t> las </a:t>
            </a:r>
            <a:r>
              <a:rPr lang="en-US" sz="1400" dirty="0" err="1">
                <a:highlight>
                  <a:schemeClr val="lt1"/>
                </a:highlight>
              </a:rPr>
              <a:t>tareas</a:t>
            </a:r>
            <a:r>
              <a:rPr lang="en-US" sz="1400" dirty="0">
                <a:highlight>
                  <a:schemeClr val="lt1"/>
                </a:highlight>
              </a:rPr>
              <a:t>, </a:t>
            </a:r>
            <a:r>
              <a:rPr lang="en-US" sz="1400" dirty="0" err="1">
                <a:highlight>
                  <a:schemeClr val="lt1"/>
                </a:highlight>
              </a:rPr>
              <a:t>mienten</a:t>
            </a:r>
            <a:r>
              <a:rPr lang="en-US" sz="1400" dirty="0">
                <a:highlight>
                  <a:schemeClr val="lt1"/>
                </a:highlight>
              </a:rPr>
              <a:t> </a:t>
            </a:r>
            <a:r>
              <a:rPr lang="en-US" sz="1400" dirty="0" err="1">
                <a:highlight>
                  <a:schemeClr val="lt1"/>
                </a:highlight>
              </a:rPr>
              <a:t>sobre</a:t>
            </a:r>
            <a:r>
              <a:rPr lang="en-US" sz="1400" dirty="0">
                <a:highlight>
                  <a:schemeClr val="lt1"/>
                </a:highlight>
              </a:rPr>
              <a:t> lo que </a:t>
            </a:r>
            <a:r>
              <a:rPr lang="en-US" sz="1400" dirty="0" err="1">
                <a:highlight>
                  <a:schemeClr val="lt1"/>
                </a:highlight>
              </a:rPr>
              <a:t>tienen</a:t>
            </a:r>
            <a:r>
              <a:rPr lang="en-US" sz="1400" dirty="0">
                <a:highlight>
                  <a:schemeClr val="lt1"/>
                </a:highlight>
              </a:rPr>
              <a:t> que </a:t>
            </a:r>
            <a:r>
              <a:rPr lang="en-US" sz="1400" dirty="0" err="1">
                <a:highlight>
                  <a:schemeClr val="lt1"/>
                </a:highlight>
              </a:rPr>
              <a:t>hacer</a:t>
            </a:r>
            <a:r>
              <a:rPr lang="en-US" sz="1400" dirty="0">
                <a:highlight>
                  <a:schemeClr val="lt1"/>
                </a:highlight>
              </a:rPr>
              <a:t>, no </a:t>
            </a:r>
            <a:r>
              <a:rPr lang="en-US" sz="1400" dirty="0" err="1">
                <a:highlight>
                  <a:schemeClr val="lt1"/>
                </a:highlight>
              </a:rPr>
              <a:t>contestan</a:t>
            </a:r>
            <a:r>
              <a:rPr lang="en-US" sz="1400" dirty="0">
                <a:highlight>
                  <a:schemeClr val="lt1"/>
                </a:highlight>
              </a:rPr>
              <a:t> a </a:t>
            </a:r>
            <a:r>
              <a:rPr lang="en-US" sz="1400" dirty="0" err="1">
                <a:highlight>
                  <a:schemeClr val="lt1"/>
                </a:highlight>
              </a:rPr>
              <a:t>los</a:t>
            </a:r>
            <a:r>
              <a:rPr lang="en-US" sz="1400" dirty="0">
                <a:highlight>
                  <a:schemeClr val="lt1"/>
                </a:highlight>
              </a:rPr>
              <a:t> </a:t>
            </a:r>
            <a:r>
              <a:rPr lang="en-US" sz="1400" dirty="0" err="1">
                <a:highlight>
                  <a:schemeClr val="lt1"/>
                </a:highlight>
              </a:rPr>
              <a:t>exámenes</a:t>
            </a:r>
            <a:r>
              <a:rPr lang="en-US" sz="1400" dirty="0">
                <a:highlight>
                  <a:schemeClr val="lt1"/>
                </a:highlight>
              </a:rPr>
              <a:t> para no </a:t>
            </a:r>
            <a:r>
              <a:rPr lang="en-US" sz="1400" dirty="0" err="1">
                <a:highlight>
                  <a:schemeClr val="lt1"/>
                </a:highlight>
              </a:rPr>
              <a:t>equivocarse</a:t>
            </a:r>
            <a:r>
              <a:rPr lang="en-US" sz="1400" dirty="0">
                <a:highlight>
                  <a:schemeClr val="lt1"/>
                </a:highlight>
              </a:rPr>
              <a:t>,... (Rodríguez, 2014).  </a:t>
            </a:r>
            <a:r>
              <a:rPr lang="en-US" sz="1400" dirty="0" err="1">
                <a:highlight>
                  <a:schemeClr val="lt1"/>
                </a:highlight>
              </a:rPr>
              <a:t>Estas</a:t>
            </a:r>
            <a:r>
              <a:rPr lang="en-US" sz="1400" dirty="0">
                <a:highlight>
                  <a:schemeClr val="lt1"/>
                </a:highlight>
              </a:rPr>
              <a:t> </a:t>
            </a:r>
            <a:r>
              <a:rPr lang="en-US" sz="1400" dirty="0" err="1">
                <a:highlight>
                  <a:schemeClr val="lt1"/>
                </a:highlight>
              </a:rPr>
              <a:t>conductas</a:t>
            </a:r>
            <a:r>
              <a:rPr lang="en-US" sz="1400" dirty="0">
                <a:highlight>
                  <a:schemeClr val="lt1"/>
                </a:highlight>
              </a:rPr>
              <a:t> </a:t>
            </a:r>
            <a:r>
              <a:rPr lang="en-US" sz="1400" dirty="0" err="1">
                <a:highlight>
                  <a:schemeClr val="lt1"/>
                </a:highlight>
              </a:rPr>
              <a:t>suelen</a:t>
            </a:r>
            <a:r>
              <a:rPr lang="en-US" sz="1400" dirty="0">
                <a:highlight>
                  <a:schemeClr val="lt1"/>
                </a:highlight>
              </a:rPr>
              <a:t> </a:t>
            </a:r>
            <a:r>
              <a:rPr lang="en-US" sz="1400" dirty="0" err="1">
                <a:highlight>
                  <a:schemeClr val="lt1"/>
                </a:highlight>
              </a:rPr>
              <a:t>confundirse</a:t>
            </a:r>
            <a:r>
              <a:rPr lang="en-US" sz="1400" dirty="0">
                <a:highlight>
                  <a:schemeClr val="lt1"/>
                </a:highlight>
              </a:rPr>
              <a:t> con </a:t>
            </a:r>
            <a:r>
              <a:rPr lang="en-US" sz="1400" dirty="0" err="1">
                <a:highlight>
                  <a:schemeClr val="lt1"/>
                </a:highlight>
              </a:rPr>
              <a:t>falta</a:t>
            </a:r>
            <a:r>
              <a:rPr lang="en-US" sz="1400" dirty="0">
                <a:highlight>
                  <a:schemeClr val="lt1"/>
                </a:highlight>
              </a:rPr>
              <a:t> de </a:t>
            </a:r>
            <a:r>
              <a:rPr lang="en-US" sz="1400" dirty="0" err="1">
                <a:highlight>
                  <a:schemeClr val="lt1"/>
                </a:highlight>
              </a:rPr>
              <a:t>interés</a:t>
            </a:r>
            <a:r>
              <a:rPr lang="en-US" sz="1400" dirty="0">
                <a:highlight>
                  <a:schemeClr val="lt1"/>
                </a:highlight>
              </a:rPr>
              <a:t> o </a:t>
            </a:r>
            <a:r>
              <a:rPr lang="en-US" sz="1400" dirty="0" err="1">
                <a:highlight>
                  <a:schemeClr val="lt1"/>
                </a:highlight>
              </a:rPr>
              <a:t>descuido</a:t>
            </a:r>
            <a:r>
              <a:rPr lang="en-US" sz="1400" dirty="0">
                <a:highlight>
                  <a:schemeClr val="lt1"/>
                </a:highlight>
              </a:rPr>
              <a:t>. </a:t>
            </a:r>
            <a:r>
              <a:rPr lang="en-US" sz="1400" dirty="0" err="1">
                <a:highlight>
                  <a:schemeClr val="lt1"/>
                </a:highlight>
              </a:rPr>
              <a:t>Aunque</a:t>
            </a:r>
            <a:r>
              <a:rPr lang="en-US" sz="1400" dirty="0">
                <a:highlight>
                  <a:schemeClr val="lt1"/>
                </a:highlight>
              </a:rPr>
              <a:t> </a:t>
            </a:r>
            <a:r>
              <a:rPr lang="en-US" sz="1400" dirty="0" err="1">
                <a:highlight>
                  <a:schemeClr val="lt1"/>
                </a:highlight>
              </a:rPr>
              <a:t>puede</a:t>
            </a:r>
            <a:r>
              <a:rPr lang="en-US" sz="1400" dirty="0">
                <a:highlight>
                  <a:schemeClr val="lt1"/>
                </a:highlight>
              </a:rPr>
              <a:t> ser </a:t>
            </a:r>
            <a:r>
              <a:rPr lang="en-US" sz="1400" dirty="0" err="1">
                <a:highlight>
                  <a:schemeClr val="lt1"/>
                </a:highlight>
              </a:rPr>
              <a:t>posible</a:t>
            </a:r>
            <a:r>
              <a:rPr lang="en-US" sz="1400" dirty="0">
                <a:highlight>
                  <a:schemeClr val="lt1"/>
                </a:highlight>
              </a:rPr>
              <a:t> </a:t>
            </a:r>
            <a:r>
              <a:rPr lang="en-US" sz="1400" dirty="0" err="1">
                <a:highlight>
                  <a:schemeClr val="lt1"/>
                </a:highlight>
              </a:rPr>
              <a:t>en</a:t>
            </a:r>
            <a:r>
              <a:rPr lang="en-US" sz="1400" dirty="0">
                <a:highlight>
                  <a:schemeClr val="lt1"/>
                </a:highlight>
              </a:rPr>
              <a:t> </a:t>
            </a:r>
            <a:r>
              <a:rPr lang="en-US" sz="1400" dirty="0" err="1">
                <a:highlight>
                  <a:schemeClr val="lt1"/>
                </a:highlight>
              </a:rPr>
              <a:t>algunos</a:t>
            </a:r>
            <a:r>
              <a:rPr lang="en-US" sz="1400" dirty="0">
                <a:highlight>
                  <a:schemeClr val="lt1"/>
                </a:highlight>
              </a:rPr>
              <a:t> </a:t>
            </a:r>
            <a:r>
              <a:rPr lang="en-US" sz="1400" dirty="0" err="1">
                <a:highlight>
                  <a:schemeClr val="lt1"/>
                </a:highlight>
              </a:rPr>
              <a:t>casos</a:t>
            </a:r>
            <a:r>
              <a:rPr lang="en-US" sz="1400" dirty="0">
                <a:highlight>
                  <a:schemeClr val="lt1"/>
                </a:highlight>
              </a:rPr>
              <a:t>, </a:t>
            </a:r>
            <a:r>
              <a:rPr lang="en-US" sz="1400" dirty="0" err="1">
                <a:highlight>
                  <a:schemeClr val="lt1"/>
                </a:highlight>
              </a:rPr>
              <a:t>suele</a:t>
            </a:r>
            <a:r>
              <a:rPr lang="en-US" sz="1400" dirty="0">
                <a:highlight>
                  <a:schemeClr val="lt1"/>
                </a:highlight>
              </a:rPr>
              <a:t> ser </a:t>
            </a:r>
            <a:r>
              <a:rPr lang="en-US" sz="1400" dirty="0" err="1">
                <a:highlight>
                  <a:schemeClr val="lt1"/>
                </a:highlight>
              </a:rPr>
              <a:t>fruto</a:t>
            </a:r>
            <a:r>
              <a:rPr lang="en-US" sz="1400" dirty="0">
                <a:highlight>
                  <a:schemeClr val="lt1"/>
                </a:highlight>
              </a:rPr>
              <a:t> de las </a:t>
            </a:r>
            <a:r>
              <a:rPr lang="en-US" sz="1400" dirty="0" err="1">
                <a:highlight>
                  <a:schemeClr val="lt1"/>
                </a:highlight>
              </a:rPr>
              <a:t>dificultades</a:t>
            </a:r>
            <a:r>
              <a:rPr lang="en-US" sz="1400" dirty="0">
                <a:highlight>
                  <a:schemeClr val="lt1"/>
                </a:highlight>
              </a:rPr>
              <a:t> de </a:t>
            </a:r>
            <a:r>
              <a:rPr lang="en-US" sz="1400" dirty="0" err="1">
                <a:highlight>
                  <a:schemeClr val="lt1"/>
                </a:highlight>
              </a:rPr>
              <a:t>aprendizaje</a:t>
            </a:r>
            <a:r>
              <a:rPr lang="en-US" sz="1400" dirty="0">
                <a:highlight>
                  <a:schemeClr val="lt1"/>
                </a:highlight>
              </a:rPr>
              <a:t> que </a:t>
            </a:r>
            <a:r>
              <a:rPr lang="en-US" sz="1400" dirty="0" err="1">
                <a:highlight>
                  <a:schemeClr val="lt1"/>
                </a:highlight>
              </a:rPr>
              <a:t>presentan</a:t>
            </a:r>
            <a:r>
              <a:rPr lang="en-US" sz="1400" dirty="0">
                <a:highlight>
                  <a:schemeClr val="lt1"/>
                </a:highlight>
              </a:rPr>
              <a:t> </a:t>
            </a:r>
            <a:r>
              <a:rPr lang="en-US" sz="1400" dirty="0" err="1">
                <a:highlight>
                  <a:schemeClr val="lt1"/>
                </a:highlight>
              </a:rPr>
              <a:t>los</a:t>
            </a:r>
            <a:r>
              <a:rPr lang="en-US" sz="1400" dirty="0">
                <a:highlight>
                  <a:schemeClr val="lt1"/>
                </a:highlight>
              </a:rPr>
              <a:t> </a:t>
            </a:r>
            <a:r>
              <a:rPr lang="en-US" sz="1400" dirty="0" err="1">
                <a:highlight>
                  <a:schemeClr val="lt1"/>
                </a:highlight>
              </a:rPr>
              <a:t>alumnos</a:t>
            </a:r>
            <a:r>
              <a:rPr lang="en-US" sz="1400" dirty="0">
                <a:highlight>
                  <a:schemeClr val="lt1"/>
                </a:highlight>
              </a:rPr>
              <a:t> </a:t>
            </a:r>
            <a:r>
              <a:rPr lang="en-US" sz="1400" dirty="0" err="1">
                <a:highlight>
                  <a:schemeClr val="lt1"/>
                </a:highlight>
              </a:rPr>
              <a:t>como</a:t>
            </a:r>
            <a:r>
              <a:rPr lang="en-US" sz="1400" dirty="0">
                <a:highlight>
                  <a:schemeClr val="lt1"/>
                </a:highlight>
              </a:rPr>
              <a:t> </a:t>
            </a:r>
            <a:r>
              <a:rPr lang="en-US" sz="1400" dirty="0" err="1">
                <a:highlight>
                  <a:schemeClr val="lt1"/>
                </a:highlight>
              </a:rPr>
              <a:t>consecuencia</a:t>
            </a:r>
            <a:r>
              <a:rPr lang="en-US" sz="1400" dirty="0">
                <a:highlight>
                  <a:schemeClr val="lt1"/>
                </a:highlight>
              </a:rPr>
              <a:t> de sus ACEs y de </a:t>
            </a:r>
            <a:r>
              <a:rPr lang="en-US" sz="1400" dirty="0" err="1">
                <a:highlight>
                  <a:schemeClr val="lt1"/>
                </a:highlight>
              </a:rPr>
              <a:t>su</a:t>
            </a:r>
            <a:r>
              <a:rPr lang="en-US" sz="1400" dirty="0">
                <a:highlight>
                  <a:schemeClr val="lt1"/>
                </a:highlight>
              </a:rPr>
              <a:t> </a:t>
            </a:r>
            <a:r>
              <a:rPr lang="en-US" sz="1400" dirty="0" err="1">
                <a:highlight>
                  <a:schemeClr val="lt1"/>
                </a:highlight>
              </a:rPr>
              <a:t>propia</a:t>
            </a:r>
            <a:r>
              <a:rPr lang="en-US" sz="1400" dirty="0">
                <a:highlight>
                  <a:schemeClr val="lt1"/>
                </a:highlight>
              </a:rPr>
              <a:t> </a:t>
            </a:r>
            <a:r>
              <a:rPr lang="en-US" sz="1400" dirty="0" err="1">
                <a:highlight>
                  <a:schemeClr val="lt1"/>
                </a:highlight>
              </a:rPr>
              <a:t>inseguridad</a:t>
            </a:r>
            <a:r>
              <a:rPr lang="en-US" sz="1400" dirty="0">
                <a:highlight>
                  <a:schemeClr val="lt1"/>
                </a:highlight>
              </a:rPr>
              <a:t> </a:t>
            </a:r>
            <a:r>
              <a:rPr lang="en-US" sz="1400" dirty="0" err="1">
                <a:highlight>
                  <a:schemeClr val="lt1"/>
                </a:highlight>
              </a:rPr>
              <a:t>emocional</a:t>
            </a:r>
            <a:r>
              <a:rPr lang="en-US" sz="1400" dirty="0">
                <a:highlight>
                  <a:schemeClr val="lt1"/>
                </a:highlight>
              </a:rPr>
              <a:t>. Guerrero (2021) </a:t>
            </a:r>
            <a:r>
              <a:rPr lang="en-US" sz="1400" dirty="0" err="1">
                <a:highlight>
                  <a:schemeClr val="lt1"/>
                </a:highlight>
              </a:rPr>
              <a:t>explica</a:t>
            </a:r>
            <a:r>
              <a:rPr lang="en-US" sz="1400" dirty="0">
                <a:highlight>
                  <a:schemeClr val="lt1"/>
                </a:highlight>
              </a:rPr>
              <a:t> que </a:t>
            </a:r>
            <a:r>
              <a:rPr lang="en-US" sz="1400" dirty="0" err="1">
                <a:highlight>
                  <a:schemeClr val="lt1"/>
                </a:highlight>
              </a:rPr>
              <a:t>generar</a:t>
            </a:r>
            <a:r>
              <a:rPr lang="en-US" sz="1400" dirty="0">
                <a:highlight>
                  <a:schemeClr val="lt1"/>
                </a:highlight>
              </a:rPr>
              <a:t> un </a:t>
            </a:r>
            <a:r>
              <a:rPr lang="en-US" sz="1400" dirty="0" err="1">
                <a:highlight>
                  <a:schemeClr val="lt1"/>
                </a:highlight>
              </a:rPr>
              <a:t>ambiente</a:t>
            </a:r>
            <a:r>
              <a:rPr lang="en-US" sz="1400" dirty="0">
                <a:highlight>
                  <a:schemeClr val="lt1"/>
                </a:highlight>
              </a:rPr>
              <a:t> </a:t>
            </a:r>
            <a:r>
              <a:rPr lang="en-US" sz="1400" dirty="0" err="1">
                <a:highlight>
                  <a:schemeClr val="lt1"/>
                </a:highlight>
              </a:rPr>
              <a:t>seguro</a:t>
            </a:r>
            <a:r>
              <a:rPr lang="en-US" sz="1400" dirty="0">
                <a:highlight>
                  <a:schemeClr val="lt1"/>
                </a:highlight>
              </a:rPr>
              <a:t> </a:t>
            </a:r>
            <a:r>
              <a:rPr lang="en-US" sz="1400" dirty="0" err="1">
                <a:highlight>
                  <a:schemeClr val="lt1"/>
                </a:highlight>
              </a:rPr>
              <a:t>en</a:t>
            </a:r>
            <a:r>
              <a:rPr lang="en-US" sz="1400" dirty="0">
                <a:highlight>
                  <a:schemeClr val="lt1"/>
                </a:highlight>
              </a:rPr>
              <a:t> </a:t>
            </a:r>
            <a:r>
              <a:rPr lang="en-US" sz="1400" dirty="0" err="1">
                <a:highlight>
                  <a:schemeClr val="lt1"/>
                </a:highlight>
              </a:rPr>
              <a:t>el</a:t>
            </a:r>
            <a:r>
              <a:rPr lang="en-US" sz="1400" dirty="0">
                <a:highlight>
                  <a:schemeClr val="lt1"/>
                </a:highlight>
              </a:rPr>
              <a:t> aula y </a:t>
            </a:r>
            <a:r>
              <a:rPr lang="en-US" sz="1400" dirty="0" err="1">
                <a:highlight>
                  <a:schemeClr val="lt1"/>
                </a:highlight>
              </a:rPr>
              <a:t>establecer</a:t>
            </a:r>
            <a:r>
              <a:rPr lang="en-US" sz="1400" dirty="0">
                <a:highlight>
                  <a:schemeClr val="lt1"/>
                </a:highlight>
              </a:rPr>
              <a:t> un </a:t>
            </a:r>
            <a:r>
              <a:rPr lang="en-US" sz="1400" dirty="0" err="1">
                <a:highlight>
                  <a:schemeClr val="lt1"/>
                </a:highlight>
              </a:rPr>
              <a:t>buen</a:t>
            </a:r>
            <a:r>
              <a:rPr lang="en-US" sz="1400" dirty="0">
                <a:highlight>
                  <a:schemeClr val="lt1"/>
                </a:highlight>
              </a:rPr>
              <a:t> </a:t>
            </a:r>
            <a:r>
              <a:rPr lang="en-US" sz="1400" dirty="0" err="1">
                <a:highlight>
                  <a:schemeClr val="lt1"/>
                </a:highlight>
              </a:rPr>
              <a:t>vínculo</a:t>
            </a:r>
            <a:r>
              <a:rPr lang="en-US" sz="1400" dirty="0">
                <a:highlight>
                  <a:schemeClr val="lt1"/>
                </a:highlight>
              </a:rPr>
              <a:t> </a:t>
            </a:r>
            <a:r>
              <a:rPr lang="en-US" sz="1400" dirty="0" err="1">
                <a:highlight>
                  <a:schemeClr val="lt1"/>
                </a:highlight>
              </a:rPr>
              <a:t>afectivo</a:t>
            </a:r>
            <a:r>
              <a:rPr lang="en-US" sz="1400" dirty="0">
                <a:highlight>
                  <a:schemeClr val="lt1"/>
                </a:highlight>
              </a:rPr>
              <a:t> entre </a:t>
            </a:r>
            <a:r>
              <a:rPr lang="en-US" sz="1400" dirty="0" err="1">
                <a:highlight>
                  <a:schemeClr val="lt1"/>
                </a:highlight>
              </a:rPr>
              <a:t>los</a:t>
            </a:r>
            <a:r>
              <a:rPr lang="en-US" sz="1400" dirty="0">
                <a:highlight>
                  <a:schemeClr val="lt1"/>
                </a:highlight>
              </a:rPr>
              <a:t> </a:t>
            </a:r>
            <a:r>
              <a:rPr lang="en-US" sz="1400" dirty="0" err="1">
                <a:highlight>
                  <a:schemeClr val="lt1"/>
                </a:highlight>
              </a:rPr>
              <a:t>alumnos</a:t>
            </a:r>
            <a:r>
              <a:rPr lang="en-US" sz="1400" dirty="0">
                <a:highlight>
                  <a:schemeClr val="lt1"/>
                </a:highlight>
              </a:rPr>
              <a:t>, y </a:t>
            </a:r>
            <a:r>
              <a:rPr lang="en-US" sz="1400" dirty="0" err="1">
                <a:highlight>
                  <a:schemeClr val="lt1"/>
                </a:highlight>
              </a:rPr>
              <a:t>alumnas</a:t>
            </a:r>
            <a:r>
              <a:rPr lang="en-US" sz="1400" dirty="0">
                <a:highlight>
                  <a:schemeClr val="lt1"/>
                </a:highlight>
              </a:rPr>
              <a:t> y </a:t>
            </a:r>
            <a:r>
              <a:rPr lang="en-US" sz="1400" dirty="0" err="1">
                <a:highlight>
                  <a:schemeClr val="lt1"/>
                </a:highlight>
              </a:rPr>
              <a:t>el</a:t>
            </a:r>
            <a:r>
              <a:rPr lang="en-US" sz="1400" dirty="0">
                <a:highlight>
                  <a:schemeClr val="lt1"/>
                </a:highlight>
              </a:rPr>
              <a:t> </a:t>
            </a:r>
            <a:r>
              <a:rPr lang="en-US" sz="1400" dirty="0" err="1">
                <a:highlight>
                  <a:schemeClr val="lt1"/>
                </a:highlight>
              </a:rPr>
              <a:t>profesorado</a:t>
            </a:r>
            <a:r>
              <a:rPr lang="en-US" sz="1400" dirty="0">
                <a:highlight>
                  <a:schemeClr val="lt1"/>
                </a:highlight>
              </a:rPr>
              <a:t> </a:t>
            </a:r>
            <a:r>
              <a:rPr lang="en-US" sz="1400" dirty="0" err="1">
                <a:highlight>
                  <a:schemeClr val="lt1"/>
                </a:highlight>
              </a:rPr>
              <a:t>donde</a:t>
            </a:r>
            <a:r>
              <a:rPr lang="en-US" sz="1400" dirty="0">
                <a:highlight>
                  <a:schemeClr val="lt1"/>
                </a:highlight>
              </a:rPr>
              <a:t> </a:t>
            </a:r>
            <a:r>
              <a:rPr lang="en-US" sz="1400" dirty="0" err="1">
                <a:highlight>
                  <a:schemeClr val="lt1"/>
                </a:highlight>
              </a:rPr>
              <a:t>los</a:t>
            </a:r>
            <a:r>
              <a:rPr lang="en-US" sz="1400" dirty="0">
                <a:highlight>
                  <a:schemeClr val="lt1"/>
                </a:highlight>
              </a:rPr>
              <a:t> </a:t>
            </a:r>
            <a:r>
              <a:rPr lang="en-US" sz="1400" dirty="0" err="1">
                <a:highlight>
                  <a:schemeClr val="lt1"/>
                </a:highlight>
              </a:rPr>
              <a:t>niños</a:t>
            </a:r>
            <a:r>
              <a:rPr lang="en-US" sz="1400" dirty="0">
                <a:highlight>
                  <a:schemeClr val="lt1"/>
                </a:highlight>
              </a:rPr>
              <a:t>, </a:t>
            </a:r>
            <a:r>
              <a:rPr lang="en-US" sz="1400" dirty="0" err="1">
                <a:highlight>
                  <a:schemeClr val="lt1"/>
                </a:highlight>
              </a:rPr>
              <a:t>niñas</a:t>
            </a:r>
            <a:r>
              <a:rPr lang="en-US" sz="1400" dirty="0">
                <a:highlight>
                  <a:schemeClr val="lt1"/>
                </a:highlight>
              </a:rPr>
              <a:t> y </a:t>
            </a:r>
            <a:r>
              <a:rPr lang="en-US" sz="1400" dirty="0" err="1">
                <a:highlight>
                  <a:schemeClr val="lt1"/>
                </a:highlight>
              </a:rPr>
              <a:t>adolescentes</a:t>
            </a:r>
            <a:r>
              <a:rPr lang="en-US" sz="1400" dirty="0">
                <a:highlight>
                  <a:schemeClr val="lt1"/>
                </a:highlight>
              </a:rPr>
              <a:t> se </a:t>
            </a:r>
            <a:r>
              <a:rPr lang="en-US" sz="1400" dirty="0" err="1">
                <a:highlight>
                  <a:schemeClr val="lt1"/>
                </a:highlight>
              </a:rPr>
              <a:t>sientan</a:t>
            </a:r>
            <a:r>
              <a:rPr lang="en-US" sz="1400" dirty="0">
                <a:highlight>
                  <a:schemeClr val="lt1"/>
                </a:highlight>
              </a:rPr>
              <a:t> </a:t>
            </a:r>
            <a:r>
              <a:rPr lang="en-US" sz="1400" dirty="0" err="1">
                <a:highlight>
                  <a:schemeClr val="lt1"/>
                </a:highlight>
              </a:rPr>
              <a:t>protegidos</a:t>
            </a:r>
            <a:r>
              <a:rPr lang="en-US" sz="1400" dirty="0">
                <a:highlight>
                  <a:schemeClr val="lt1"/>
                </a:highlight>
              </a:rPr>
              <a:t>, </a:t>
            </a:r>
            <a:r>
              <a:rPr lang="en-US" sz="1400" dirty="0" err="1">
                <a:highlight>
                  <a:schemeClr val="lt1"/>
                </a:highlight>
              </a:rPr>
              <a:t>predispondrá</a:t>
            </a:r>
            <a:r>
              <a:rPr lang="en-US" sz="1400" dirty="0">
                <a:highlight>
                  <a:schemeClr val="lt1"/>
                </a:highlight>
              </a:rPr>
              <a:t> a </a:t>
            </a:r>
            <a:r>
              <a:rPr lang="en-US" sz="1400" dirty="0" err="1">
                <a:highlight>
                  <a:schemeClr val="lt1"/>
                </a:highlight>
              </a:rPr>
              <a:t>los</a:t>
            </a:r>
            <a:r>
              <a:rPr lang="en-US" sz="1400" dirty="0">
                <a:highlight>
                  <a:schemeClr val="lt1"/>
                </a:highlight>
              </a:rPr>
              <a:t> </a:t>
            </a:r>
            <a:r>
              <a:rPr lang="en-US" sz="1400" dirty="0" err="1">
                <a:highlight>
                  <a:schemeClr val="lt1"/>
                </a:highlight>
              </a:rPr>
              <a:t>alumnos</a:t>
            </a:r>
            <a:r>
              <a:rPr lang="en-US" sz="1400" dirty="0">
                <a:highlight>
                  <a:schemeClr val="lt1"/>
                </a:highlight>
              </a:rPr>
              <a:t> y </a:t>
            </a:r>
            <a:r>
              <a:rPr lang="en-US" sz="1400" dirty="0" err="1">
                <a:highlight>
                  <a:schemeClr val="lt1"/>
                </a:highlight>
              </a:rPr>
              <a:t>alumnas</a:t>
            </a:r>
            <a:r>
              <a:rPr lang="en-US" sz="1400" dirty="0">
                <a:highlight>
                  <a:schemeClr val="lt1"/>
                </a:highlight>
              </a:rPr>
              <a:t> a </a:t>
            </a:r>
            <a:r>
              <a:rPr lang="en-US" sz="1400" dirty="0" err="1">
                <a:highlight>
                  <a:schemeClr val="lt1"/>
                </a:highlight>
              </a:rPr>
              <a:t>afrontar</a:t>
            </a:r>
            <a:r>
              <a:rPr lang="en-US" sz="1400" dirty="0">
                <a:highlight>
                  <a:schemeClr val="lt1"/>
                </a:highlight>
              </a:rPr>
              <a:t> </a:t>
            </a:r>
            <a:r>
              <a:rPr lang="en-US" sz="1400" dirty="0" err="1">
                <a:highlight>
                  <a:schemeClr val="lt1"/>
                </a:highlight>
              </a:rPr>
              <a:t>positivamente</a:t>
            </a:r>
            <a:r>
              <a:rPr lang="en-US" sz="1400" dirty="0">
                <a:highlight>
                  <a:schemeClr val="lt1"/>
                </a:highlight>
              </a:rPr>
              <a:t> </a:t>
            </a:r>
            <a:r>
              <a:rPr lang="en-US" sz="1400" dirty="0" err="1">
                <a:highlight>
                  <a:schemeClr val="lt1"/>
                </a:highlight>
              </a:rPr>
              <a:t>nuevos</a:t>
            </a:r>
            <a:r>
              <a:rPr lang="en-US" sz="1400" dirty="0">
                <a:highlight>
                  <a:schemeClr val="lt1"/>
                </a:highlight>
              </a:rPr>
              <a:t> </a:t>
            </a:r>
            <a:r>
              <a:rPr lang="en-US" sz="1400" dirty="0" err="1">
                <a:highlight>
                  <a:schemeClr val="lt1"/>
                </a:highlight>
              </a:rPr>
              <a:t>retos</a:t>
            </a:r>
            <a:r>
              <a:rPr lang="en-US" sz="1400" dirty="0">
                <a:highlight>
                  <a:schemeClr val="lt1"/>
                </a:highlight>
              </a:rPr>
              <a:t> y </a:t>
            </a:r>
            <a:r>
              <a:rPr lang="en-US" sz="1400" dirty="0" err="1">
                <a:highlight>
                  <a:schemeClr val="lt1"/>
                </a:highlight>
              </a:rPr>
              <a:t>aprendizajes</a:t>
            </a:r>
            <a:r>
              <a:rPr lang="en-US" sz="1400" dirty="0">
                <a:highlight>
                  <a:schemeClr val="lt1"/>
                </a:highlight>
              </a:rPr>
              <a:t>.</a:t>
            </a:r>
          </a:p>
          <a:p>
            <a:pPr marL="0" lvl="0" indent="0" algn="l" rtl="0">
              <a:lnSpc>
                <a:spcPct val="100000"/>
              </a:lnSpc>
              <a:spcBef>
                <a:spcPts val="400"/>
              </a:spcBef>
              <a:spcAft>
                <a:spcPts val="0"/>
              </a:spcAft>
              <a:buSzPct val="144796"/>
              <a:buNone/>
            </a:pPr>
            <a:endParaRPr sz="1400" dirty="0"/>
          </a:p>
          <a:p>
            <a:pPr marL="0" lvl="0" indent="0" algn="l" rtl="0">
              <a:lnSpc>
                <a:spcPct val="100000"/>
              </a:lnSpc>
              <a:spcBef>
                <a:spcPts val="400"/>
              </a:spcBef>
              <a:spcAft>
                <a:spcPts val="0"/>
              </a:spcAft>
              <a:buSzPct val="125490"/>
              <a:buNone/>
            </a:pPr>
            <a:r>
              <a:rPr lang="en-US" sz="1700" b="1" dirty="0"/>
              <a:t>La </a:t>
            </a:r>
            <a:r>
              <a:rPr lang="en-US" sz="1700" b="1" dirty="0" err="1"/>
              <a:t>escuela</a:t>
            </a:r>
            <a:r>
              <a:rPr lang="en-US" sz="1700" b="1" dirty="0"/>
              <a:t> </a:t>
            </a:r>
            <a:r>
              <a:rPr lang="en-US" sz="1700" b="1" dirty="0" err="1"/>
              <a:t>como</a:t>
            </a:r>
            <a:r>
              <a:rPr lang="en-US" sz="1700" b="1" dirty="0"/>
              <a:t> factor </a:t>
            </a:r>
            <a:r>
              <a:rPr lang="en-US" sz="1700" b="1" dirty="0" err="1"/>
              <a:t>resiliente</a:t>
            </a:r>
            <a:endParaRPr sz="1700" dirty="0"/>
          </a:p>
          <a:p>
            <a:pPr marL="0" lvl="0" indent="0" algn="l" rtl="0">
              <a:lnSpc>
                <a:spcPct val="100000"/>
              </a:lnSpc>
              <a:spcBef>
                <a:spcPts val="400"/>
              </a:spcBef>
              <a:spcAft>
                <a:spcPts val="0"/>
              </a:spcAft>
              <a:buClr>
                <a:schemeClr val="dk1"/>
              </a:buClr>
              <a:buSzPct val="84615"/>
              <a:buFont typeface="Arial"/>
              <a:buNone/>
            </a:pPr>
            <a:r>
              <a:rPr lang="en-US" sz="1400" dirty="0"/>
              <a:t>La </a:t>
            </a:r>
            <a:r>
              <a:rPr lang="en-US" sz="1400" dirty="0" err="1"/>
              <a:t>resiliencia</a:t>
            </a:r>
            <a:r>
              <a:rPr lang="en-US" sz="1400" dirty="0"/>
              <a:t> se </a:t>
            </a:r>
            <a:r>
              <a:rPr lang="en-US" sz="1400" dirty="0" err="1"/>
              <a:t>utiliza</a:t>
            </a:r>
            <a:r>
              <a:rPr lang="en-US" sz="1400" dirty="0"/>
              <a:t> para </a:t>
            </a:r>
            <a:r>
              <a:rPr lang="en-US" sz="1400" dirty="0" err="1"/>
              <a:t>describir</a:t>
            </a:r>
            <a:r>
              <a:rPr lang="en-US" sz="1400" dirty="0"/>
              <a:t> </a:t>
            </a:r>
            <a:r>
              <a:rPr lang="en-US" sz="1400" dirty="0" err="1"/>
              <a:t>los</a:t>
            </a:r>
            <a:r>
              <a:rPr lang="en-US" sz="1400" dirty="0"/>
              <a:t> </a:t>
            </a:r>
            <a:r>
              <a:rPr lang="en-US" sz="1400" dirty="0" err="1"/>
              <a:t>mecanismos</a:t>
            </a:r>
            <a:r>
              <a:rPr lang="en-US" sz="1400" dirty="0"/>
              <a:t> </a:t>
            </a:r>
            <a:r>
              <a:rPr lang="en-US" sz="1400" dirty="0" err="1"/>
              <a:t>positivos</a:t>
            </a:r>
            <a:r>
              <a:rPr lang="en-US" sz="1400" dirty="0"/>
              <a:t> de un </a:t>
            </a:r>
            <a:r>
              <a:rPr lang="en-US" sz="1400" dirty="0" err="1"/>
              <a:t>individuo</a:t>
            </a:r>
            <a:r>
              <a:rPr lang="en-US" sz="1400" dirty="0"/>
              <a:t>, </a:t>
            </a:r>
            <a:r>
              <a:rPr lang="en-US" sz="1400" dirty="0" err="1"/>
              <a:t>grupo</a:t>
            </a:r>
            <a:r>
              <a:rPr lang="en-US" sz="1400" dirty="0"/>
              <a:t>, material o </a:t>
            </a:r>
            <a:r>
              <a:rPr lang="en-US" sz="1400" dirty="0" err="1"/>
              <a:t>sistema</a:t>
            </a:r>
            <a:r>
              <a:rPr lang="en-US" sz="1400" dirty="0"/>
              <a:t> que, ante </a:t>
            </a:r>
            <a:r>
              <a:rPr lang="en-US" sz="1400" dirty="0" err="1"/>
              <a:t>una</a:t>
            </a:r>
            <a:r>
              <a:rPr lang="en-US" sz="1400" dirty="0"/>
              <a:t> </a:t>
            </a:r>
            <a:r>
              <a:rPr lang="en-US" sz="1400" dirty="0" err="1"/>
              <a:t>situación</a:t>
            </a:r>
            <a:r>
              <a:rPr lang="en-US" sz="1400" dirty="0"/>
              <a:t> </a:t>
            </a:r>
            <a:r>
              <a:rPr lang="en-US" sz="1400" dirty="0" err="1"/>
              <a:t>adversa</a:t>
            </a:r>
            <a:r>
              <a:rPr lang="en-US" sz="1400" dirty="0"/>
              <a:t> que </a:t>
            </a:r>
            <a:r>
              <a:rPr lang="en-US" sz="1400" dirty="0" err="1"/>
              <a:t>afecta</a:t>
            </a:r>
            <a:r>
              <a:rPr lang="en-US" sz="1400" dirty="0"/>
              <a:t> </a:t>
            </a:r>
            <a:r>
              <a:rPr lang="en-US" sz="1400" dirty="0" err="1"/>
              <a:t>su</a:t>
            </a:r>
            <a:r>
              <a:rPr lang="en-US" sz="1400" dirty="0"/>
              <a:t> </a:t>
            </a:r>
            <a:r>
              <a:rPr lang="en-US" sz="1400" dirty="0" err="1"/>
              <a:t>integridad</a:t>
            </a:r>
            <a:r>
              <a:rPr lang="en-US" sz="1400" dirty="0"/>
              <a:t> y </a:t>
            </a:r>
            <a:r>
              <a:rPr lang="en-US" sz="1400" dirty="0" err="1"/>
              <a:t>estabilidad</a:t>
            </a:r>
            <a:r>
              <a:rPr lang="en-US" sz="1400" dirty="0"/>
              <a:t>, le </a:t>
            </a:r>
            <a:r>
              <a:rPr lang="en-US" sz="1400" dirty="0" err="1"/>
              <a:t>permiten</a:t>
            </a:r>
            <a:r>
              <a:rPr lang="en-US" sz="1400" dirty="0"/>
              <a:t> </a:t>
            </a:r>
            <a:r>
              <a:rPr lang="en-US" sz="1400" dirty="0" err="1"/>
              <a:t>soportar</a:t>
            </a:r>
            <a:r>
              <a:rPr lang="en-US" sz="1400" dirty="0"/>
              <a:t>, </a:t>
            </a:r>
            <a:r>
              <a:rPr lang="en-US" sz="1400" dirty="0" err="1"/>
              <a:t>afrontar</a:t>
            </a:r>
            <a:r>
              <a:rPr lang="en-US" sz="1400" dirty="0"/>
              <a:t>, </a:t>
            </a:r>
            <a:r>
              <a:rPr lang="en-US" sz="1400" dirty="0" err="1"/>
              <a:t>recuperarse</a:t>
            </a:r>
            <a:r>
              <a:rPr lang="en-US" sz="1400" dirty="0"/>
              <a:t> y </a:t>
            </a:r>
            <a:r>
              <a:rPr lang="en-US" sz="1400" dirty="0" err="1"/>
              <a:t>salir</a:t>
            </a:r>
            <a:r>
              <a:rPr lang="en-US" sz="1400" dirty="0"/>
              <a:t> </a:t>
            </a:r>
            <a:r>
              <a:rPr lang="en-US" sz="1400" dirty="0" err="1"/>
              <a:t>fortalecido</a:t>
            </a:r>
            <a:r>
              <a:rPr lang="en-US" sz="1400" dirty="0"/>
              <a:t> (Vaquero, </a:t>
            </a:r>
            <a:r>
              <a:rPr lang="en-US" sz="1400" dirty="0" err="1"/>
              <a:t>Urrea</a:t>
            </a:r>
            <a:r>
              <a:rPr lang="en-US" sz="1400" dirty="0"/>
              <a:t> &amp; </a:t>
            </a:r>
            <a:r>
              <a:rPr lang="en-US" sz="1400" dirty="0" err="1"/>
              <a:t>Mundet</a:t>
            </a:r>
            <a:r>
              <a:rPr lang="en-US" sz="1400" dirty="0"/>
              <a:t>, 2014). </a:t>
            </a:r>
            <a:r>
              <a:rPr lang="en-US" sz="1400" dirty="0" err="1"/>
              <a:t>Esto</a:t>
            </a:r>
            <a:r>
              <a:rPr lang="en-US" sz="1400" dirty="0"/>
              <a:t> </a:t>
            </a:r>
            <a:r>
              <a:rPr lang="en-US" sz="1400" dirty="0" err="1"/>
              <a:t>incluye</a:t>
            </a:r>
            <a:r>
              <a:rPr lang="en-US" sz="1400" dirty="0"/>
              <a:t> </a:t>
            </a:r>
            <a:r>
              <a:rPr lang="en-US" sz="1400" dirty="0" err="1"/>
              <a:t>diversos</a:t>
            </a:r>
            <a:r>
              <a:rPr lang="en-US" sz="1400" dirty="0"/>
              <a:t> </a:t>
            </a:r>
            <a:r>
              <a:rPr lang="en-US" sz="1400" dirty="0" err="1"/>
              <a:t>procesos</a:t>
            </a:r>
            <a:r>
              <a:rPr lang="en-US" sz="1400" dirty="0"/>
              <a:t> </a:t>
            </a:r>
            <a:r>
              <a:rPr lang="en-US" sz="1400" dirty="0" err="1"/>
              <a:t>como</a:t>
            </a:r>
            <a:r>
              <a:rPr lang="en-US" sz="1400" dirty="0"/>
              <a:t> la </a:t>
            </a:r>
            <a:r>
              <a:rPr lang="en-US" sz="1400" dirty="0" err="1"/>
              <a:t>buena</a:t>
            </a:r>
            <a:r>
              <a:rPr lang="en-US" sz="1400" dirty="0"/>
              <a:t> </a:t>
            </a:r>
            <a:r>
              <a:rPr lang="en-US" sz="1400" dirty="0" err="1"/>
              <a:t>recuperación</a:t>
            </a:r>
            <a:r>
              <a:rPr lang="en-US" sz="1400" dirty="0"/>
              <a:t> de </a:t>
            </a:r>
            <a:r>
              <a:rPr lang="en-US" sz="1400" dirty="0" err="1"/>
              <a:t>una</a:t>
            </a:r>
            <a:r>
              <a:rPr lang="en-US" sz="1400" dirty="0"/>
              <a:t> </a:t>
            </a:r>
            <a:r>
              <a:rPr lang="en-US" sz="1400" dirty="0" err="1"/>
              <a:t>situación</a:t>
            </a:r>
            <a:r>
              <a:rPr lang="en-US" sz="1400" dirty="0"/>
              <a:t> </a:t>
            </a:r>
            <a:r>
              <a:rPr lang="en-US" sz="1400" dirty="0" err="1"/>
              <a:t>adversa</a:t>
            </a:r>
            <a:r>
              <a:rPr lang="en-US" sz="1400" dirty="0"/>
              <a:t>, y/o que la </a:t>
            </a:r>
            <a:r>
              <a:rPr lang="en-US" sz="1400" dirty="0" err="1"/>
              <a:t>adversidad</a:t>
            </a:r>
            <a:r>
              <a:rPr lang="en-US" sz="1400" dirty="0"/>
              <a:t> no </a:t>
            </a:r>
            <a:r>
              <a:rPr lang="en-US" sz="1400" dirty="0" err="1"/>
              <a:t>limite</a:t>
            </a:r>
            <a:r>
              <a:rPr lang="en-US" sz="1400" dirty="0"/>
              <a:t> </a:t>
            </a:r>
            <a:r>
              <a:rPr lang="en-US" sz="1400" dirty="0" err="1"/>
              <a:t>el</a:t>
            </a:r>
            <a:r>
              <a:rPr lang="en-US" sz="1400" dirty="0"/>
              <a:t> </a:t>
            </a:r>
            <a:r>
              <a:rPr lang="en-US" sz="1400" dirty="0" err="1"/>
              <a:t>desarrollo</a:t>
            </a:r>
            <a:r>
              <a:rPr lang="en-US" sz="1400" dirty="0"/>
              <a:t> de </a:t>
            </a:r>
            <a:r>
              <a:rPr lang="en-US" sz="1400" dirty="0" err="1"/>
              <a:t>una</a:t>
            </a:r>
            <a:r>
              <a:rPr lang="en-US" sz="1400" dirty="0"/>
              <a:t> persona. Por tanto, un </a:t>
            </a:r>
            <a:r>
              <a:rPr lang="en-US" sz="1400" dirty="0" err="1"/>
              <a:t>niño</a:t>
            </a:r>
            <a:r>
              <a:rPr lang="en-US" sz="1400" dirty="0"/>
              <a:t> o </a:t>
            </a:r>
            <a:r>
              <a:rPr lang="en-US" sz="1400" dirty="0" err="1"/>
              <a:t>niña</a:t>
            </a:r>
            <a:r>
              <a:rPr lang="en-US" sz="1400" dirty="0"/>
              <a:t> </a:t>
            </a:r>
            <a:r>
              <a:rPr lang="en-US" sz="1400" dirty="0" err="1"/>
              <a:t>resiliente</a:t>
            </a:r>
            <a:r>
              <a:rPr lang="en-US" sz="1400" dirty="0"/>
              <a:t> es </a:t>
            </a:r>
            <a:r>
              <a:rPr lang="en-US" sz="1400" dirty="0" err="1"/>
              <a:t>aquel</a:t>
            </a:r>
            <a:r>
              <a:rPr lang="en-US" sz="1400" dirty="0"/>
              <a:t> o </a:t>
            </a:r>
            <a:r>
              <a:rPr lang="en-US" sz="1400" dirty="0" err="1"/>
              <a:t>aquella</a:t>
            </a:r>
            <a:r>
              <a:rPr lang="en-US" sz="1400" dirty="0"/>
              <a:t> que se </a:t>
            </a:r>
            <a:r>
              <a:rPr lang="en-US" sz="1400" dirty="0" err="1"/>
              <a:t>recupera</a:t>
            </a:r>
            <a:r>
              <a:rPr lang="en-US" sz="1400" dirty="0"/>
              <a:t> </a:t>
            </a:r>
            <a:r>
              <a:rPr lang="en-US" sz="1400" dirty="0" err="1"/>
              <a:t>tras</a:t>
            </a:r>
            <a:r>
              <a:rPr lang="en-US" sz="1400" dirty="0"/>
              <a:t> </a:t>
            </a:r>
            <a:r>
              <a:rPr lang="en-US" sz="1400" dirty="0" err="1"/>
              <a:t>experimentar</a:t>
            </a:r>
            <a:r>
              <a:rPr lang="en-US" sz="1400" dirty="0"/>
              <a:t> </a:t>
            </a:r>
            <a:r>
              <a:rPr lang="en-US" sz="1400" dirty="0" err="1"/>
              <a:t>una</a:t>
            </a:r>
            <a:r>
              <a:rPr lang="en-US" sz="1400" dirty="0"/>
              <a:t> </a:t>
            </a:r>
            <a:r>
              <a:rPr lang="en-US" sz="1400" dirty="0" err="1"/>
              <a:t>situación</a:t>
            </a:r>
            <a:r>
              <a:rPr lang="en-US" sz="1400" dirty="0"/>
              <a:t> </a:t>
            </a:r>
            <a:r>
              <a:rPr lang="en-US" sz="1400" dirty="0" err="1"/>
              <a:t>adversa</a:t>
            </a:r>
            <a:r>
              <a:rPr lang="en-US" sz="1400" dirty="0"/>
              <a:t> y/o se </a:t>
            </a:r>
            <a:r>
              <a:rPr lang="en-US" sz="1400" dirty="0" err="1"/>
              <a:t>desarrolla</a:t>
            </a:r>
            <a:r>
              <a:rPr lang="en-US" sz="1400" dirty="0"/>
              <a:t> </a:t>
            </a:r>
            <a:r>
              <a:rPr lang="en-US" sz="1400" dirty="0" err="1"/>
              <a:t>adecuadamente</a:t>
            </a:r>
            <a:r>
              <a:rPr lang="en-US" sz="1400" dirty="0"/>
              <a:t> a </a:t>
            </a:r>
            <a:r>
              <a:rPr lang="en-US" sz="1400" dirty="0" err="1"/>
              <a:t>pesar</a:t>
            </a:r>
            <a:r>
              <a:rPr lang="en-US" sz="1400" dirty="0"/>
              <a:t> de </a:t>
            </a:r>
            <a:r>
              <a:rPr lang="en-US" sz="1400" dirty="0" err="1"/>
              <a:t>seguir</a:t>
            </a:r>
            <a:r>
              <a:rPr lang="en-US" sz="1400" dirty="0"/>
              <a:t> </a:t>
            </a:r>
            <a:r>
              <a:rPr lang="en-US" sz="1400" dirty="0" err="1"/>
              <a:t>expuesto</a:t>
            </a:r>
            <a:r>
              <a:rPr lang="en-US" sz="1400" dirty="0"/>
              <a:t> al </a:t>
            </a:r>
            <a:r>
              <a:rPr lang="en-US" sz="1400" dirty="0" err="1"/>
              <a:t>riesgo</a:t>
            </a:r>
            <a:r>
              <a:rPr lang="en-US" sz="1400" dirty="0"/>
              <a:t> (Gilligan, 2000).</a:t>
            </a:r>
            <a:endParaRPr sz="1400" dirty="0"/>
          </a:p>
          <a:p>
            <a:pPr marL="0" lvl="0" indent="0" algn="l" rtl="0">
              <a:lnSpc>
                <a:spcPct val="100000"/>
              </a:lnSpc>
              <a:spcBef>
                <a:spcPts val="400"/>
              </a:spcBef>
              <a:spcAft>
                <a:spcPts val="0"/>
              </a:spcAft>
              <a:buClr>
                <a:schemeClr val="dk1"/>
              </a:buClr>
              <a:buSzPct val="84615"/>
              <a:buFont typeface="Arial"/>
              <a:buNone/>
            </a:pPr>
            <a:r>
              <a:rPr lang="en-US" sz="1400" dirty="0" err="1"/>
              <a:t>Desde</a:t>
            </a:r>
            <a:r>
              <a:rPr lang="en-US" sz="1400" dirty="0"/>
              <a:t> un punto de vista </a:t>
            </a:r>
            <a:r>
              <a:rPr lang="en-US" sz="1400" dirty="0" err="1"/>
              <a:t>ecológico</a:t>
            </a:r>
            <a:r>
              <a:rPr lang="en-US" sz="1400" dirty="0"/>
              <a:t>, </a:t>
            </a:r>
            <a:r>
              <a:rPr lang="en-US" sz="1400" dirty="0" err="1"/>
              <a:t>los</a:t>
            </a:r>
            <a:r>
              <a:rPr lang="en-US" sz="1400" dirty="0"/>
              <a:t> </a:t>
            </a:r>
            <a:r>
              <a:rPr lang="en-US" sz="1400" dirty="0" err="1"/>
              <a:t>factores</a:t>
            </a:r>
            <a:r>
              <a:rPr lang="en-US" sz="1400" dirty="0"/>
              <a:t> que </a:t>
            </a:r>
            <a:r>
              <a:rPr lang="en-US" sz="1400" dirty="0" err="1"/>
              <a:t>hacen</a:t>
            </a:r>
            <a:r>
              <a:rPr lang="en-US" sz="1400" dirty="0"/>
              <a:t> que </a:t>
            </a:r>
            <a:r>
              <a:rPr lang="en-US" sz="1400" dirty="0" err="1"/>
              <a:t>una</a:t>
            </a:r>
            <a:r>
              <a:rPr lang="en-US" sz="1400" dirty="0"/>
              <a:t> persona sea </a:t>
            </a:r>
            <a:r>
              <a:rPr lang="en-US" sz="1400" dirty="0" err="1"/>
              <a:t>resiliente</a:t>
            </a:r>
            <a:r>
              <a:rPr lang="en-US" sz="1400" dirty="0"/>
              <a:t> son tanto sus </a:t>
            </a:r>
            <a:r>
              <a:rPr lang="en-US" sz="1400" dirty="0" err="1"/>
              <a:t>características</a:t>
            </a:r>
            <a:r>
              <a:rPr lang="en-US" sz="1400" dirty="0"/>
              <a:t> </a:t>
            </a:r>
            <a:r>
              <a:rPr lang="en-US" sz="1400" dirty="0" err="1"/>
              <a:t>personales</a:t>
            </a:r>
            <a:r>
              <a:rPr lang="en-US" sz="1400" dirty="0"/>
              <a:t> </a:t>
            </a:r>
            <a:r>
              <a:rPr lang="en-US" sz="1400" dirty="0" err="1"/>
              <a:t>como</a:t>
            </a:r>
            <a:r>
              <a:rPr lang="en-US" sz="1400" dirty="0"/>
              <a:t> </a:t>
            </a:r>
            <a:r>
              <a:rPr lang="en-US" sz="1400" dirty="0" err="1"/>
              <a:t>los</a:t>
            </a:r>
            <a:r>
              <a:rPr lang="en-US" sz="1400" dirty="0"/>
              <a:t> </a:t>
            </a:r>
            <a:r>
              <a:rPr lang="en-US" sz="1400" dirty="0" err="1"/>
              <a:t>factores</a:t>
            </a:r>
            <a:r>
              <a:rPr lang="en-US" sz="1400" dirty="0"/>
              <a:t> </a:t>
            </a:r>
            <a:r>
              <a:rPr lang="en-US" sz="1400" dirty="0" err="1"/>
              <a:t>sociales</a:t>
            </a:r>
            <a:r>
              <a:rPr lang="en-US" sz="1400" dirty="0"/>
              <a:t> y </a:t>
            </a:r>
            <a:r>
              <a:rPr lang="en-US" sz="1400" dirty="0" err="1"/>
              <a:t>contextuales</a:t>
            </a:r>
            <a:r>
              <a:rPr lang="en-US" sz="1400" dirty="0"/>
              <a:t>. Es </a:t>
            </a:r>
            <a:r>
              <a:rPr lang="en-US" sz="1400" dirty="0" err="1"/>
              <a:t>decir</a:t>
            </a:r>
            <a:r>
              <a:rPr lang="en-US" sz="1400" dirty="0"/>
              <a:t>, </a:t>
            </a:r>
            <a:r>
              <a:rPr lang="en-US" sz="1400" dirty="0" err="1"/>
              <a:t>en</a:t>
            </a:r>
            <a:r>
              <a:rPr lang="en-US" sz="1400" dirty="0"/>
              <a:t> la </a:t>
            </a:r>
            <a:r>
              <a:rPr lang="en-US" sz="1400" dirty="0" err="1"/>
              <a:t>resiliencia</a:t>
            </a:r>
            <a:r>
              <a:rPr lang="en-US" sz="1400" dirty="0"/>
              <a:t> de la persona </a:t>
            </a:r>
            <a:r>
              <a:rPr lang="en-US" sz="1400" dirty="0" err="1"/>
              <a:t>también</a:t>
            </a:r>
            <a:r>
              <a:rPr lang="en-US" sz="1400" dirty="0"/>
              <a:t> </a:t>
            </a:r>
            <a:r>
              <a:rPr lang="en-US" sz="1400" dirty="0" err="1"/>
              <a:t>influyen</a:t>
            </a:r>
            <a:r>
              <a:rPr lang="en-US" sz="1400" dirty="0"/>
              <a:t> las </a:t>
            </a:r>
            <a:r>
              <a:rPr lang="en-US" sz="1400" dirty="0" err="1"/>
              <a:t>experiencias</a:t>
            </a:r>
            <a:r>
              <a:rPr lang="en-US" sz="1400" dirty="0"/>
              <a:t> del </a:t>
            </a:r>
            <a:r>
              <a:rPr lang="en-US" sz="1400" dirty="0" err="1"/>
              <a:t>niño</a:t>
            </a:r>
            <a:r>
              <a:rPr lang="en-US" sz="1400" dirty="0"/>
              <a:t> o </a:t>
            </a:r>
            <a:r>
              <a:rPr lang="en-US" sz="1400" dirty="0" err="1"/>
              <a:t>niña</a:t>
            </a:r>
            <a:r>
              <a:rPr lang="en-US" sz="1400" dirty="0"/>
              <a:t> y </a:t>
            </a:r>
            <a:r>
              <a:rPr lang="en-US" sz="1400" dirty="0" err="1"/>
              <a:t>cómo</a:t>
            </a:r>
            <a:r>
              <a:rPr lang="en-US" sz="1400" dirty="0"/>
              <a:t> las integra </a:t>
            </a:r>
            <a:r>
              <a:rPr lang="en-US" sz="1400" dirty="0" err="1"/>
              <a:t>en</a:t>
            </a:r>
            <a:r>
              <a:rPr lang="en-US" sz="1400" dirty="0"/>
              <a:t> </a:t>
            </a:r>
            <a:r>
              <a:rPr lang="en-US" sz="1400" dirty="0" err="1"/>
              <a:t>su</a:t>
            </a:r>
            <a:r>
              <a:rPr lang="en-US" sz="1400" dirty="0"/>
              <a:t> </a:t>
            </a:r>
            <a:r>
              <a:rPr lang="en-US" sz="1400" dirty="0" err="1"/>
              <a:t>desarrollo</a:t>
            </a:r>
            <a:r>
              <a:rPr lang="en-US" sz="1400" dirty="0"/>
              <a:t>. </a:t>
            </a:r>
            <a:r>
              <a:rPr lang="en-US" sz="1400" dirty="0" err="1"/>
              <a:t>En</a:t>
            </a:r>
            <a:r>
              <a:rPr lang="en-US" sz="1400" dirty="0"/>
              <a:t> </a:t>
            </a:r>
            <a:r>
              <a:rPr lang="en-US" sz="1400" dirty="0" err="1"/>
              <a:t>este</a:t>
            </a:r>
            <a:r>
              <a:rPr lang="en-US" sz="1400" dirty="0"/>
              <a:t> </a:t>
            </a:r>
            <a:r>
              <a:rPr lang="en-US" sz="1400" dirty="0" err="1"/>
              <a:t>sentido</a:t>
            </a:r>
            <a:r>
              <a:rPr lang="en-US" sz="1400" dirty="0"/>
              <a:t>, la </a:t>
            </a:r>
            <a:r>
              <a:rPr lang="en-US" sz="1400" dirty="0" err="1"/>
              <a:t>escuela</a:t>
            </a:r>
            <a:r>
              <a:rPr lang="en-US" sz="1400" dirty="0"/>
              <a:t> </a:t>
            </a:r>
            <a:r>
              <a:rPr lang="en-US" sz="1400" dirty="0" err="1"/>
              <a:t>juega</a:t>
            </a:r>
            <a:r>
              <a:rPr lang="en-US" sz="1400" dirty="0"/>
              <a:t> un </a:t>
            </a:r>
            <a:r>
              <a:rPr lang="en-US" sz="1400" dirty="0" err="1"/>
              <a:t>papel</a:t>
            </a:r>
            <a:r>
              <a:rPr lang="en-US" sz="1400" dirty="0"/>
              <a:t> </a:t>
            </a:r>
            <a:r>
              <a:rPr lang="en-US" sz="1400" dirty="0" err="1"/>
              <a:t>importante</a:t>
            </a:r>
            <a:r>
              <a:rPr lang="en-US" sz="1400" dirty="0"/>
              <a:t> </a:t>
            </a:r>
            <a:r>
              <a:rPr lang="en-US" sz="1400" dirty="0" err="1"/>
              <a:t>en</a:t>
            </a:r>
            <a:r>
              <a:rPr lang="en-US" sz="1400" dirty="0"/>
              <a:t> la </a:t>
            </a:r>
            <a:r>
              <a:rPr lang="en-US" sz="1400" dirty="0" err="1"/>
              <a:t>promoción</a:t>
            </a:r>
            <a:r>
              <a:rPr lang="en-US" sz="1400" dirty="0"/>
              <a:t> de la </a:t>
            </a:r>
            <a:r>
              <a:rPr lang="en-US" sz="1400" dirty="0" err="1"/>
              <a:t>resiliencia</a:t>
            </a:r>
            <a:r>
              <a:rPr lang="en-US" sz="1400" dirty="0"/>
              <a:t> de </a:t>
            </a:r>
            <a:r>
              <a:rPr lang="en-US" sz="1400" dirty="0" err="1"/>
              <a:t>los</a:t>
            </a:r>
            <a:r>
              <a:rPr lang="en-US" sz="1400" dirty="0"/>
              <a:t> </a:t>
            </a:r>
            <a:r>
              <a:rPr lang="en-US" sz="1400" dirty="0" err="1"/>
              <a:t>alumnos</a:t>
            </a:r>
            <a:r>
              <a:rPr lang="en-US" sz="1400" dirty="0"/>
              <a:t> y </a:t>
            </a:r>
            <a:r>
              <a:rPr lang="en-US" sz="1400" dirty="0" err="1"/>
              <a:t>alumnas</a:t>
            </a:r>
            <a:r>
              <a:rPr lang="en-US" sz="1400" dirty="0"/>
              <a:t> </a:t>
            </a:r>
            <a:r>
              <a:rPr lang="en-US" sz="1400" dirty="0" err="1"/>
              <a:t>ya</a:t>
            </a:r>
            <a:r>
              <a:rPr lang="en-US" sz="1400" dirty="0"/>
              <a:t> que las </a:t>
            </a:r>
            <a:r>
              <a:rPr lang="en-US" sz="1400" dirty="0" err="1"/>
              <a:t>experiencias</a:t>
            </a:r>
            <a:r>
              <a:rPr lang="en-US" sz="1400" dirty="0"/>
              <a:t> </a:t>
            </a:r>
            <a:r>
              <a:rPr lang="en-US" sz="1400" dirty="0" err="1"/>
              <a:t>positivas</a:t>
            </a:r>
            <a:r>
              <a:rPr lang="en-US" sz="1400" dirty="0"/>
              <a:t> </a:t>
            </a:r>
            <a:r>
              <a:rPr lang="en-US" sz="1400" dirty="0" err="1"/>
              <a:t>vividas</a:t>
            </a:r>
            <a:r>
              <a:rPr lang="en-US" sz="1400" dirty="0"/>
              <a:t> </a:t>
            </a:r>
            <a:r>
              <a:rPr lang="en-US" sz="1400" dirty="0" err="1"/>
              <a:t>en</a:t>
            </a:r>
            <a:r>
              <a:rPr lang="en-US" sz="1400" dirty="0"/>
              <a:t> </a:t>
            </a:r>
            <a:r>
              <a:rPr lang="en-US" sz="1400" dirty="0" err="1"/>
              <a:t>este</a:t>
            </a:r>
            <a:r>
              <a:rPr lang="en-US" sz="1400" dirty="0"/>
              <a:t> </a:t>
            </a:r>
            <a:r>
              <a:rPr lang="en-US" sz="1400" dirty="0" err="1"/>
              <a:t>contexto</a:t>
            </a:r>
            <a:r>
              <a:rPr lang="en-US" sz="1400" dirty="0"/>
              <a:t> </a:t>
            </a:r>
            <a:r>
              <a:rPr lang="en-US" sz="1400" dirty="0" err="1"/>
              <a:t>serán</a:t>
            </a:r>
            <a:r>
              <a:rPr lang="en-US" sz="1400" dirty="0"/>
              <a:t> un factor de </a:t>
            </a:r>
            <a:r>
              <a:rPr lang="en-US" sz="1400" dirty="0" err="1"/>
              <a:t>protección</a:t>
            </a:r>
            <a:r>
              <a:rPr lang="en-US" sz="1400" dirty="0"/>
              <a:t> </a:t>
            </a:r>
            <a:r>
              <a:rPr lang="en-US" sz="1400" dirty="0" err="1"/>
              <a:t>frente</a:t>
            </a:r>
            <a:r>
              <a:rPr lang="en-US" sz="1400" dirty="0"/>
              <a:t> a </a:t>
            </a:r>
            <a:r>
              <a:rPr lang="en-US" sz="1400" dirty="0" err="1"/>
              <a:t>situaciones</a:t>
            </a:r>
            <a:r>
              <a:rPr lang="en-US" sz="1400" dirty="0"/>
              <a:t> </a:t>
            </a:r>
            <a:r>
              <a:rPr lang="en-US" sz="1400" dirty="0" err="1"/>
              <a:t>adversas</a:t>
            </a:r>
            <a:r>
              <a:rPr lang="en-US" sz="1400" dirty="0"/>
              <a:t> </a:t>
            </a:r>
            <a:r>
              <a:rPr lang="en-US" sz="1400" dirty="0" err="1"/>
              <a:t>vividas</a:t>
            </a:r>
            <a:r>
              <a:rPr lang="en-US" sz="1400" dirty="0"/>
              <a:t> o que </a:t>
            </a:r>
            <a:r>
              <a:rPr lang="en-US" sz="1400" dirty="0" err="1"/>
              <a:t>puedan</a:t>
            </a:r>
            <a:r>
              <a:rPr lang="en-US" sz="1400" dirty="0"/>
              <a:t> </a:t>
            </a:r>
            <a:r>
              <a:rPr lang="en-US" sz="1400" dirty="0" err="1"/>
              <a:t>producirse</a:t>
            </a:r>
            <a:r>
              <a:rPr lang="en-US" sz="1400" dirty="0"/>
              <a:t>.</a:t>
            </a:r>
            <a:endParaRPr sz="1400" dirty="0"/>
          </a:p>
          <a:p>
            <a:pPr marL="0" lvl="0" indent="0" algn="l" rtl="0">
              <a:lnSpc>
                <a:spcPct val="100000"/>
              </a:lnSpc>
              <a:spcBef>
                <a:spcPts val="400"/>
              </a:spcBef>
              <a:spcAft>
                <a:spcPts val="0"/>
              </a:spcAft>
              <a:buClr>
                <a:schemeClr val="dk1"/>
              </a:buClr>
              <a:buSzPct val="84615"/>
              <a:buFont typeface="Arial"/>
              <a:buNone/>
            </a:pPr>
            <a:r>
              <a:rPr lang="en-US" sz="1400" dirty="0"/>
              <a:t>La </a:t>
            </a:r>
            <a:r>
              <a:rPr lang="en-US" sz="1400" dirty="0" err="1"/>
              <a:t>escuela</a:t>
            </a:r>
            <a:r>
              <a:rPr lang="en-US" sz="1400" dirty="0"/>
              <a:t> </a:t>
            </a:r>
            <a:r>
              <a:rPr lang="en-US" sz="1400" dirty="0" err="1"/>
              <a:t>basada</a:t>
            </a:r>
            <a:r>
              <a:rPr lang="en-US" sz="1400" dirty="0"/>
              <a:t> </a:t>
            </a:r>
            <a:r>
              <a:rPr lang="en-US" sz="1400" dirty="0" err="1"/>
              <a:t>en</a:t>
            </a:r>
            <a:r>
              <a:rPr lang="en-US" sz="1400" dirty="0"/>
              <a:t> la </a:t>
            </a:r>
            <a:r>
              <a:rPr lang="en-US" sz="1400" dirty="0" err="1"/>
              <a:t>resiliencia</a:t>
            </a:r>
            <a:r>
              <a:rPr lang="en-US" sz="1400" dirty="0"/>
              <a:t> se centra </a:t>
            </a:r>
            <a:r>
              <a:rPr lang="en-US" sz="1400" dirty="0" err="1"/>
              <a:t>en</a:t>
            </a:r>
            <a:r>
              <a:rPr lang="en-US" sz="1400" dirty="0"/>
              <a:t> las </a:t>
            </a:r>
            <a:r>
              <a:rPr lang="en-US" sz="1400" dirty="0" err="1"/>
              <a:t>capacidades</a:t>
            </a:r>
            <a:r>
              <a:rPr lang="en-US" sz="1400" dirty="0"/>
              <a:t> y </a:t>
            </a:r>
            <a:r>
              <a:rPr lang="en-US" sz="1400" dirty="0" err="1"/>
              <a:t>potencialidades</a:t>
            </a:r>
            <a:r>
              <a:rPr lang="en-US" sz="1400" dirty="0"/>
              <a:t> de </a:t>
            </a:r>
            <a:r>
              <a:rPr lang="en-US" sz="1400" dirty="0" err="1"/>
              <a:t>los</a:t>
            </a:r>
            <a:r>
              <a:rPr lang="en-US" sz="1400" dirty="0"/>
              <a:t> </a:t>
            </a:r>
            <a:r>
              <a:rPr lang="en-US" sz="1400" dirty="0" err="1"/>
              <a:t>alumnos</a:t>
            </a:r>
            <a:r>
              <a:rPr lang="en-US" sz="1400" dirty="0"/>
              <a:t> y </a:t>
            </a:r>
            <a:r>
              <a:rPr lang="en-US" sz="1400" dirty="0" err="1"/>
              <a:t>alumnas</a:t>
            </a:r>
            <a:r>
              <a:rPr lang="en-US" sz="1400" dirty="0"/>
              <a:t> y </a:t>
            </a:r>
            <a:r>
              <a:rPr lang="en-US" sz="1400" dirty="0" err="1"/>
              <a:t>desarrolla</a:t>
            </a:r>
            <a:r>
              <a:rPr lang="en-US" sz="1400" dirty="0"/>
              <a:t> </a:t>
            </a:r>
            <a:r>
              <a:rPr lang="en-US" sz="1400" dirty="0" err="1"/>
              <a:t>prácticas</a:t>
            </a:r>
            <a:r>
              <a:rPr lang="en-US" sz="1400" dirty="0"/>
              <a:t> </a:t>
            </a:r>
            <a:r>
              <a:rPr lang="en-US" sz="1400" dirty="0" err="1"/>
              <a:t>educativas</a:t>
            </a:r>
            <a:r>
              <a:rPr lang="en-US" sz="1400" dirty="0"/>
              <a:t> que </a:t>
            </a:r>
            <a:r>
              <a:rPr lang="en-US" sz="1400" dirty="0" err="1"/>
              <a:t>enseñan</a:t>
            </a:r>
            <a:r>
              <a:rPr lang="en-US" sz="1400" dirty="0"/>
              <a:t> a </a:t>
            </a:r>
            <a:r>
              <a:rPr lang="en-US" sz="1400" dirty="0" err="1"/>
              <a:t>los</a:t>
            </a:r>
            <a:r>
              <a:rPr lang="en-US" sz="1400" dirty="0"/>
              <a:t> </a:t>
            </a:r>
            <a:r>
              <a:rPr lang="en-US" sz="1400" dirty="0" err="1"/>
              <a:t>alumnos</a:t>
            </a:r>
            <a:r>
              <a:rPr lang="en-US" sz="1400" dirty="0"/>
              <a:t> y </a:t>
            </a:r>
            <a:r>
              <a:rPr lang="en-US" sz="1400" dirty="0" err="1"/>
              <a:t>alumnas</a:t>
            </a:r>
            <a:r>
              <a:rPr lang="en-US" sz="1400" dirty="0"/>
              <a:t> a </a:t>
            </a:r>
            <a:r>
              <a:rPr lang="en-US" sz="1400" dirty="0" err="1"/>
              <a:t>afrontar</a:t>
            </a:r>
            <a:r>
              <a:rPr lang="en-US" sz="1400" dirty="0"/>
              <a:t> las </a:t>
            </a:r>
            <a:r>
              <a:rPr lang="en-US" sz="1400" dirty="0" err="1"/>
              <a:t>dificultades</a:t>
            </a:r>
            <a:r>
              <a:rPr lang="en-US" sz="1400" dirty="0"/>
              <a:t> de forma </a:t>
            </a:r>
            <a:r>
              <a:rPr lang="en-US" sz="1400" dirty="0" err="1"/>
              <a:t>positiva</a:t>
            </a:r>
            <a:r>
              <a:rPr lang="en-US" sz="1400" dirty="0"/>
              <a:t>, a </a:t>
            </a:r>
            <a:r>
              <a:rPr lang="en-US" sz="1400" dirty="0" err="1"/>
              <a:t>tener</a:t>
            </a:r>
            <a:r>
              <a:rPr lang="en-US" sz="1400" dirty="0"/>
              <a:t> un </a:t>
            </a:r>
            <a:r>
              <a:rPr lang="en-US" sz="1400" dirty="0" err="1"/>
              <a:t>proyecto</a:t>
            </a:r>
            <a:r>
              <a:rPr lang="en-US" sz="1400" dirty="0"/>
              <a:t> de </a:t>
            </a:r>
            <a:r>
              <a:rPr lang="en-US" sz="1400" dirty="0" err="1"/>
              <a:t>vida</a:t>
            </a:r>
            <a:r>
              <a:rPr lang="en-US" sz="1400" dirty="0"/>
              <a:t>, a </a:t>
            </a:r>
            <a:r>
              <a:rPr lang="en-US" sz="1400" dirty="0" err="1"/>
              <a:t>desarrollar</a:t>
            </a:r>
            <a:r>
              <a:rPr lang="en-US" sz="1400" dirty="0"/>
              <a:t> sus </a:t>
            </a:r>
            <a:r>
              <a:rPr lang="en-US" sz="1400" dirty="0" err="1"/>
              <a:t>potencialidades</a:t>
            </a:r>
            <a:r>
              <a:rPr lang="en-US" sz="1400" dirty="0"/>
              <a:t>, algo que les </a:t>
            </a:r>
            <a:r>
              <a:rPr lang="en-US" sz="1400" dirty="0" err="1"/>
              <a:t>permitirá</a:t>
            </a:r>
            <a:r>
              <a:rPr lang="en-US" sz="1400" dirty="0"/>
              <a:t> </a:t>
            </a:r>
            <a:r>
              <a:rPr lang="en-US" sz="1400" dirty="0" err="1"/>
              <a:t>afrontar</a:t>
            </a:r>
            <a:r>
              <a:rPr lang="en-US" sz="1400" dirty="0"/>
              <a:t> </a:t>
            </a:r>
            <a:r>
              <a:rPr lang="en-US" sz="1400" dirty="0" err="1"/>
              <a:t>mejor</a:t>
            </a:r>
            <a:r>
              <a:rPr lang="en-US" sz="1400" dirty="0"/>
              <a:t> las </a:t>
            </a:r>
            <a:r>
              <a:rPr lang="en-US" sz="1400" dirty="0" err="1"/>
              <a:t>situaciones</a:t>
            </a:r>
            <a:r>
              <a:rPr lang="en-US" sz="1400" dirty="0"/>
              <a:t> </a:t>
            </a:r>
            <a:r>
              <a:rPr lang="en-US" sz="1400" dirty="0" err="1"/>
              <a:t>adversas</a:t>
            </a:r>
            <a:r>
              <a:rPr lang="en-US" sz="1400" dirty="0"/>
              <a:t>.</a:t>
            </a:r>
            <a:endParaRPr sz="1400" dirty="0"/>
          </a:p>
          <a:p>
            <a:pPr marL="0" lvl="0" indent="0" algn="l" rtl="0">
              <a:lnSpc>
                <a:spcPct val="100000"/>
              </a:lnSpc>
              <a:spcBef>
                <a:spcPts val="400"/>
              </a:spcBef>
              <a:spcAft>
                <a:spcPts val="0"/>
              </a:spcAft>
              <a:buSzPct val="84615"/>
              <a:buNone/>
            </a:pPr>
            <a:r>
              <a:rPr lang="en-US" sz="1400" dirty="0"/>
              <a:t>Para </a:t>
            </a:r>
            <a:r>
              <a:rPr lang="en-US" sz="1400" dirty="0" err="1"/>
              <a:t>incorporar</a:t>
            </a:r>
            <a:r>
              <a:rPr lang="en-US" sz="1400" dirty="0"/>
              <a:t> la </a:t>
            </a:r>
            <a:r>
              <a:rPr lang="en-US" sz="1400" dirty="0" err="1"/>
              <a:t>resiliencia</a:t>
            </a:r>
            <a:r>
              <a:rPr lang="en-US" sz="1400" dirty="0"/>
              <a:t> </a:t>
            </a:r>
            <a:r>
              <a:rPr lang="en-US" sz="1400" dirty="0" err="1"/>
              <a:t>en</a:t>
            </a:r>
            <a:r>
              <a:rPr lang="en-US" sz="1400" dirty="0"/>
              <a:t> las </a:t>
            </a:r>
            <a:r>
              <a:rPr lang="en-US" sz="1400" dirty="0" err="1"/>
              <a:t>escuelas</a:t>
            </a:r>
            <a:r>
              <a:rPr lang="en-US" sz="1400" dirty="0"/>
              <a:t>, </a:t>
            </a:r>
            <a:r>
              <a:rPr lang="en-US" sz="1400" dirty="0" err="1"/>
              <a:t>proponemos</a:t>
            </a:r>
            <a:r>
              <a:rPr lang="en-US" sz="1400" dirty="0"/>
              <a:t> </a:t>
            </a:r>
            <a:r>
              <a:rPr lang="en-US" sz="1400" dirty="0" err="1"/>
              <a:t>adoptar</a:t>
            </a:r>
            <a:r>
              <a:rPr lang="en-US" sz="1400" dirty="0"/>
              <a:t> </a:t>
            </a:r>
            <a:r>
              <a:rPr lang="en-US" sz="1400" dirty="0" err="1"/>
              <a:t>el</a:t>
            </a:r>
            <a:r>
              <a:rPr lang="en-US" sz="1400" dirty="0"/>
              <a:t> </a:t>
            </a:r>
            <a:r>
              <a:rPr lang="en-US" sz="1400" dirty="0" err="1"/>
              <a:t>Enfoque</a:t>
            </a:r>
            <a:r>
              <a:rPr lang="en-US" sz="1400" dirty="0"/>
              <a:t> de </a:t>
            </a:r>
            <a:r>
              <a:rPr lang="en-US" sz="1400" dirty="0" err="1"/>
              <a:t>Resiliencia</a:t>
            </a:r>
            <a:r>
              <a:rPr lang="en-US" sz="1400" dirty="0"/>
              <a:t> </a:t>
            </a:r>
            <a:r>
              <a:rPr lang="en-US" sz="1400" dirty="0" err="1"/>
              <a:t>Académica</a:t>
            </a:r>
            <a:r>
              <a:rPr lang="en-US" sz="1400" dirty="0"/>
              <a:t> - ARA, </a:t>
            </a:r>
            <a:r>
              <a:rPr lang="en-US" sz="1400" dirty="0" err="1"/>
              <a:t>por</a:t>
            </a:r>
            <a:r>
              <a:rPr lang="en-US" sz="1400" dirty="0"/>
              <a:t> sus </a:t>
            </a:r>
            <a:r>
              <a:rPr lang="en-US" sz="1400" dirty="0" err="1"/>
              <a:t>siglas</a:t>
            </a:r>
            <a:r>
              <a:rPr lang="en-US" sz="1400" dirty="0"/>
              <a:t> </a:t>
            </a:r>
            <a:r>
              <a:rPr lang="en-US" sz="1400" dirty="0" err="1"/>
              <a:t>en</a:t>
            </a:r>
            <a:r>
              <a:rPr lang="en-US" sz="1400" dirty="0"/>
              <a:t> </a:t>
            </a:r>
            <a:r>
              <a:rPr lang="en-US" sz="1400" dirty="0" err="1"/>
              <a:t>inglés</a:t>
            </a:r>
            <a:r>
              <a:rPr lang="en-US" sz="1400" dirty="0"/>
              <a:t>. Se </a:t>
            </a:r>
            <a:r>
              <a:rPr lang="en-US" sz="1400" dirty="0" err="1"/>
              <a:t>trata</a:t>
            </a:r>
            <a:r>
              <a:rPr lang="en-US" sz="1400" dirty="0"/>
              <a:t> de un </a:t>
            </a:r>
            <a:r>
              <a:rPr lang="en-US" sz="1400" dirty="0" err="1"/>
              <a:t>modelo</a:t>
            </a:r>
            <a:r>
              <a:rPr lang="en-US" sz="1400" dirty="0"/>
              <a:t> de </a:t>
            </a:r>
            <a:r>
              <a:rPr lang="en-US" sz="1400" dirty="0" err="1"/>
              <a:t>desarrollo</a:t>
            </a:r>
            <a:r>
              <a:rPr lang="en-US" sz="1400" dirty="0"/>
              <a:t> </a:t>
            </a:r>
            <a:r>
              <a:rPr lang="en-US" sz="1400" dirty="0" err="1"/>
              <a:t>comunitario</a:t>
            </a:r>
            <a:r>
              <a:rPr lang="en-US" sz="1400" dirty="0"/>
              <a:t> </a:t>
            </a:r>
            <a:r>
              <a:rPr lang="en-US" sz="1400" dirty="0" err="1"/>
              <a:t>basado</a:t>
            </a:r>
            <a:r>
              <a:rPr lang="en-US" sz="1400" dirty="0"/>
              <a:t> </a:t>
            </a:r>
            <a:r>
              <a:rPr lang="en-US" sz="1400" dirty="0" err="1"/>
              <a:t>en</a:t>
            </a:r>
            <a:r>
              <a:rPr lang="en-US" sz="1400" dirty="0"/>
              <a:t> </a:t>
            </a:r>
            <a:r>
              <a:rPr lang="en-US" sz="1400" dirty="0" err="1"/>
              <a:t>toda</a:t>
            </a:r>
            <a:r>
              <a:rPr lang="en-US" sz="1400" dirty="0"/>
              <a:t> la </a:t>
            </a:r>
            <a:r>
              <a:rPr lang="en-US" sz="1400" dirty="0" err="1"/>
              <a:t>escuela</a:t>
            </a:r>
            <a:r>
              <a:rPr lang="en-US" sz="1400" dirty="0"/>
              <a:t> que </a:t>
            </a:r>
            <a:r>
              <a:rPr lang="en-US" sz="1400" dirty="0" err="1"/>
              <a:t>tiene</a:t>
            </a:r>
            <a:r>
              <a:rPr lang="en-US" sz="1400" dirty="0"/>
              <a:t> </a:t>
            </a:r>
            <a:r>
              <a:rPr lang="en-US" sz="1400" dirty="0" err="1"/>
              <a:t>como</a:t>
            </a:r>
            <a:r>
              <a:rPr lang="en-US" sz="1400" dirty="0"/>
              <a:t> </a:t>
            </a:r>
            <a:r>
              <a:rPr lang="en-US" sz="1400" dirty="0" err="1"/>
              <a:t>objetivo</a:t>
            </a:r>
            <a:r>
              <a:rPr lang="en-US" sz="1400" dirty="0"/>
              <a:t> </a:t>
            </a:r>
            <a:r>
              <a:rPr lang="en-US" sz="1400" dirty="0" err="1"/>
              <a:t>proporcionar</a:t>
            </a:r>
            <a:r>
              <a:rPr lang="en-US" sz="1400" dirty="0"/>
              <a:t> a las </a:t>
            </a:r>
            <a:r>
              <a:rPr lang="en-US" sz="1400" dirty="0" err="1"/>
              <a:t>escuelas</a:t>
            </a:r>
            <a:r>
              <a:rPr lang="en-US" sz="1400" dirty="0"/>
              <a:t> </a:t>
            </a:r>
            <a:r>
              <a:rPr lang="en-US" sz="1400" dirty="0" err="1"/>
              <a:t>herramientas</a:t>
            </a:r>
            <a:r>
              <a:rPr lang="en-US" sz="1400" dirty="0"/>
              <a:t> para </a:t>
            </a:r>
            <a:r>
              <a:rPr lang="en-US" sz="1400" dirty="0" err="1"/>
              <a:t>ayudar</a:t>
            </a:r>
            <a:r>
              <a:rPr lang="en-US" sz="1400" dirty="0"/>
              <a:t> al </a:t>
            </a:r>
            <a:r>
              <a:rPr lang="en-US" sz="1400" dirty="0" err="1"/>
              <a:t>estudiantado</a:t>
            </a:r>
            <a:r>
              <a:rPr lang="en-US" sz="1400" dirty="0"/>
              <a:t> a </a:t>
            </a:r>
            <a:r>
              <a:rPr lang="en-US" sz="1400" dirty="0" err="1"/>
              <a:t>superar</a:t>
            </a:r>
            <a:r>
              <a:rPr lang="en-US" sz="1400" dirty="0"/>
              <a:t> la </a:t>
            </a:r>
            <a:r>
              <a:rPr lang="en-US" sz="1400" dirty="0" err="1"/>
              <a:t>adversidad</a:t>
            </a:r>
            <a:r>
              <a:rPr lang="en-US" sz="1400" dirty="0"/>
              <a:t> y </a:t>
            </a:r>
            <a:r>
              <a:rPr lang="en-US" sz="1400" dirty="0" err="1"/>
              <a:t>mejorar</a:t>
            </a:r>
            <a:r>
              <a:rPr lang="en-US" sz="1400" dirty="0"/>
              <a:t> sus </a:t>
            </a:r>
            <a:r>
              <a:rPr lang="en-US" sz="1400" dirty="0" err="1"/>
              <a:t>resultados</a:t>
            </a:r>
            <a:r>
              <a:rPr lang="en-US" sz="1400" dirty="0"/>
              <a:t> </a:t>
            </a:r>
            <a:r>
              <a:rPr lang="en-US" sz="1400" dirty="0" err="1"/>
              <a:t>educativos</a:t>
            </a:r>
            <a:r>
              <a:rPr lang="en-US" sz="1400" dirty="0"/>
              <a:t> (</a:t>
            </a:r>
            <a:r>
              <a:rPr lang="en-US" sz="1400" dirty="0" err="1"/>
              <a:t>Boingboing</a:t>
            </a:r>
            <a:r>
              <a:rPr lang="en-US" sz="1400" dirty="0"/>
              <a:t>, 2017). </a:t>
            </a:r>
            <a:r>
              <a:rPr lang="en-US" sz="1400" dirty="0" err="1"/>
              <a:t>Implementa</a:t>
            </a:r>
            <a:r>
              <a:rPr lang="en-US" sz="1400" dirty="0"/>
              <a:t> </a:t>
            </a:r>
            <a:r>
              <a:rPr lang="en-US" sz="1400" dirty="0" err="1"/>
              <a:t>el</a:t>
            </a:r>
            <a:r>
              <a:rPr lang="en-US" sz="1400" dirty="0"/>
              <a:t> Marco de </a:t>
            </a:r>
            <a:r>
              <a:rPr lang="en-US" sz="1400" dirty="0" err="1"/>
              <a:t>Resiliencia</a:t>
            </a:r>
            <a:r>
              <a:rPr lang="en-US" sz="1400" dirty="0"/>
              <a:t> </a:t>
            </a:r>
            <a:r>
              <a:rPr lang="en-US" sz="1400" dirty="0" err="1"/>
              <a:t>como</a:t>
            </a:r>
            <a:r>
              <a:rPr lang="en-US" sz="1400" dirty="0"/>
              <a:t> un </a:t>
            </a:r>
            <a:r>
              <a:rPr lang="en-US" sz="1400" dirty="0" err="1"/>
              <a:t>elemento</a:t>
            </a:r>
            <a:r>
              <a:rPr lang="en-US" sz="1400" dirty="0"/>
              <a:t> transversal que </a:t>
            </a:r>
            <a:r>
              <a:rPr lang="en-US" sz="1400" dirty="0" err="1"/>
              <a:t>debe</a:t>
            </a:r>
            <a:r>
              <a:rPr lang="en-US" sz="1400" dirty="0"/>
              <a:t> ser </a:t>
            </a:r>
            <a:r>
              <a:rPr lang="en-US" sz="1400" dirty="0" err="1"/>
              <a:t>considerado</a:t>
            </a:r>
            <a:r>
              <a:rPr lang="en-US" sz="1400" dirty="0"/>
              <a:t> </a:t>
            </a:r>
            <a:r>
              <a:rPr lang="en-US" sz="1400" dirty="0" err="1"/>
              <a:t>en</a:t>
            </a:r>
            <a:r>
              <a:rPr lang="en-US" sz="1400" dirty="0"/>
              <a:t> las </a:t>
            </a:r>
            <a:r>
              <a:rPr lang="en-US" sz="1400" dirty="0" err="1"/>
              <a:t>actividades</a:t>
            </a:r>
            <a:r>
              <a:rPr lang="en-US" sz="1400" dirty="0"/>
              <a:t> </a:t>
            </a:r>
            <a:r>
              <a:rPr lang="en-US" sz="1400" dirty="0" err="1"/>
              <a:t>diarias</a:t>
            </a:r>
            <a:r>
              <a:rPr lang="en-US" sz="1400" dirty="0"/>
              <a:t> de la </a:t>
            </a:r>
            <a:r>
              <a:rPr lang="en-US" sz="1400" dirty="0" err="1"/>
              <a:t>escuela</a:t>
            </a:r>
            <a:r>
              <a:rPr lang="en-US" sz="1400" dirty="0"/>
              <a:t>.</a:t>
            </a:r>
          </a:p>
          <a:p>
            <a:pPr marL="0" lvl="0" indent="0" algn="l" rtl="0">
              <a:lnSpc>
                <a:spcPct val="100000"/>
              </a:lnSpc>
              <a:spcBef>
                <a:spcPts val="400"/>
              </a:spcBef>
              <a:spcAft>
                <a:spcPts val="0"/>
              </a:spcAft>
              <a:buSzPct val="84615"/>
              <a:buNone/>
            </a:pPr>
            <a:endParaRPr sz="1400" dirty="0"/>
          </a:p>
          <a:p>
            <a:pPr marL="0" marR="0" lvl="0" indent="0" algn="l" rtl="0">
              <a:lnSpc>
                <a:spcPct val="100000"/>
              </a:lnSpc>
              <a:spcBef>
                <a:spcPts val="400"/>
              </a:spcBef>
              <a:spcAft>
                <a:spcPts val="0"/>
              </a:spcAft>
              <a:buClr>
                <a:srgbClr val="000000"/>
              </a:buClr>
              <a:buSzPct val="100000"/>
              <a:buFont typeface="Arial"/>
              <a:buNone/>
            </a:pPr>
            <a:r>
              <a:rPr lang="en-US" sz="1700" b="1" dirty="0" err="1">
                <a:solidFill>
                  <a:srgbClr val="000000"/>
                </a:solidFill>
              </a:rPr>
              <a:t>Enfoque</a:t>
            </a:r>
            <a:r>
              <a:rPr lang="en-US" sz="1700" b="1" dirty="0">
                <a:solidFill>
                  <a:srgbClr val="000000"/>
                </a:solidFill>
              </a:rPr>
              <a:t> de </a:t>
            </a:r>
            <a:r>
              <a:rPr lang="en-US" sz="1700" b="1" dirty="0" err="1">
                <a:solidFill>
                  <a:srgbClr val="000000"/>
                </a:solidFill>
              </a:rPr>
              <a:t>resiliencia</a:t>
            </a:r>
            <a:r>
              <a:rPr lang="en-US" sz="1700" b="1" dirty="0">
                <a:solidFill>
                  <a:srgbClr val="000000"/>
                </a:solidFill>
              </a:rPr>
              <a:t> </a:t>
            </a:r>
            <a:r>
              <a:rPr lang="en-US" sz="1700" b="1" dirty="0" err="1">
                <a:solidFill>
                  <a:srgbClr val="000000"/>
                </a:solidFill>
              </a:rPr>
              <a:t>académica</a:t>
            </a:r>
            <a:r>
              <a:rPr lang="en-US" sz="1700" b="1" i="0" u="none" strike="noStrike" cap="none" dirty="0">
                <a:solidFill>
                  <a:srgbClr val="000000"/>
                </a:solidFill>
              </a:rPr>
              <a:t> – ARA</a:t>
            </a:r>
            <a:endParaRPr sz="1700" dirty="0"/>
          </a:p>
          <a:p>
            <a:pPr marL="0" marR="0" lvl="0" indent="0" algn="l" rtl="0">
              <a:lnSpc>
                <a:spcPct val="115000"/>
              </a:lnSpc>
              <a:spcBef>
                <a:spcPts val="400"/>
              </a:spcBef>
              <a:spcAft>
                <a:spcPts val="0"/>
              </a:spcAft>
              <a:buNone/>
            </a:pPr>
            <a:r>
              <a:rPr lang="en-US" dirty="0">
                <a:solidFill>
                  <a:srgbClr val="000000"/>
                </a:solidFill>
                <a:highlight>
                  <a:srgbClr val="FFFFFF"/>
                </a:highlight>
              </a:rPr>
              <a:t>El Marco de </a:t>
            </a:r>
            <a:r>
              <a:rPr lang="en-US" dirty="0" err="1">
                <a:solidFill>
                  <a:srgbClr val="000000"/>
                </a:solidFill>
                <a:highlight>
                  <a:srgbClr val="FFFFFF"/>
                </a:highlight>
              </a:rPr>
              <a:t>Resiliencia</a:t>
            </a:r>
            <a:r>
              <a:rPr lang="en-US" dirty="0">
                <a:solidFill>
                  <a:srgbClr val="000000"/>
                </a:solidFill>
                <a:highlight>
                  <a:srgbClr val="FFFFFF"/>
                </a:highlight>
              </a:rPr>
              <a:t> </a:t>
            </a:r>
            <a:r>
              <a:rPr lang="en-US" dirty="0" err="1">
                <a:solidFill>
                  <a:srgbClr val="000000"/>
                </a:solidFill>
                <a:highlight>
                  <a:srgbClr val="FFFFFF"/>
                </a:highlight>
              </a:rPr>
              <a:t>consta</a:t>
            </a:r>
            <a:r>
              <a:rPr lang="en-US" dirty="0">
                <a:solidFill>
                  <a:srgbClr val="000000"/>
                </a:solidFill>
                <a:highlight>
                  <a:srgbClr val="FFFFFF"/>
                </a:highlight>
              </a:rPr>
              <a:t> de </a:t>
            </a:r>
            <a:r>
              <a:rPr lang="en-US" dirty="0" err="1">
                <a:solidFill>
                  <a:srgbClr val="000000"/>
                </a:solidFill>
                <a:highlight>
                  <a:srgbClr val="FFFFFF"/>
                </a:highlight>
              </a:rPr>
              <a:t>cinco</a:t>
            </a:r>
            <a:r>
              <a:rPr lang="en-US" dirty="0">
                <a:solidFill>
                  <a:srgbClr val="000000"/>
                </a:solidFill>
                <a:highlight>
                  <a:srgbClr val="FFFFFF"/>
                </a:highlight>
              </a:rPr>
              <a:t> </a:t>
            </a:r>
            <a:r>
              <a:rPr lang="en-US" dirty="0" err="1">
                <a:solidFill>
                  <a:srgbClr val="000000"/>
                </a:solidFill>
                <a:highlight>
                  <a:srgbClr val="FFFFFF"/>
                </a:highlight>
              </a:rPr>
              <a:t>pilares</a:t>
            </a:r>
            <a:r>
              <a:rPr lang="en-US" dirty="0">
                <a:solidFill>
                  <a:srgbClr val="000000"/>
                </a:solidFill>
                <a:highlight>
                  <a:srgbClr val="FFFFFF"/>
                </a:highlight>
              </a:rPr>
              <a:t> </a:t>
            </a:r>
            <a:r>
              <a:rPr lang="en-US" dirty="0" err="1">
                <a:solidFill>
                  <a:srgbClr val="000000"/>
                </a:solidFill>
                <a:highlight>
                  <a:srgbClr val="FFFFFF"/>
                </a:highlight>
              </a:rPr>
              <a:t>básicos</a:t>
            </a:r>
            <a:r>
              <a:rPr lang="en-US" dirty="0">
                <a:solidFill>
                  <a:srgbClr val="000000"/>
                </a:solidFill>
                <a:highlight>
                  <a:srgbClr val="FFFFFF"/>
                </a:highlight>
              </a:rPr>
              <a:t> </a:t>
            </a:r>
            <a:r>
              <a:rPr lang="en-US" dirty="0" err="1">
                <a:solidFill>
                  <a:srgbClr val="000000"/>
                </a:solidFill>
                <a:highlight>
                  <a:srgbClr val="FFFFFF"/>
                </a:highlight>
              </a:rPr>
              <a:t>relacionados</a:t>
            </a:r>
            <a:r>
              <a:rPr lang="en-US" dirty="0">
                <a:solidFill>
                  <a:srgbClr val="000000"/>
                </a:solidFill>
                <a:highlight>
                  <a:srgbClr val="FFFFFF"/>
                </a:highlight>
              </a:rPr>
              <a:t> con las </a:t>
            </a:r>
            <a:r>
              <a:rPr lang="en-US" dirty="0" err="1">
                <a:solidFill>
                  <a:srgbClr val="000000"/>
                </a:solidFill>
                <a:highlight>
                  <a:srgbClr val="FFFFFF"/>
                </a:highlight>
              </a:rPr>
              <a:t>áreas</a:t>
            </a:r>
            <a:r>
              <a:rPr lang="en-US" dirty="0">
                <a:solidFill>
                  <a:srgbClr val="000000"/>
                </a:solidFill>
                <a:highlight>
                  <a:srgbClr val="FFFFFF"/>
                </a:highlight>
              </a:rPr>
              <a:t> de la </a:t>
            </a:r>
            <a:r>
              <a:rPr lang="en-US" dirty="0" err="1">
                <a:solidFill>
                  <a:srgbClr val="000000"/>
                </a:solidFill>
                <a:highlight>
                  <a:srgbClr val="FFFFFF"/>
                </a:highlight>
              </a:rPr>
              <a:t>vida</a:t>
            </a:r>
            <a:r>
              <a:rPr lang="en-US" dirty="0">
                <a:solidFill>
                  <a:srgbClr val="000000"/>
                </a:solidFill>
                <a:highlight>
                  <a:srgbClr val="FFFFFF"/>
                </a:highlight>
              </a:rPr>
              <a:t> de </a:t>
            </a:r>
            <a:r>
              <a:rPr lang="en-US" dirty="0" err="1">
                <a:solidFill>
                  <a:srgbClr val="000000"/>
                </a:solidFill>
                <a:highlight>
                  <a:srgbClr val="FFFFFF"/>
                </a:highlight>
              </a:rPr>
              <a:t>los</a:t>
            </a:r>
            <a:r>
              <a:rPr lang="en-US" dirty="0">
                <a:solidFill>
                  <a:srgbClr val="000000"/>
                </a:solidFill>
                <a:highlight>
                  <a:srgbClr val="FFFFFF"/>
                </a:highlight>
              </a:rPr>
              <a:t> </a:t>
            </a:r>
            <a:r>
              <a:rPr lang="en-US" dirty="0" err="1">
                <a:solidFill>
                  <a:srgbClr val="000000"/>
                </a:solidFill>
                <a:highlight>
                  <a:srgbClr val="FFFFFF"/>
                </a:highlight>
              </a:rPr>
              <a:t>niños</a:t>
            </a:r>
            <a:r>
              <a:rPr lang="en-US" dirty="0">
                <a:solidFill>
                  <a:srgbClr val="000000"/>
                </a:solidFill>
                <a:highlight>
                  <a:srgbClr val="FFFFFF"/>
                </a:highlight>
              </a:rPr>
              <a:t>, </a:t>
            </a:r>
            <a:r>
              <a:rPr lang="en-US" dirty="0" err="1">
                <a:solidFill>
                  <a:srgbClr val="000000"/>
                </a:solidFill>
                <a:highlight>
                  <a:srgbClr val="FFFFFF"/>
                </a:highlight>
              </a:rPr>
              <a:t>niñas</a:t>
            </a:r>
            <a:r>
              <a:rPr lang="en-US" dirty="0">
                <a:solidFill>
                  <a:srgbClr val="000000"/>
                </a:solidFill>
                <a:highlight>
                  <a:srgbClr val="FFFFFF"/>
                </a:highlight>
              </a:rPr>
              <a:t> y </a:t>
            </a:r>
            <a:r>
              <a:rPr lang="en-US" dirty="0" err="1">
                <a:solidFill>
                  <a:srgbClr val="000000"/>
                </a:solidFill>
                <a:highlight>
                  <a:srgbClr val="FFFFFF"/>
                </a:highlight>
              </a:rPr>
              <a:t>adolescentes</a:t>
            </a:r>
            <a:r>
              <a:rPr lang="en-US" dirty="0">
                <a:solidFill>
                  <a:srgbClr val="000000"/>
                </a:solidFill>
                <a:highlight>
                  <a:srgbClr val="FFFFFF"/>
                </a:highlight>
              </a:rPr>
              <a:t> y se </a:t>
            </a:r>
            <a:r>
              <a:rPr lang="en-US" dirty="0" err="1">
                <a:solidFill>
                  <a:srgbClr val="000000"/>
                </a:solidFill>
                <a:highlight>
                  <a:srgbClr val="FFFFFF"/>
                </a:highlight>
              </a:rPr>
              <a:t>transforma</a:t>
            </a:r>
            <a:r>
              <a:rPr lang="en-US" dirty="0">
                <a:solidFill>
                  <a:srgbClr val="000000"/>
                </a:solidFill>
                <a:highlight>
                  <a:srgbClr val="FFFFFF"/>
                </a:highlight>
              </a:rPr>
              <a:t> </a:t>
            </a:r>
            <a:r>
              <a:rPr lang="en-US" dirty="0" err="1">
                <a:solidFill>
                  <a:srgbClr val="000000"/>
                </a:solidFill>
                <a:highlight>
                  <a:srgbClr val="FFFFFF"/>
                </a:highlight>
              </a:rPr>
              <a:t>en</a:t>
            </a:r>
            <a:r>
              <a:rPr lang="en-US" dirty="0">
                <a:solidFill>
                  <a:srgbClr val="000000"/>
                </a:solidFill>
                <a:highlight>
                  <a:srgbClr val="FFFFFF"/>
                </a:highlight>
              </a:rPr>
              <a:t>:</a:t>
            </a:r>
            <a:endParaRPr dirty="0">
              <a:solidFill>
                <a:srgbClr val="000000"/>
              </a:solidFill>
              <a:highlight>
                <a:srgbClr val="FFFFFF"/>
              </a:highlight>
            </a:endParaRPr>
          </a:p>
          <a:p>
            <a:pPr marL="0" marR="0" lvl="0" indent="0" algn="l" rtl="0">
              <a:lnSpc>
                <a:spcPct val="115000"/>
              </a:lnSpc>
              <a:spcBef>
                <a:spcPts val="400"/>
              </a:spcBef>
              <a:spcAft>
                <a:spcPts val="0"/>
              </a:spcAft>
              <a:buNone/>
            </a:pPr>
            <a:r>
              <a:rPr lang="en-US" dirty="0" err="1">
                <a:solidFill>
                  <a:srgbClr val="000000"/>
                </a:solidFill>
                <a:highlight>
                  <a:srgbClr val="FFFFFF"/>
                </a:highlight>
              </a:rPr>
              <a:t>Acciones</a:t>
            </a:r>
            <a:r>
              <a:rPr lang="en-US" dirty="0">
                <a:solidFill>
                  <a:srgbClr val="000000"/>
                </a:solidFill>
                <a:highlight>
                  <a:srgbClr val="FFFFFF"/>
                </a:highlight>
              </a:rPr>
              <a:t> que </a:t>
            </a:r>
            <a:r>
              <a:rPr lang="en-US" dirty="0" err="1">
                <a:solidFill>
                  <a:srgbClr val="000000"/>
                </a:solidFill>
                <a:highlight>
                  <a:srgbClr val="FFFFFF"/>
                </a:highlight>
              </a:rPr>
              <a:t>implican</a:t>
            </a:r>
            <a:r>
              <a:rPr lang="en-US" dirty="0">
                <a:solidFill>
                  <a:srgbClr val="000000"/>
                </a:solidFill>
                <a:highlight>
                  <a:srgbClr val="FFFFFF"/>
                </a:highlight>
              </a:rPr>
              <a:t> </a:t>
            </a:r>
            <a:r>
              <a:rPr lang="en-US" dirty="0" err="1">
                <a:solidFill>
                  <a:srgbClr val="000000"/>
                </a:solidFill>
                <a:highlight>
                  <a:srgbClr val="FFFFFF"/>
                </a:highlight>
              </a:rPr>
              <a:t>atender</a:t>
            </a:r>
            <a:r>
              <a:rPr lang="en-US" dirty="0">
                <a:solidFill>
                  <a:srgbClr val="000000"/>
                </a:solidFill>
                <a:highlight>
                  <a:srgbClr val="FFFFFF"/>
                </a:highlight>
              </a:rPr>
              <a:t> las </a:t>
            </a:r>
            <a:r>
              <a:rPr lang="en-US" dirty="0" err="1">
                <a:solidFill>
                  <a:srgbClr val="000000"/>
                </a:solidFill>
                <a:highlight>
                  <a:srgbClr val="FFFFFF"/>
                </a:highlight>
              </a:rPr>
              <a:t>necesidades</a:t>
            </a:r>
            <a:r>
              <a:rPr lang="en-US" dirty="0">
                <a:solidFill>
                  <a:srgbClr val="000000"/>
                </a:solidFill>
                <a:highlight>
                  <a:srgbClr val="FFFFFF"/>
                </a:highlight>
              </a:rPr>
              <a:t> </a:t>
            </a:r>
            <a:r>
              <a:rPr lang="en-US" dirty="0" err="1">
                <a:solidFill>
                  <a:srgbClr val="000000"/>
                </a:solidFill>
                <a:highlight>
                  <a:srgbClr val="FFFFFF"/>
                </a:highlight>
              </a:rPr>
              <a:t>básicas</a:t>
            </a:r>
            <a:r>
              <a:rPr lang="en-US" dirty="0">
                <a:solidFill>
                  <a:srgbClr val="000000"/>
                </a:solidFill>
                <a:highlight>
                  <a:srgbClr val="FFFFFF"/>
                </a:highlight>
              </a:rPr>
              <a:t> de </a:t>
            </a:r>
            <a:r>
              <a:rPr lang="en-US" dirty="0" err="1">
                <a:solidFill>
                  <a:srgbClr val="000000"/>
                </a:solidFill>
                <a:highlight>
                  <a:srgbClr val="FFFFFF"/>
                </a:highlight>
              </a:rPr>
              <a:t>niños</a:t>
            </a:r>
            <a:r>
              <a:rPr lang="en-US" dirty="0">
                <a:solidFill>
                  <a:srgbClr val="000000"/>
                </a:solidFill>
                <a:highlight>
                  <a:srgbClr val="FFFFFF"/>
                </a:highlight>
              </a:rPr>
              <a:t>, </a:t>
            </a:r>
            <a:r>
              <a:rPr lang="en-US" dirty="0" err="1">
                <a:solidFill>
                  <a:srgbClr val="000000"/>
                </a:solidFill>
                <a:highlight>
                  <a:srgbClr val="FFFFFF"/>
                </a:highlight>
              </a:rPr>
              <a:t>niñas</a:t>
            </a:r>
            <a:r>
              <a:rPr lang="en-US" dirty="0">
                <a:solidFill>
                  <a:srgbClr val="000000"/>
                </a:solidFill>
                <a:highlight>
                  <a:srgbClr val="FFFFFF"/>
                </a:highlight>
              </a:rPr>
              <a:t> y </a:t>
            </a:r>
            <a:r>
              <a:rPr lang="en-US" dirty="0" err="1">
                <a:solidFill>
                  <a:srgbClr val="000000"/>
                </a:solidFill>
                <a:highlight>
                  <a:srgbClr val="FFFFFF"/>
                </a:highlight>
              </a:rPr>
              <a:t>jóvenes</a:t>
            </a:r>
            <a:r>
              <a:rPr lang="en-US" dirty="0">
                <a:solidFill>
                  <a:srgbClr val="000000"/>
                </a:solidFill>
                <a:highlight>
                  <a:srgbClr val="FFFFFF"/>
                </a:highlight>
              </a:rPr>
              <a:t>. Para </a:t>
            </a:r>
            <a:r>
              <a:rPr lang="en-US" dirty="0" err="1">
                <a:solidFill>
                  <a:srgbClr val="000000"/>
                </a:solidFill>
                <a:highlight>
                  <a:srgbClr val="FFFFFF"/>
                </a:highlight>
              </a:rPr>
              <a:t>algunos</a:t>
            </a:r>
            <a:r>
              <a:rPr lang="en-US" dirty="0">
                <a:solidFill>
                  <a:srgbClr val="000000"/>
                </a:solidFill>
                <a:highlight>
                  <a:srgbClr val="FFFFFF"/>
                </a:highlight>
              </a:rPr>
              <a:t> </a:t>
            </a:r>
            <a:r>
              <a:rPr lang="en-US" dirty="0" err="1">
                <a:solidFill>
                  <a:srgbClr val="000000"/>
                </a:solidFill>
                <a:highlight>
                  <a:srgbClr val="FFFFFF"/>
                </a:highlight>
              </a:rPr>
              <a:t>sería</a:t>
            </a:r>
            <a:r>
              <a:rPr lang="en-US" dirty="0">
                <a:solidFill>
                  <a:srgbClr val="000000"/>
                </a:solidFill>
                <a:highlight>
                  <a:srgbClr val="FFFFFF"/>
                </a:highlight>
              </a:rPr>
              <a:t> </a:t>
            </a:r>
            <a:r>
              <a:rPr lang="en-US" dirty="0" err="1">
                <a:solidFill>
                  <a:srgbClr val="000000"/>
                </a:solidFill>
                <a:highlight>
                  <a:srgbClr val="FFFFFF"/>
                </a:highlight>
              </a:rPr>
              <a:t>imposible</a:t>
            </a:r>
            <a:r>
              <a:rPr lang="en-US" dirty="0">
                <a:solidFill>
                  <a:srgbClr val="000000"/>
                </a:solidFill>
                <a:highlight>
                  <a:srgbClr val="FFFFFF"/>
                </a:highlight>
              </a:rPr>
              <a:t> </a:t>
            </a:r>
            <a:r>
              <a:rPr lang="en-US" dirty="0" err="1">
                <a:solidFill>
                  <a:srgbClr val="000000"/>
                </a:solidFill>
                <a:highlight>
                  <a:srgbClr val="FFFFFF"/>
                </a:highlight>
              </a:rPr>
              <a:t>empezar</a:t>
            </a:r>
            <a:r>
              <a:rPr lang="en-US" dirty="0">
                <a:solidFill>
                  <a:srgbClr val="000000"/>
                </a:solidFill>
                <a:highlight>
                  <a:srgbClr val="FFFFFF"/>
                </a:highlight>
              </a:rPr>
              <a:t> a </a:t>
            </a:r>
            <a:r>
              <a:rPr lang="en-US" dirty="0" err="1">
                <a:solidFill>
                  <a:srgbClr val="000000"/>
                </a:solidFill>
                <a:highlight>
                  <a:srgbClr val="FFFFFF"/>
                </a:highlight>
              </a:rPr>
              <a:t>emprender</a:t>
            </a:r>
            <a:r>
              <a:rPr lang="en-US" dirty="0">
                <a:solidFill>
                  <a:srgbClr val="000000"/>
                </a:solidFill>
                <a:highlight>
                  <a:srgbClr val="FFFFFF"/>
                </a:highlight>
              </a:rPr>
              <a:t> nada sin antes </a:t>
            </a:r>
            <a:r>
              <a:rPr lang="en-US" dirty="0" err="1">
                <a:solidFill>
                  <a:srgbClr val="000000"/>
                </a:solidFill>
                <a:highlight>
                  <a:srgbClr val="FFFFFF"/>
                </a:highlight>
              </a:rPr>
              <a:t>resolverlas</a:t>
            </a:r>
            <a:r>
              <a:rPr lang="en-US" dirty="0">
                <a:solidFill>
                  <a:srgbClr val="000000"/>
                </a:solidFill>
                <a:highlight>
                  <a:srgbClr val="FFFFFF"/>
                </a:highlight>
              </a:rPr>
              <a:t>.</a:t>
            </a:r>
            <a:endParaRPr dirty="0">
              <a:solidFill>
                <a:srgbClr val="000000"/>
              </a:solidFill>
              <a:highlight>
                <a:srgbClr val="FFFFFF"/>
              </a:highlight>
            </a:endParaRPr>
          </a:p>
          <a:p>
            <a:pPr marL="171450" marR="0" lvl="0" indent="-165258" algn="l" rtl="0">
              <a:lnSpc>
                <a:spcPct val="100000"/>
              </a:lnSpc>
              <a:spcBef>
                <a:spcPts val="400"/>
              </a:spcBef>
              <a:spcAft>
                <a:spcPts val="0"/>
              </a:spcAft>
              <a:buClr>
                <a:srgbClr val="000000"/>
              </a:buClr>
              <a:buSzPct val="100000"/>
              <a:buChar char="-"/>
            </a:pPr>
            <a:r>
              <a:rPr lang="en-US" dirty="0" err="1">
                <a:solidFill>
                  <a:srgbClr val="000000"/>
                </a:solidFill>
              </a:rPr>
              <a:t>Acciones</a:t>
            </a:r>
            <a:r>
              <a:rPr lang="en-US" dirty="0">
                <a:solidFill>
                  <a:srgbClr val="000000"/>
                </a:solidFill>
              </a:rPr>
              <a:t> </a:t>
            </a:r>
            <a:r>
              <a:rPr lang="en-US" dirty="0" err="1">
                <a:solidFill>
                  <a:srgbClr val="000000"/>
                </a:solidFill>
              </a:rPr>
              <a:t>relacionadas</a:t>
            </a:r>
            <a:r>
              <a:rPr lang="en-US" dirty="0">
                <a:solidFill>
                  <a:srgbClr val="000000"/>
                </a:solidFill>
              </a:rPr>
              <a:t> con </a:t>
            </a:r>
            <a:r>
              <a:rPr lang="en-US" dirty="0" err="1">
                <a:solidFill>
                  <a:srgbClr val="000000"/>
                </a:solidFill>
              </a:rPr>
              <a:t>el</a:t>
            </a:r>
            <a:r>
              <a:rPr lang="en-US" dirty="0">
                <a:solidFill>
                  <a:srgbClr val="000000"/>
                </a:solidFill>
              </a:rPr>
              <a:t> </a:t>
            </a:r>
            <a:r>
              <a:rPr lang="en-US" dirty="0" err="1">
                <a:solidFill>
                  <a:srgbClr val="000000"/>
                </a:solidFill>
              </a:rPr>
              <a:t>aprendizaje</a:t>
            </a:r>
            <a:r>
              <a:rPr lang="en-US" dirty="0">
                <a:solidFill>
                  <a:srgbClr val="000000"/>
                </a:solidFill>
              </a:rPr>
              <a:t> que </a:t>
            </a:r>
            <a:r>
              <a:rPr lang="en-US" dirty="0" err="1">
                <a:solidFill>
                  <a:srgbClr val="000000"/>
                </a:solidFill>
              </a:rPr>
              <a:t>permitan</a:t>
            </a:r>
            <a:r>
              <a:rPr lang="en-US" dirty="0">
                <a:solidFill>
                  <a:srgbClr val="000000"/>
                </a:solidFill>
              </a:rPr>
              <a:t> que la </a:t>
            </a:r>
            <a:r>
              <a:rPr lang="en-US" dirty="0" err="1">
                <a:solidFill>
                  <a:srgbClr val="000000"/>
                </a:solidFill>
              </a:rPr>
              <a:t>rutina</a:t>
            </a:r>
            <a:r>
              <a:rPr lang="en-US" dirty="0">
                <a:solidFill>
                  <a:srgbClr val="000000"/>
                </a:solidFill>
              </a:rPr>
              <a:t> </a:t>
            </a:r>
            <a:r>
              <a:rPr lang="en-US" dirty="0" err="1">
                <a:solidFill>
                  <a:srgbClr val="000000"/>
                </a:solidFill>
              </a:rPr>
              <a:t>educativa</a:t>
            </a:r>
            <a:r>
              <a:rPr lang="en-US" dirty="0">
                <a:solidFill>
                  <a:srgbClr val="000000"/>
                </a:solidFill>
              </a:rPr>
              <a:t> de </a:t>
            </a:r>
            <a:r>
              <a:rPr lang="en-US" dirty="0" err="1">
                <a:solidFill>
                  <a:srgbClr val="000000"/>
                </a:solidFill>
              </a:rPr>
              <a:t>los</a:t>
            </a:r>
            <a:r>
              <a:rPr lang="en-US" dirty="0">
                <a:solidFill>
                  <a:srgbClr val="000000"/>
                </a:solidFill>
              </a:rPr>
              <a:t> </a:t>
            </a:r>
            <a:r>
              <a:rPr lang="en-US" dirty="0" err="1">
                <a:solidFill>
                  <a:srgbClr val="000000"/>
                </a:solidFill>
              </a:rPr>
              <a:t>alumnos</a:t>
            </a:r>
            <a:r>
              <a:rPr lang="en-US" dirty="0">
                <a:solidFill>
                  <a:srgbClr val="000000"/>
                </a:solidFill>
              </a:rPr>
              <a:t> y </a:t>
            </a:r>
            <a:r>
              <a:rPr lang="en-US" dirty="0" err="1">
                <a:solidFill>
                  <a:srgbClr val="000000"/>
                </a:solidFill>
              </a:rPr>
              <a:t>alumnas</a:t>
            </a:r>
            <a:r>
              <a:rPr lang="en-US" dirty="0">
                <a:solidFill>
                  <a:srgbClr val="000000"/>
                </a:solidFill>
              </a:rPr>
              <a:t> </a:t>
            </a:r>
            <a:r>
              <a:rPr lang="en-US" dirty="0" err="1">
                <a:solidFill>
                  <a:srgbClr val="000000"/>
                </a:solidFill>
              </a:rPr>
              <a:t>funcione</a:t>
            </a:r>
            <a:r>
              <a:rPr lang="en-US" dirty="0">
                <a:solidFill>
                  <a:srgbClr val="000000"/>
                </a:solidFill>
              </a:rPr>
              <a:t> lo </a:t>
            </a:r>
            <a:r>
              <a:rPr lang="en-US" dirty="0" err="1">
                <a:solidFill>
                  <a:srgbClr val="000000"/>
                </a:solidFill>
              </a:rPr>
              <a:t>mejor</a:t>
            </a:r>
            <a:r>
              <a:rPr lang="en-US" dirty="0">
                <a:solidFill>
                  <a:srgbClr val="000000"/>
                </a:solidFill>
              </a:rPr>
              <a:t> </a:t>
            </a:r>
            <a:r>
              <a:rPr lang="en-US" dirty="0" err="1">
                <a:solidFill>
                  <a:srgbClr val="000000"/>
                </a:solidFill>
              </a:rPr>
              <a:t>posible</a:t>
            </a:r>
            <a:r>
              <a:rPr lang="en-US" dirty="0">
                <a:solidFill>
                  <a:srgbClr val="000000"/>
                </a:solidFill>
              </a:rPr>
              <a:t>, </a:t>
            </a:r>
            <a:r>
              <a:rPr lang="en-US" dirty="0" err="1">
                <a:solidFill>
                  <a:srgbClr val="000000"/>
                </a:solidFill>
              </a:rPr>
              <a:t>teniendo</a:t>
            </a:r>
            <a:r>
              <a:rPr lang="en-US" dirty="0">
                <a:solidFill>
                  <a:srgbClr val="000000"/>
                </a:solidFill>
              </a:rPr>
              <a:t> </a:t>
            </a:r>
            <a:r>
              <a:rPr lang="en-US" dirty="0" err="1">
                <a:solidFill>
                  <a:srgbClr val="000000"/>
                </a:solidFill>
              </a:rPr>
              <a:t>en</a:t>
            </a:r>
            <a:r>
              <a:rPr lang="en-US" dirty="0">
                <a:solidFill>
                  <a:srgbClr val="000000"/>
                </a:solidFill>
              </a:rPr>
              <a:t> </a:t>
            </a:r>
            <a:r>
              <a:rPr lang="en-US" dirty="0" err="1">
                <a:solidFill>
                  <a:srgbClr val="000000"/>
                </a:solidFill>
              </a:rPr>
              <a:t>cuenta</a:t>
            </a:r>
            <a:r>
              <a:rPr lang="en-US" dirty="0">
                <a:solidFill>
                  <a:srgbClr val="000000"/>
                </a:solidFill>
              </a:rPr>
              <a:t> que </a:t>
            </a:r>
            <a:r>
              <a:rPr lang="en-US" dirty="0" err="1">
                <a:solidFill>
                  <a:srgbClr val="000000"/>
                </a:solidFill>
              </a:rPr>
              <a:t>el</a:t>
            </a:r>
            <a:r>
              <a:rPr lang="en-US" dirty="0">
                <a:solidFill>
                  <a:srgbClr val="000000"/>
                </a:solidFill>
              </a:rPr>
              <a:t> </a:t>
            </a:r>
            <a:r>
              <a:rPr lang="en-US" dirty="0" err="1">
                <a:solidFill>
                  <a:srgbClr val="000000"/>
                </a:solidFill>
              </a:rPr>
              <a:t>aprendizaje</a:t>
            </a:r>
            <a:r>
              <a:rPr lang="en-US" dirty="0">
                <a:solidFill>
                  <a:srgbClr val="000000"/>
                </a:solidFill>
              </a:rPr>
              <a:t> no </a:t>
            </a:r>
            <a:r>
              <a:rPr lang="en-US" dirty="0" err="1">
                <a:solidFill>
                  <a:srgbClr val="000000"/>
                </a:solidFill>
              </a:rPr>
              <a:t>sólo</a:t>
            </a:r>
            <a:r>
              <a:rPr lang="en-US" dirty="0">
                <a:solidFill>
                  <a:srgbClr val="000000"/>
                </a:solidFill>
              </a:rPr>
              <a:t> se da </a:t>
            </a:r>
            <a:r>
              <a:rPr lang="en-US" dirty="0" err="1">
                <a:solidFill>
                  <a:srgbClr val="000000"/>
                </a:solidFill>
              </a:rPr>
              <a:t>en</a:t>
            </a:r>
            <a:r>
              <a:rPr lang="en-US" dirty="0">
                <a:solidFill>
                  <a:srgbClr val="000000"/>
                </a:solidFill>
              </a:rPr>
              <a:t> </a:t>
            </a:r>
            <a:r>
              <a:rPr lang="en-US" dirty="0" err="1">
                <a:solidFill>
                  <a:srgbClr val="000000"/>
                </a:solidFill>
              </a:rPr>
              <a:t>el</a:t>
            </a:r>
            <a:r>
              <a:rPr lang="en-US" dirty="0">
                <a:solidFill>
                  <a:srgbClr val="000000"/>
                </a:solidFill>
              </a:rPr>
              <a:t> aula, </a:t>
            </a:r>
            <a:r>
              <a:rPr lang="en-US" dirty="0" err="1">
                <a:solidFill>
                  <a:srgbClr val="000000"/>
                </a:solidFill>
              </a:rPr>
              <a:t>sino</a:t>
            </a:r>
            <a:r>
              <a:rPr lang="en-US" dirty="0">
                <a:solidFill>
                  <a:srgbClr val="000000"/>
                </a:solidFill>
              </a:rPr>
              <a:t> </a:t>
            </a:r>
            <a:r>
              <a:rPr lang="en-US" dirty="0" err="1">
                <a:solidFill>
                  <a:srgbClr val="000000"/>
                </a:solidFill>
              </a:rPr>
              <a:t>también</a:t>
            </a:r>
            <a:r>
              <a:rPr lang="en-US" dirty="0">
                <a:solidFill>
                  <a:srgbClr val="000000"/>
                </a:solidFill>
              </a:rPr>
              <a:t> </a:t>
            </a:r>
            <a:r>
              <a:rPr lang="en-US" dirty="0" err="1">
                <a:solidFill>
                  <a:srgbClr val="000000"/>
                </a:solidFill>
              </a:rPr>
              <a:t>en</a:t>
            </a:r>
            <a:r>
              <a:rPr lang="en-US" dirty="0">
                <a:solidFill>
                  <a:srgbClr val="000000"/>
                </a:solidFill>
              </a:rPr>
              <a:t> </a:t>
            </a:r>
            <a:r>
              <a:rPr lang="en-US" dirty="0" err="1">
                <a:solidFill>
                  <a:srgbClr val="000000"/>
                </a:solidFill>
              </a:rPr>
              <a:t>contextos</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el</a:t>
            </a:r>
            <a:r>
              <a:rPr lang="en-US" dirty="0">
                <a:solidFill>
                  <a:srgbClr val="000000"/>
                </a:solidFill>
              </a:rPr>
              <a:t> patio o </a:t>
            </a:r>
            <a:r>
              <a:rPr lang="en-US" dirty="0" err="1">
                <a:solidFill>
                  <a:srgbClr val="000000"/>
                </a:solidFill>
              </a:rPr>
              <a:t>fuera</a:t>
            </a:r>
            <a:r>
              <a:rPr lang="en-US" dirty="0">
                <a:solidFill>
                  <a:srgbClr val="000000"/>
                </a:solidFill>
              </a:rPr>
              <a:t> de la </a:t>
            </a:r>
            <a:r>
              <a:rPr lang="en-US" dirty="0" err="1">
                <a:solidFill>
                  <a:srgbClr val="000000"/>
                </a:solidFill>
              </a:rPr>
              <a:t>escuela</a:t>
            </a:r>
            <a:r>
              <a:rPr lang="en-US" dirty="0">
                <a:solidFill>
                  <a:srgbClr val="000000"/>
                </a:solidFill>
              </a:rPr>
              <a:t>. </a:t>
            </a:r>
            <a:r>
              <a:rPr lang="en-US" dirty="0" err="1">
                <a:solidFill>
                  <a:srgbClr val="000000"/>
                </a:solidFill>
              </a:rPr>
              <a:t>Debemos</a:t>
            </a:r>
            <a:r>
              <a:rPr lang="en-US" dirty="0">
                <a:solidFill>
                  <a:srgbClr val="000000"/>
                </a:solidFill>
              </a:rPr>
              <a:t> </a:t>
            </a:r>
            <a:r>
              <a:rPr lang="en-US" dirty="0" err="1">
                <a:solidFill>
                  <a:srgbClr val="000000"/>
                </a:solidFill>
              </a:rPr>
              <a:t>asegurarnos</a:t>
            </a:r>
            <a:r>
              <a:rPr lang="en-US" dirty="0">
                <a:solidFill>
                  <a:srgbClr val="000000"/>
                </a:solidFill>
              </a:rPr>
              <a:t> de que </a:t>
            </a:r>
            <a:r>
              <a:rPr lang="en-US" dirty="0" err="1">
                <a:solidFill>
                  <a:srgbClr val="000000"/>
                </a:solidFill>
              </a:rPr>
              <a:t>están</a:t>
            </a:r>
            <a:r>
              <a:rPr lang="en-US" dirty="0">
                <a:solidFill>
                  <a:srgbClr val="000000"/>
                </a:solidFill>
              </a:rPr>
              <a:t> </a:t>
            </a:r>
            <a:r>
              <a:rPr lang="en-US" dirty="0" err="1">
                <a:solidFill>
                  <a:srgbClr val="000000"/>
                </a:solidFill>
              </a:rPr>
              <a:t>desarrollando</a:t>
            </a:r>
            <a:r>
              <a:rPr lang="en-US" dirty="0">
                <a:solidFill>
                  <a:srgbClr val="000000"/>
                </a:solidFill>
              </a:rPr>
              <a:t> sus </a:t>
            </a:r>
            <a:r>
              <a:rPr lang="en-US" dirty="0" err="1">
                <a:solidFill>
                  <a:srgbClr val="000000"/>
                </a:solidFill>
              </a:rPr>
              <a:t>intereses</a:t>
            </a:r>
            <a:r>
              <a:rPr lang="en-US" dirty="0">
                <a:solidFill>
                  <a:srgbClr val="000000"/>
                </a:solidFill>
              </a:rPr>
              <a:t>, </a:t>
            </a:r>
            <a:r>
              <a:rPr lang="en-US" dirty="0" err="1">
                <a:solidFill>
                  <a:srgbClr val="000000"/>
                </a:solidFill>
              </a:rPr>
              <a:t>talentos</a:t>
            </a:r>
            <a:r>
              <a:rPr lang="en-US" dirty="0">
                <a:solidFill>
                  <a:srgbClr val="000000"/>
                </a:solidFill>
              </a:rPr>
              <a:t> o </a:t>
            </a:r>
            <a:r>
              <a:rPr lang="en-US" dirty="0" err="1">
                <a:solidFill>
                  <a:srgbClr val="000000"/>
                </a:solidFill>
              </a:rPr>
              <a:t>habilidades</a:t>
            </a:r>
            <a:r>
              <a:rPr lang="en-US" dirty="0">
                <a:solidFill>
                  <a:srgbClr val="000000"/>
                </a:solidFill>
              </a:rPr>
              <a:t> para la </a:t>
            </a:r>
            <a:r>
              <a:rPr lang="en-US" dirty="0" err="1">
                <a:solidFill>
                  <a:srgbClr val="000000"/>
                </a:solidFill>
              </a:rPr>
              <a:t>vida</a:t>
            </a:r>
            <a:r>
              <a:rPr lang="en-US" dirty="0">
                <a:solidFill>
                  <a:srgbClr val="000000"/>
                </a:solidFill>
              </a:rPr>
              <a:t>.</a:t>
            </a:r>
            <a:endParaRPr dirty="0">
              <a:solidFill>
                <a:srgbClr val="000000"/>
              </a:solidFill>
            </a:endParaRPr>
          </a:p>
          <a:p>
            <a:pPr marL="171450" marR="0" lvl="0" indent="-165258" algn="l" rtl="0">
              <a:lnSpc>
                <a:spcPct val="100000"/>
              </a:lnSpc>
              <a:spcBef>
                <a:spcPts val="400"/>
              </a:spcBef>
              <a:spcAft>
                <a:spcPts val="0"/>
              </a:spcAft>
              <a:buClr>
                <a:srgbClr val="000000"/>
              </a:buClr>
              <a:buSzPct val="100000"/>
              <a:buChar char="-"/>
            </a:pPr>
            <a:r>
              <a:rPr lang="en-US" dirty="0" err="1">
                <a:solidFill>
                  <a:srgbClr val="000000"/>
                </a:solidFill>
              </a:rPr>
              <a:t>Acciones</a:t>
            </a:r>
            <a:r>
              <a:rPr lang="en-US" dirty="0">
                <a:solidFill>
                  <a:srgbClr val="000000"/>
                </a:solidFill>
              </a:rPr>
              <a:t> que </a:t>
            </a:r>
            <a:r>
              <a:rPr lang="en-US" dirty="0" err="1">
                <a:solidFill>
                  <a:srgbClr val="000000"/>
                </a:solidFill>
              </a:rPr>
              <a:t>contribuyan</a:t>
            </a:r>
            <a:r>
              <a:rPr lang="en-US" dirty="0">
                <a:solidFill>
                  <a:srgbClr val="000000"/>
                </a:solidFill>
              </a:rPr>
              <a:t> a </a:t>
            </a:r>
            <a:r>
              <a:rPr lang="en-US" dirty="0" err="1">
                <a:solidFill>
                  <a:srgbClr val="000000"/>
                </a:solidFill>
              </a:rPr>
              <a:t>desarrollar</a:t>
            </a:r>
            <a:r>
              <a:rPr lang="en-US" dirty="0">
                <a:solidFill>
                  <a:srgbClr val="000000"/>
                </a:solidFill>
              </a:rPr>
              <a:t> </a:t>
            </a:r>
            <a:r>
              <a:rPr lang="en-US" dirty="0" err="1">
                <a:solidFill>
                  <a:srgbClr val="000000"/>
                </a:solidFill>
              </a:rPr>
              <a:t>habilidades</a:t>
            </a:r>
            <a:r>
              <a:rPr lang="en-US" dirty="0">
                <a:solidFill>
                  <a:srgbClr val="000000"/>
                </a:solidFill>
              </a:rPr>
              <a:t> de </a:t>
            </a:r>
            <a:r>
              <a:rPr lang="en-US" dirty="0" err="1">
                <a:solidFill>
                  <a:srgbClr val="000000"/>
                </a:solidFill>
              </a:rPr>
              <a:t>afrontamiento</a:t>
            </a:r>
            <a:r>
              <a:rPr lang="en-US" dirty="0">
                <a:solidFill>
                  <a:srgbClr val="000000"/>
                </a:solidFill>
              </a:rPr>
              <a:t> que </a:t>
            </a:r>
            <a:r>
              <a:rPr lang="en-US" dirty="0" err="1">
                <a:solidFill>
                  <a:srgbClr val="000000"/>
                </a:solidFill>
              </a:rPr>
              <a:t>ayuden</a:t>
            </a:r>
            <a:r>
              <a:rPr lang="en-US" dirty="0">
                <a:solidFill>
                  <a:srgbClr val="000000"/>
                </a:solidFill>
              </a:rPr>
              <a:t> a </a:t>
            </a:r>
            <a:r>
              <a:rPr lang="en-US" dirty="0" err="1">
                <a:solidFill>
                  <a:srgbClr val="000000"/>
                </a:solidFill>
              </a:rPr>
              <a:t>los</a:t>
            </a:r>
            <a:r>
              <a:rPr lang="en-US" dirty="0">
                <a:solidFill>
                  <a:srgbClr val="000000"/>
                </a:solidFill>
              </a:rPr>
              <a:t> </a:t>
            </a:r>
            <a:r>
              <a:rPr lang="en-US" dirty="0" err="1">
                <a:solidFill>
                  <a:srgbClr val="000000"/>
                </a:solidFill>
              </a:rPr>
              <a:t>niños</a:t>
            </a:r>
            <a:r>
              <a:rPr lang="en-US" dirty="0">
                <a:solidFill>
                  <a:srgbClr val="000000"/>
                </a:solidFill>
              </a:rPr>
              <a:t>, </a:t>
            </a:r>
            <a:r>
              <a:rPr lang="en-US" dirty="0" err="1">
                <a:solidFill>
                  <a:srgbClr val="000000"/>
                </a:solidFill>
              </a:rPr>
              <a:t>niñas</a:t>
            </a:r>
            <a:r>
              <a:rPr lang="en-US" dirty="0">
                <a:solidFill>
                  <a:srgbClr val="000000"/>
                </a:solidFill>
              </a:rPr>
              <a:t> y </a:t>
            </a:r>
            <a:r>
              <a:rPr lang="en-US" dirty="0" err="1">
                <a:solidFill>
                  <a:srgbClr val="000000"/>
                </a:solidFill>
              </a:rPr>
              <a:t>adolescentes</a:t>
            </a:r>
            <a:r>
              <a:rPr lang="en-US" dirty="0">
                <a:solidFill>
                  <a:srgbClr val="000000"/>
                </a:solidFill>
              </a:rPr>
              <a:t> a resolver </a:t>
            </a:r>
            <a:r>
              <a:rPr lang="en-US" dirty="0" err="1">
                <a:solidFill>
                  <a:srgbClr val="000000"/>
                </a:solidFill>
              </a:rPr>
              <a:t>problemas</a:t>
            </a:r>
            <a:r>
              <a:rPr lang="en-US" dirty="0">
                <a:solidFill>
                  <a:srgbClr val="000000"/>
                </a:solidFill>
              </a:rPr>
              <a:t>, a defender sus </a:t>
            </a:r>
            <a:r>
              <a:rPr lang="en-US" dirty="0" err="1">
                <a:solidFill>
                  <a:srgbClr val="000000"/>
                </a:solidFill>
              </a:rPr>
              <a:t>propios</a:t>
            </a:r>
            <a:r>
              <a:rPr lang="en-US" dirty="0">
                <a:solidFill>
                  <a:srgbClr val="000000"/>
                </a:solidFill>
              </a:rPr>
              <a:t> puntos de vista y </a:t>
            </a:r>
            <a:r>
              <a:rPr lang="en-US" dirty="0" err="1">
                <a:solidFill>
                  <a:srgbClr val="000000"/>
                </a:solidFill>
              </a:rPr>
              <a:t>creencias</a:t>
            </a:r>
            <a:r>
              <a:rPr lang="en-US" dirty="0">
                <a:solidFill>
                  <a:srgbClr val="000000"/>
                </a:solidFill>
              </a:rPr>
              <a:t> y a </a:t>
            </a:r>
            <a:r>
              <a:rPr lang="en-US" dirty="0" err="1">
                <a:solidFill>
                  <a:srgbClr val="000000"/>
                </a:solidFill>
              </a:rPr>
              <a:t>cambiar</a:t>
            </a:r>
            <a:r>
              <a:rPr lang="en-US" dirty="0">
                <a:solidFill>
                  <a:srgbClr val="000000"/>
                </a:solidFill>
              </a:rPr>
              <a:t> </a:t>
            </a:r>
            <a:r>
              <a:rPr lang="en-US" dirty="0" err="1">
                <a:solidFill>
                  <a:srgbClr val="000000"/>
                </a:solidFill>
              </a:rPr>
              <a:t>los</a:t>
            </a:r>
            <a:r>
              <a:rPr lang="en-US" dirty="0">
                <a:solidFill>
                  <a:srgbClr val="000000"/>
                </a:solidFill>
              </a:rPr>
              <a:t> </a:t>
            </a:r>
            <a:r>
              <a:rPr lang="en-US" dirty="0" err="1">
                <a:solidFill>
                  <a:srgbClr val="000000"/>
                </a:solidFill>
              </a:rPr>
              <a:t>retos</a:t>
            </a:r>
            <a:r>
              <a:rPr lang="en-US" dirty="0">
                <a:solidFill>
                  <a:srgbClr val="000000"/>
                </a:solidFill>
              </a:rPr>
              <a:t> de la </a:t>
            </a:r>
            <a:r>
              <a:rPr lang="en-US" dirty="0" err="1">
                <a:solidFill>
                  <a:srgbClr val="000000"/>
                </a:solidFill>
              </a:rPr>
              <a:t>vida</a:t>
            </a:r>
            <a:r>
              <a:rPr lang="en-US" dirty="0">
                <a:solidFill>
                  <a:srgbClr val="000000"/>
                </a:solidFill>
              </a:rPr>
              <a:t> </a:t>
            </a:r>
            <a:r>
              <a:rPr lang="en-US" dirty="0" err="1">
                <a:solidFill>
                  <a:srgbClr val="000000"/>
                </a:solidFill>
              </a:rPr>
              <a:t>cotidiana</a:t>
            </a:r>
            <a:r>
              <a:rPr lang="en-US" dirty="0">
                <a:solidFill>
                  <a:srgbClr val="000000"/>
                </a:solidFill>
              </a:rPr>
              <a:t>.</a:t>
            </a:r>
            <a:endParaRPr dirty="0">
              <a:solidFill>
                <a:srgbClr val="000000"/>
              </a:solidFill>
            </a:endParaRPr>
          </a:p>
          <a:p>
            <a:pPr marL="171450" marR="0" lvl="0" indent="-165258" algn="l" rtl="0">
              <a:lnSpc>
                <a:spcPct val="100000"/>
              </a:lnSpc>
              <a:spcBef>
                <a:spcPts val="400"/>
              </a:spcBef>
              <a:spcAft>
                <a:spcPts val="0"/>
              </a:spcAft>
              <a:buClr>
                <a:srgbClr val="000000"/>
              </a:buClr>
              <a:buSzPct val="100000"/>
              <a:buChar char="-"/>
            </a:pPr>
            <a:r>
              <a:rPr lang="en-US" dirty="0" err="1">
                <a:solidFill>
                  <a:srgbClr val="000000"/>
                </a:solidFill>
              </a:rPr>
              <a:t>Acciones</a:t>
            </a:r>
            <a:r>
              <a:rPr lang="en-US" dirty="0">
                <a:solidFill>
                  <a:srgbClr val="000000"/>
                </a:solidFill>
              </a:rPr>
              <a:t> </a:t>
            </a:r>
            <a:r>
              <a:rPr lang="en-US" dirty="0" err="1">
                <a:solidFill>
                  <a:srgbClr val="000000"/>
                </a:solidFill>
              </a:rPr>
              <a:t>dirigidas</a:t>
            </a:r>
            <a:r>
              <a:rPr lang="en-US" dirty="0">
                <a:solidFill>
                  <a:srgbClr val="000000"/>
                </a:solidFill>
              </a:rPr>
              <a:t> a </a:t>
            </a:r>
            <a:r>
              <a:rPr lang="en-US" dirty="0" err="1">
                <a:solidFill>
                  <a:srgbClr val="000000"/>
                </a:solidFill>
              </a:rPr>
              <a:t>desarrollar</a:t>
            </a:r>
            <a:r>
              <a:rPr lang="en-US" dirty="0">
                <a:solidFill>
                  <a:srgbClr val="000000"/>
                </a:solidFill>
              </a:rPr>
              <a:t> </a:t>
            </a:r>
            <a:r>
              <a:rPr lang="en-US" dirty="0" err="1">
                <a:solidFill>
                  <a:srgbClr val="000000"/>
                </a:solidFill>
              </a:rPr>
              <a:t>aspectos</a:t>
            </a:r>
            <a:r>
              <a:rPr lang="en-US" dirty="0">
                <a:solidFill>
                  <a:srgbClr val="000000"/>
                </a:solidFill>
              </a:rPr>
              <a:t> </a:t>
            </a:r>
            <a:r>
              <a:rPr lang="en-US" dirty="0" err="1">
                <a:solidFill>
                  <a:srgbClr val="000000"/>
                </a:solidFill>
              </a:rPr>
              <a:t>intrapersonales</a:t>
            </a:r>
            <a:r>
              <a:rPr lang="en-US" dirty="0">
                <a:solidFill>
                  <a:srgbClr val="000000"/>
                </a:solidFill>
              </a:rPr>
              <a:t>, con </a:t>
            </a:r>
            <a:r>
              <a:rPr lang="en-US" dirty="0" err="1">
                <a:solidFill>
                  <a:srgbClr val="000000"/>
                </a:solidFill>
              </a:rPr>
              <a:t>el</a:t>
            </a:r>
            <a:r>
              <a:rPr lang="en-US" dirty="0">
                <a:solidFill>
                  <a:srgbClr val="000000"/>
                </a:solidFill>
              </a:rPr>
              <a:t> fin de </a:t>
            </a:r>
            <a:r>
              <a:rPr lang="en-US" dirty="0" err="1">
                <a:solidFill>
                  <a:srgbClr val="000000"/>
                </a:solidFill>
              </a:rPr>
              <a:t>favorecer</a:t>
            </a:r>
            <a:r>
              <a:rPr lang="en-US" dirty="0">
                <a:solidFill>
                  <a:srgbClr val="000000"/>
                </a:solidFill>
              </a:rPr>
              <a:t> que </a:t>
            </a:r>
            <a:r>
              <a:rPr lang="en-US" dirty="0" err="1">
                <a:solidFill>
                  <a:srgbClr val="000000"/>
                </a:solidFill>
              </a:rPr>
              <a:t>los</a:t>
            </a:r>
            <a:r>
              <a:rPr lang="en-US" dirty="0">
                <a:solidFill>
                  <a:srgbClr val="000000"/>
                </a:solidFill>
              </a:rPr>
              <a:t> </a:t>
            </a:r>
            <a:r>
              <a:rPr lang="en-US" dirty="0" err="1">
                <a:solidFill>
                  <a:srgbClr val="000000"/>
                </a:solidFill>
              </a:rPr>
              <a:t>niños</a:t>
            </a:r>
            <a:r>
              <a:rPr lang="en-US" dirty="0">
                <a:solidFill>
                  <a:srgbClr val="000000"/>
                </a:solidFill>
              </a:rPr>
              <a:t>, </a:t>
            </a:r>
            <a:r>
              <a:rPr lang="en-US" dirty="0" err="1">
                <a:solidFill>
                  <a:srgbClr val="000000"/>
                </a:solidFill>
              </a:rPr>
              <a:t>niñas</a:t>
            </a:r>
            <a:r>
              <a:rPr lang="en-US" dirty="0">
                <a:solidFill>
                  <a:srgbClr val="000000"/>
                </a:solidFill>
              </a:rPr>
              <a:t> y </a:t>
            </a:r>
            <a:r>
              <a:rPr lang="en-US" dirty="0" err="1">
                <a:solidFill>
                  <a:srgbClr val="000000"/>
                </a:solidFill>
              </a:rPr>
              <a:t>adolescentes</a:t>
            </a:r>
            <a:r>
              <a:rPr lang="en-US" dirty="0">
                <a:solidFill>
                  <a:srgbClr val="000000"/>
                </a:solidFill>
              </a:rPr>
              <a:t> </a:t>
            </a:r>
            <a:r>
              <a:rPr lang="en-US" dirty="0" err="1">
                <a:solidFill>
                  <a:srgbClr val="000000"/>
                </a:solidFill>
              </a:rPr>
              <a:t>comprendan</a:t>
            </a:r>
            <a:r>
              <a:rPr lang="en-US" dirty="0">
                <a:solidFill>
                  <a:srgbClr val="000000"/>
                </a:solidFill>
              </a:rPr>
              <a:t> </a:t>
            </a:r>
            <a:r>
              <a:rPr lang="en-US" dirty="0" err="1">
                <a:solidFill>
                  <a:srgbClr val="000000"/>
                </a:solidFill>
              </a:rPr>
              <a:t>quiénes</a:t>
            </a:r>
            <a:r>
              <a:rPr lang="en-US" dirty="0">
                <a:solidFill>
                  <a:srgbClr val="000000"/>
                </a:solidFill>
              </a:rPr>
              <a:t> son, </a:t>
            </a:r>
            <a:r>
              <a:rPr lang="en-US" dirty="0" err="1">
                <a:solidFill>
                  <a:srgbClr val="000000"/>
                </a:solidFill>
              </a:rPr>
              <a:t>conozcan</a:t>
            </a:r>
            <a:r>
              <a:rPr lang="en-US" dirty="0">
                <a:solidFill>
                  <a:srgbClr val="000000"/>
                </a:solidFill>
              </a:rPr>
              <a:t> sus </a:t>
            </a:r>
            <a:r>
              <a:rPr lang="en-US" dirty="0" err="1">
                <a:solidFill>
                  <a:srgbClr val="000000"/>
                </a:solidFill>
              </a:rPr>
              <a:t>pensamientos</a:t>
            </a:r>
            <a:r>
              <a:rPr lang="en-US" dirty="0">
                <a:solidFill>
                  <a:srgbClr val="000000"/>
                </a:solidFill>
              </a:rPr>
              <a:t> y </a:t>
            </a:r>
            <a:r>
              <a:rPr lang="en-US" dirty="0" err="1">
                <a:solidFill>
                  <a:srgbClr val="000000"/>
                </a:solidFill>
              </a:rPr>
              <a:t>creencias</a:t>
            </a:r>
            <a:r>
              <a:rPr lang="en-US" dirty="0">
                <a:solidFill>
                  <a:srgbClr val="000000"/>
                </a:solidFill>
              </a:rPr>
              <a:t> </a:t>
            </a:r>
            <a:r>
              <a:rPr lang="en-US" dirty="0" err="1">
                <a:solidFill>
                  <a:srgbClr val="000000"/>
                </a:solidFill>
              </a:rPr>
              <a:t>sobre</a:t>
            </a:r>
            <a:r>
              <a:rPr lang="en-US" dirty="0">
                <a:solidFill>
                  <a:srgbClr val="000000"/>
                </a:solidFill>
              </a:rPr>
              <a:t> </a:t>
            </a:r>
            <a:r>
              <a:rPr lang="en-US" dirty="0" err="1">
                <a:solidFill>
                  <a:srgbClr val="000000"/>
                </a:solidFill>
              </a:rPr>
              <a:t>sí</a:t>
            </a:r>
            <a:r>
              <a:rPr lang="en-US" dirty="0">
                <a:solidFill>
                  <a:srgbClr val="000000"/>
                </a:solidFill>
              </a:rPr>
              <a:t> </a:t>
            </a:r>
            <a:r>
              <a:rPr lang="en-US" dirty="0" err="1">
                <a:solidFill>
                  <a:srgbClr val="000000"/>
                </a:solidFill>
              </a:rPr>
              <a:t>mismos</a:t>
            </a:r>
            <a:r>
              <a:rPr lang="en-US" dirty="0">
                <a:solidFill>
                  <a:srgbClr val="000000"/>
                </a:solidFill>
              </a:rPr>
              <a:t> y </a:t>
            </a:r>
            <a:r>
              <a:rPr lang="en-US" dirty="0" err="1">
                <a:solidFill>
                  <a:srgbClr val="000000"/>
                </a:solidFill>
              </a:rPr>
              <a:t>desarrollen</a:t>
            </a:r>
            <a:r>
              <a:rPr lang="en-US" dirty="0">
                <a:solidFill>
                  <a:srgbClr val="000000"/>
                </a:solidFill>
              </a:rPr>
              <a:t> </a:t>
            </a:r>
            <a:r>
              <a:rPr lang="en-US" dirty="0" err="1">
                <a:solidFill>
                  <a:srgbClr val="000000"/>
                </a:solidFill>
              </a:rPr>
              <a:t>su</a:t>
            </a:r>
            <a:r>
              <a:rPr lang="en-US" dirty="0">
                <a:solidFill>
                  <a:srgbClr val="000000"/>
                </a:solidFill>
              </a:rPr>
              <a:t> </a:t>
            </a:r>
            <a:r>
              <a:rPr lang="en-US" dirty="0" err="1">
                <a:solidFill>
                  <a:srgbClr val="000000"/>
                </a:solidFill>
              </a:rPr>
              <a:t>personalidad</a:t>
            </a:r>
            <a:r>
              <a:rPr lang="en-US" dirty="0">
                <a:solidFill>
                  <a:srgbClr val="000000"/>
                </a:solidFill>
              </a:rPr>
              <a:t>.</a:t>
            </a:r>
            <a:endParaRPr dirty="0">
              <a:solidFill>
                <a:srgbClr val="000000"/>
              </a:solidFill>
            </a:endParaRPr>
          </a:p>
          <a:p>
            <a:pPr marL="171450" marR="0" lvl="0" indent="-165258" algn="l" rtl="0">
              <a:lnSpc>
                <a:spcPct val="100000"/>
              </a:lnSpc>
              <a:spcBef>
                <a:spcPts val="400"/>
              </a:spcBef>
              <a:spcAft>
                <a:spcPts val="0"/>
              </a:spcAft>
              <a:buClr>
                <a:srgbClr val="000000"/>
              </a:buClr>
              <a:buSzPct val="100000"/>
              <a:buChar char="-"/>
            </a:pPr>
            <a:r>
              <a:rPr lang="en-US" dirty="0">
                <a:solidFill>
                  <a:srgbClr val="000000"/>
                </a:solidFill>
              </a:rPr>
              <a:t>Para </a:t>
            </a:r>
            <a:r>
              <a:rPr lang="en-US" dirty="0" err="1">
                <a:solidFill>
                  <a:srgbClr val="000000"/>
                </a:solidFill>
              </a:rPr>
              <a:t>desarrollar</a:t>
            </a:r>
            <a:r>
              <a:rPr lang="en-US" dirty="0">
                <a:solidFill>
                  <a:srgbClr val="000000"/>
                </a:solidFill>
              </a:rPr>
              <a:t> </a:t>
            </a:r>
            <a:r>
              <a:rPr lang="en-US" dirty="0" err="1">
                <a:solidFill>
                  <a:srgbClr val="000000"/>
                </a:solidFill>
              </a:rPr>
              <a:t>estas</a:t>
            </a:r>
            <a:r>
              <a:rPr lang="en-US" dirty="0">
                <a:solidFill>
                  <a:srgbClr val="000000"/>
                </a:solidFill>
              </a:rPr>
              <a:t> </a:t>
            </a:r>
            <a:r>
              <a:rPr lang="en-US" dirty="0" err="1">
                <a:solidFill>
                  <a:srgbClr val="000000"/>
                </a:solidFill>
              </a:rPr>
              <a:t>acciones</a:t>
            </a:r>
            <a:r>
              <a:rPr lang="en-US" dirty="0">
                <a:solidFill>
                  <a:srgbClr val="000000"/>
                </a:solidFill>
              </a:rPr>
              <a:t>, </a:t>
            </a:r>
            <a:r>
              <a:rPr lang="en-US" dirty="0" err="1">
                <a:solidFill>
                  <a:srgbClr val="000000"/>
                </a:solidFill>
              </a:rPr>
              <a:t>el</a:t>
            </a:r>
            <a:r>
              <a:rPr lang="en-US" dirty="0">
                <a:solidFill>
                  <a:srgbClr val="000000"/>
                </a:solidFill>
              </a:rPr>
              <a:t> Marco de </a:t>
            </a:r>
            <a:r>
              <a:rPr lang="en-US" dirty="0" err="1">
                <a:solidFill>
                  <a:srgbClr val="000000"/>
                </a:solidFill>
              </a:rPr>
              <a:t>Resiliencia</a:t>
            </a:r>
            <a:r>
              <a:rPr lang="en-US" dirty="0">
                <a:solidFill>
                  <a:srgbClr val="000000"/>
                </a:solidFill>
              </a:rPr>
              <a:t> propone la </a:t>
            </a:r>
            <a:r>
              <a:rPr lang="en-US" dirty="0" err="1">
                <a:solidFill>
                  <a:srgbClr val="000000"/>
                </a:solidFill>
              </a:rPr>
              <a:t>necesidad</a:t>
            </a:r>
            <a:r>
              <a:rPr lang="en-US" dirty="0">
                <a:solidFill>
                  <a:srgbClr val="000000"/>
                </a:solidFill>
              </a:rPr>
              <a:t> de </a:t>
            </a:r>
            <a:r>
              <a:rPr lang="en-US" dirty="0" err="1">
                <a:solidFill>
                  <a:srgbClr val="000000"/>
                </a:solidFill>
              </a:rPr>
              <a:t>tener</a:t>
            </a:r>
            <a:r>
              <a:rPr lang="en-US" dirty="0">
                <a:solidFill>
                  <a:srgbClr val="000000"/>
                </a:solidFill>
              </a:rPr>
              <a:t> </a:t>
            </a:r>
            <a:r>
              <a:rPr lang="en-US" dirty="0" err="1">
                <a:solidFill>
                  <a:srgbClr val="000000"/>
                </a:solidFill>
              </a:rPr>
              <a:t>en</a:t>
            </a:r>
            <a:r>
              <a:rPr lang="en-US" dirty="0">
                <a:solidFill>
                  <a:srgbClr val="000000"/>
                </a:solidFill>
              </a:rPr>
              <a:t> </a:t>
            </a:r>
            <a:r>
              <a:rPr lang="en-US" dirty="0" err="1">
                <a:solidFill>
                  <a:srgbClr val="000000"/>
                </a:solidFill>
              </a:rPr>
              <a:t>cuenta</a:t>
            </a:r>
            <a:r>
              <a:rPr lang="en-US" dirty="0">
                <a:solidFill>
                  <a:srgbClr val="000000"/>
                </a:solidFill>
              </a:rPr>
              <a:t> cuatro </a:t>
            </a:r>
            <a:r>
              <a:rPr lang="en-US" dirty="0" err="1">
                <a:solidFill>
                  <a:srgbClr val="000000"/>
                </a:solidFill>
              </a:rPr>
              <a:t>principios</a:t>
            </a:r>
            <a:r>
              <a:rPr lang="en-US" dirty="0">
                <a:solidFill>
                  <a:srgbClr val="000000"/>
                </a:solidFill>
              </a:rPr>
              <a:t>:</a:t>
            </a:r>
            <a:endParaRPr dirty="0">
              <a:solidFill>
                <a:srgbClr val="000000"/>
              </a:solidFill>
            </a:endParaRPr>
          </a:p>
          <a:p>
            <a:pPr marL="171450" marR="0" lvl="0" indent="-165258" algn="l" rtl="0">
              <a:lnSpc>
                <a:spcPct val="100000"/>
              </a:lnSpc>
              <a:spcBef>
                <a:spcPts val="400"/>
              </a:spcBef>
              <a:spcAft>
                <a:spcPts val="0"/>
              </a:spcAft>
              <a:buClr>
                <a:srgbClr val="000000"/>
              </a:buClr>
              <a:buSzPct val="100000"/>
              <a:buChar char="-"/>
            </a:pPr>
            <a:r>
              <a:rPr lang="en-US" dirty="0" err="1">
                <a:solidFill>
                  <a:srgbClr val="000000"/>
                </a:solidFill>
              </a:rPr>
              <a:t>Aceptación</a:t>
            </a:r>
            <a:r>
              <a:rPr lang="en-US" dirty="0">
                <a:solidFill>
                  <a:srgbClr val="000000"/>
                </a:solidFill>
              </a:rPr>
              <a:t>. </a:t>
            </a:r>
            <a:r>
              <a:rPr lang="en-US" dirty="0" err="1">
                <a:solidFill>
                  <a:srgbClr val="000000"/>
                </a:solidFill>
              </a:rPr>
              <a:t>Implica</a:t>
            </a:r>
            <a:r>
              <a:rPr lang="en-US" dirty="0">
                <a:solidFill>
                  <a:srgbClr val="000000"/>
                </a:solidFill>
              </a:rPr>
              <a:t> </a:t>
            </a:r>
            <a:r>
              <a:rPr lang="en-US" dirty="0" err="1">
                <a:solidFill>
                  <a:srgbClr val="000000"/>
                </a:solidFill>
              </a:rPr>
              <a:t>aceptar</a:t>
            </a:r>
            <a:r>
              <a:rPr lang="en-US" dirty="0">
                <a:solidFill>
                  <a:srgbClr val="000000"/>
                </a:solidFill>
              </a:rPr>
              <a:t> la </a:t>
            </a:r>
            <a:r>
              <a:rPr lang="en-US" dirty="0" err="1">
                <a:solidFill>
                  <a:srgbClr val="000000"/>
                </a:solidFill>
              </a:rPr>
              <a:t>situación</a:t>
            </a:r>
            <a:r>
              <a:rPr lang="en-US" dirty="0">
                <a:solidFill>
                  <a:srgbClr val="000000"/>
                </a:solidFill>
              </a:rPr>
              <a:t> o </a:t>
            </a:r>
            <a:r>
              <a:rPr lang="en-US" dirty="0" err="1">
                <a:solidFill>
                  <a:srgbClr val="000000"/>
                </a:solidFill>
              </a:rPr>
              <a:t>el</a:t>
            </a:r>
            <a:r>
              <a:rPr lang="en-US" dirty="0">
                <a:solidFill>
                  <a:srgbClr val="000000"/>
                </a:solidFill>
              </a:rPr>
              <a:t> </a:t>
            </a:r>
            <a:r>
              <a:rPr lang="en-US" dirty="0" err="1">
                <a:solidFill>
                  <a:srgbClr val="000000"/>
                </a:solidFill>
              </a:rPr>
              <a:t>problema</a:t>
            </a:r>
            <a:r>
              <a:rPr lang="en-US" dirty="0">
                <a:solidFill>
                  <a:srgbClr val="000000"/>
                </a:solidFill>
              </a:rPr>
              <a:t>, </a:t>
            </a:r>
            <a:r>
              <a:rPr lang="en-US" dirty="0" err="1">
                <a:solidFill>
                  <a:srgbClr val="000000"/>
                </a:solidFill>
              </a:rPr>
              <a:t>centrarse</a:t>
            </a:r>
            <a:r>
              <a:rPr lang="en-US" dirty="0">
                <a:solidFill>
                  <a:srgbClr val="000000"/>
                </a:solidFill>
              </a:rPr>
              <a:t> </a:t>
            </a:r>
            <a:r>
              <a:rPr lang="en-US" dirty="0" err="1">
                <a:solidFill>
                  <a:srgbClr val="000000"/>
                </a:solidFill>
              </a:rPr>
              <a:t>en</a:t>
            </a:r>
            <a:r>
              <a:rPr lang="en-US" dirty="0">
                <a:solidFill>
                  <a:srgbClr val="000000"/>
                </a:solidFill>
              </a:rPr>
              <a:t> lo que se </a:t>
            </a:r>
            <a:r>
              <a:rPr lang="en-US" dirty="0" err="1">
                <a:solidFill>
                  <a:srgbClr val="000000"/>
                </a:solidFill>
              </a:rPr>
              <a:t>quiere</a:t>
            </a:r>
            <a:r>
              <a:rPr lang="en-US" dirty="0">
                <a:solidFill>
                  <a:srgbClr val="000000"/>
                </a:solidFill>
              </a:rPr>
              <a:t> que </a:t>
            </a:r>
            <a:r>
              <a:rPr lang="en-US" dirty="0" err="1">
                <a:solidFill>
                  <a:srgbClr val="000000"/>
                </a:solidFill>
              </a:rPr>
              <a:t>ocurra</a:t>
            </a:r>
            <a:r>
              <a:rPr lang="en-US" dirty="0">
                <a:solidFill>
                  <a:srgbClr val="000000"/>
                </a:solidFill>
              </a:rPr>
              <a:t> a </a:t>
            </a:r>
            <a:r>
              <a:rPr lang="en-US" dirty="0" err="1">
                <a:solidFill>
                  <a:srgbClr val="000000"/>
                </a:solidFill>
              </a:rPr>
              <a:t>partir</a:t>
            </a:r>
            <a:r>
              <a:rPr lang="en-US" dirty="0">
                <a:solidFill>
                  <a:srgbClr val="000000"/>
                </a:solidFill>
              </a:rPr>
              <a:t> de </a:t>
            </a:r>
            <a:r>
              <a:rPr lang="en-US" dirty="0" err="1">
                <a:solidFill>
                  <a:srgbClr val="000000"/>
                </a:solidFill>
              </a:rPr>
              <a:t>ahora</a:t>
            </a:r>
            <a:r>
              <a:rPr lang="en-US" dirty="0">
                <a:solidFill>
                  <a:srgbClr val="000000"/>
                </a:solidFill>
              </a:rPr>
              <a:t> y </a:t>
            </a:r>
            <a:r>
              <a:rPr lang="en-US" dirty="0" err="1">
                <a:solidFill>
                  <a:srgbClr val="000000"/>
                </a:solidFill>
              </a:rPr>
              <a:t>actuar</a:t>
            </a:r>
            <a:r>
              <a:rPr lang="en-US" dirty="0">
                <a:solidFill>
                  <a:srgbClr val="000000"/>
                </a:solidFill>
              </a:rPr>
              <a:t> para </a:t>
            </a:r>
            <a:r>
              <a:rPr lang="en-US" dirty="0" err="1">
                <a:solidFill>
                  <a:srgbClr val="000000"/>
                </a:solidFill>
              </a:rPr>
              <a:t>conseguirlo</a:t>
            </a:r>
            <a:r>
              <a:rPr lang="en-US" dirty="0">
                <a:solidFill>
                  <a:srgbClr val="000000"/>
                </a:solidFill>
              </a:rPr>
              <a:t>.</a:t>
            </a:r>
            <a:endParaRPr dirty="0">
              <a:solidFill>
                <a:srgbClr val="000000"/>
              </a:solidFill>
            </a:endParaRPr>
          </a:p>
          <a:p>
            <a:pPr marL="171450" marR="0" lvl="0" indent="-165258" algn="l" rtl="0">
              <a:lnSpc>
                <a:spcPct val="100000"/>
              </a:lnSpc>
              <a:spcBef>
                <a:spcPts val="400"/>
              </a:spcBef>
              <a:spcAft>
                <a:spcPts val="0"/>
              </a:spcAft>
              <a:buClr>
                <a:srgbClr val="000000"/>
              </a:buClr>
              <a:buSzPct val="100000"/>
              <a:buChar char="-"/>
            </a:pPr>
            <a:r>
              <a:rPr lang="en-US" dirty="0" err="1">
                <a:solidFill>
                  <a:srgbClr val="000000"/>
                </a:solidFill>
              </a:rPr>
              <a:t>Conservación</a:t>
            </a:r>
            <a:r>
              <a:rPr lang="en-US" dirty="0">
                <a:solidFill>
                  <a:srgbClr val="000000"/>
                </a:solidFill>
              </a:rPr>
              <a:t>. </a:t>
            </a:r>
            <a:r>
              <a:rPr lang="en-US" dirty="0" err="1">
                <a:solidFill>
                  <a:srgbClr val="000000"/>
                </a:solidFill>
              </a:rPr>
              <a:t>Significa</a:t>
            </a:r>
            <a:r>
              <a:rPr lang="en-US" dirty="0">
                <a:solidFill>
                  <a:srgbClr val="000000"/>
                </a:solidFill>
              </a:rPr>
              <a:t> </a:t>
            </a:r>
            <a:r>
              <a:rPr lang="en-US" dirty="0" err="1">
                <a:solidFill>
                  <a:srgbClr val="000000"/>
                </a:solidFill>
              </a:rPr>
              <a:t>conservar</a:t>
            </a:r>
            <a:r>
              <a:rPr lang="en-US" dirty="0">
                <a:solidFill>
                  <a:srgbClr val="000000"/>
                </a:solidFill>
              </a:rPr>
              <a:t> las </a:t>
            </a:r>
            <a:r>
              <a:rPr lang="en-US" dirty="0" err="1">
                <a:solidFill>
                  <a:srgbClr val="000000"/>
                </a:solidFill>
              </a:rPr>
              <a:t>cosas</a:t>
            </a:r>
            <a:r>
              <a:rPr lang="en-US" dirty="0">
                <a:solidFill>
                  <a:srgbClr val="000000"/>
                </a:solidFill>
              </a:rPr>
              <a:t> </a:t>
            </a:r>
            <a:r>
              <a:rPr lang="en-US" dirty="0" err="1">
                <a:solidFill>
                  <a:srgbClr val="000000"/>
                </a:solidFill>
              </a:rPr>
              <a:t>buenas</a:t>
            </a:r>
            <a:r>
              <a:rPr lang="en-US" dirty="0">
                <a:solidFill>
                  <a:srgbClr val="000000"/>
                </a:solidFill>
              </a:rPr>
              <a:t> que </a:t>
            </a:r>
            <a:r>
              <a:rPr lang="en-US" dirty="0" err="1">
                <a:solidFill>
                  <a:srgbClr val="000000"/>
                </a:solidFill>
              </a:rPr>
              <a:t>están</a:t>
            </a:r>
            <a:r>
              <a:rPr lang="en-US" dirty="0">
                <a:solidFill>
                  <a:srgbClr val="000000"/>
                </a:solidFill>
              </a:rPr>
              <a:t> </a:t>
            </a:r>
            <a:r>
              <a:rPr lang="en-US" dirty="0" err="1">
                <a:solidFill>
                  <a:srgbClr val="000000"/>
                </a:solidFill>
              </a:rPr>
              <a:t>sucediendo</a:t>
            </a:r>
            <a:r>
              <a:rPr lang="en-US" dirty="0">
                <a:solidFill>
                  <a:srgbClr val="000000"/>
                </a:solidFill>
              </a:rPr>
              <a:t> </a:t>
            </a:r>
            <a:r>
              <a:rPr lang="en-US" dirty="0" err="1">
                <a:solidFill>
                  <a:srgbClr val="000000"/>
                </a:solidFill>
              </a:rPr>
              <a:t>en</a:t>
            </a:r>
            <a:r>
              <a:rPr lang="en-US" dirty="0">
                <a:solidFill>
                  <a:srgbClr val="000000"/>
                </a:solidFill>
              </a:rPr>
              <a:t> la </a:t>
            </a:r>
            <a:r>
              <a:rPr lang="en-US" dirty="0" err="1">
                <a:solidFill>
                  <a:srgbClr val="000000"/>
                </a:solidFill>
              </a:rPr>
              <a:t>vida</a:t>
            </a:r>
            <a:r>
              <a:rPr lang="en-US" dirty="0">
                <a:solidFill>
                  <a:srgbClr val="000000"/>
                </a:solidFill>
              </a:rPr>
              <a:t> de </a:t>
            </a:r>
            <a:r>
              <a:rPr lang="en-US" dirty="0" err="1">
                <a:solidFill>
                  <a:srgbClr val="000000"/>
                </a:solidFill>
              </a:rPr>
              <a:t>los</a:t>
            </a:r>
            <a:r>
              <a:rPr lang="en-US" dirty="0">
                <a:solidFill>
                  <a:srgbClr val="000000"/>
                </a:solidFill>
              </a:rPr>
              <a:t> </a:t>
            </a:r>
            <a:r>
              <a:rPr lang="en-US" dirty="0" err="1">
                <a:solidFill>
                  <a:srgbClr val="000000"/>
                </a:solidFill>
              </a:rPr>
              <a:t>alumnos</a:t>
            </a:r>
            <a:r>
              <a:rPr lang="en-US" dirty="0">
                <a:solidFill>
                  <a:srgbClr val="000000"/>
                </a:solidFill>
              </a:rPr>
              <a:t> y </a:t>
            </a:r>
            <a:r>
              <a:rPr lang="en-US" dirty="0" err="1">
                <a:solidFill>
                  <a:srgbClr val="000000"/>
                </a:solidFill>
              </a:rPr>
              <a:t>alumnas</a:t>
            </a:r>
            <a:r>
              <a:rPr lang="en-US" dirty="0">
                <a:solidFill>
                  <a:srgbClr val="000000"/>
                </a:solidFill>
              </a:rPr>
              <a:t>, </a:t>
            </a:r>
            <a:r>
              <a:rPr lang="en-US" dirty="0" err="1">
                <a:solidFill>
                  <a:srgbClr val="000000"/>
                </a:solidFill>
              </a:rPr>
              <a:t>identificándolas</a:t>
            </a:r>
            <a:r>
              <a:rPr lang="en-US" dirty="0">
                <a:solidFill>
                  <a:srgbClr val="000000"/>
                </a:solidFill>
              </a:rPr>
              <a:t>, </a:t>
            </a:r>
            <a:r>
              <a:rPr lang="en-US" dirty="0" err="1">
                <a:solidFill>
                  <a:srgbClr val="000000"/>
                </a:solidFill>
              </a:rPr>
              <a:t>si</a:t>
            </a:r>
            <a:r>
              <a:rPr lang="en-US" dirty="0">
                <a:solidFill>
                  <a:srgbClr val="000000"/>
                </a:solidFill>
              </a:rPr>
              <a:t> es </a:t>
            </a:r>
            <a:r>
              <a:rPr lang="en-US" dirty="0" err="1">
                <a:solidFill>
                  <a:srgbClr val="000000"/>
                </a:solidFill>
              </a:rPr>
              <a:t>necesario</a:t>
            </a:r>
            <a:r>
              <a:rPr lang="en-US" dirty="0">
                <a:solidFill>
                  <a:srgbClr val="000000"/>
                </a:solidFill>
              </a:rPr>
              <a:t>, y </a:t>
            </a:r>
            <a:r>
              <a:rPr lang="en-US" dirty="0" err="1">
                <a:solidFill>
                  <a:srgbClr val="000000"/>
                </a:solidFill>
              </a:rPr>
              <a:t>reforzándolas</a:t>
            </a:r>
            <a:r>
              <a:rPr lang="en-US" dirty="0">
                <a:solidFill>
                  <a:srgbClr val="000000"/>
                </a:solidFill>
              </a:rPr>
              <a:t>.</a:t>
            </a:r>
            <a:endParaRPr dirty="0">
              <a:solidFill>
                <a:srgbClr val="000000"/>
              </a:solidFill>
            </a:endParaRPr>
          </a:p>
          <a:p>
            <a:pPr marL="171450" marR="0" lvl="0" indent="-165258" algn="l" rtl="0">
              <a:lnSpc>
                <a:spcPct val="100000"/>
              </a:lnSpc>
              <a:spcBef>
                <a:spcPts val="400"/>
              </a:spcBef>
              <a:spcAft>
                <a:spcPts val="0"/>
              </a:spcAft>
              <a:buClr>
                <a:srgbClr val="000000"/>
              </a:buClr>
              <a:buSzPct val="100000"/>
              <a:buChar char="-"/>
            </a:pPr>
            <a:r>
              <a:rPr lang="en-US" dirty="0" err="1">
                <a:solidFill>
                  <a:srgbClr val="000000"/>
                </a:solidFill>
              </a:rPr>
              <a:t>Compromiso</a:t>
            </a:r>
            <a:r>
              <a:rPr lang="en-US" dirty="0">
                <a:solidFill>
                  <a:srgbClr val="000000"/>
                </a:solidFill>
              </a:rPr>
              <a:t>. Es </a:t>
            </a:r>
            <a:r>
              <a:rPr lang="en-US" dirty="0" err="1">
                <a:solidFill>
                  <a:srgbClr val="000000"/>
                </a:solidFill>
              </a:rPr>
              <a:t>importante</a:t>
            </a:r>
            <a:r>
              <a:rPr lang="en-US" dirty="0">
                <a:solidFill>
                  <a:srgbClr val="000000"/>
                </a:solidFill>
              </a:rPr>
              <a:t> </a:t>
            </a:r>
            <a:r>
              <a:rPr lang="en-US" dirty="0" err="1">
                <a:solidFill>
                  <a:srgbClr val="000000"/>
                </a:solidFill>
              </a:rPr>
              <a:t>mantenerse</a:t>
            </a:r>
            <a:r>
              <a:rPr lang="en-US" dirty="0">
                <a:solidFill>
                  <a:srgbClr val="000000"/>
                </a:solidFill>
              </a:rPr>
              <a:t> </a:t>
            </a:r>
            <a:r>
              <a:rPr lang="en-US" dirty="0" err="1">
                <a:solidFill>
                  <a:srgbClr val="000000"/>
                </a:solidFill>
              </a:rPr>
              <a:t>centrado</a:t>
            </a:r>
            <a:r>
              <a:rPr lang="en-US" dirty="0">
                <a:solidFill>
                  <a:srgbClr val="000000"/>
                </a:solidFill>
              </a:rPr>
              <a:t> y ser </a:t>
            </a:r>
            <a:r>
              <a:rPr lang="en-US" dirty="0" err="1">
                <a:solidFill>
                  <a:srgbClr val="000000"/>
                </a:solidFill>
              </a:rPr>
              <a:t>constante</a:t>
            </a:r>
            <a:r>
              <a:rPr lang="en-US" dirty="0">
                <a:solidFill>
                  <a:srgbClr val="000000"/>
                </a:solidFill>
              </a:rPr>
              <a:t> </a:t>
            </a:r>
            <a:r>
              <a:rPr lang="en-US" dirty="0" err="1">
                <a:solidFill>
                  <a:srgbClr val="000000"/>
                </a:solidFill>
              </a:rPr>
              <a:t>en</a:t>
            </a:r>
            <a:r>
              <a:rPr lang="en-US" dirty="0">
                <a:solidFill>
                  <a:srgbClr val="000000"/>
                </a:solidFill>
              </a:rPr>
              <a:t> </a:t>
            </a:r>
            <a:r>
              <a:rPr lang="en-US" dirty="0" err="1">
                <a:solidFill>
                  <a:srgbClr val="000000"/>
                </a:solidFill>
              </a:rPr>
              <a:t>el</a:t>
            </a:r>
            <a:r>
              <a:rPr lang="en-US" dirty="0">
                <a:solidFill>
                  <a:srgbClr val="000000"/>
                </a:solidFill>
              </a:rPr>
              <a:t> </a:t>
            </a:r>
            <a:r>
              <a:rPr lang="en-US" dirty="0" err="1">
                <a:solidFill>
                  <a:srgbClr val="000000"/>
                </a:solidFill>
              </a:rPr>
              <a:t>fomento</a:t>
            </a:r>
            <a:r>
              <a:rPr lang="en-US" dirty="0">
                <a:solidFill>
                  <a:srgbClr val="000000"/>
                </a:solidFill>
              </a:rPr>
              <a:t> de la </a:t>
            </a:r>
            <a:r>
              <a:rPr lang="en-US" dirty="0" err="1">
                <a:solidFill>
                  <a:srgbClr val="000000"/>
                </a:solidFill>
              </a:rPr>
              <a:t>resiliencia</a:t>
            </a:r>
            <a:r>
              <a:rPr lang="en-US" dirty="0">
                <a:solidFill>
                  <a:srgbClr val="000000"/>
                </a:solidFill>
              </a:rPr>
              <a:t>, </a:t>
            </a:r>
            <a:r>
              <a:rPr lang="en-US" dirty="0" err="1">
                <a:solidFill>
                  <a:srgbClr val="000000"/>
                </a:solidFill>
              </a:rPr>
              <a:t>ya</a:t>
            </a:r>
            <a:r>
              <a:rPr lang="en-US" dirty="0">
                <a:solidFill>
                  <a:srgbClr val="000000"/>
                </a:solidFill>
              </a:rPr>
              <a:t> que no es </a:t>
            </a:r>
            <a:r>
              <a:rPr lang="en-US" dirty="0" err="1">
                <a:solidFill>
                  <a:srgbClr val="000000"/>
                </a:solidFill>
              </a:rPr>
              <a:t>una</a:t>
            </a:r>
            <a:r>
              <a:rPr lang="en-US" dirty="0">
                <a:solidFill>
                  <a:srgbClr val="000000"/>
                </a:solidFill>
              </a:rPr>
              <a:t> </a:t>
            </a:r>
            <a:r>
              <a:rPr lang="en-US" dirty="0" err="1">
                <a:solidFill>
                  <a:srgbClr val="000000"/>
                </a:solidFill>
              </a:rPr>
              <a:t>solución</a:t>
            </a:r>
            <a:r>
              <a:rPr lang="en-US" dirty="0">
                <a:solidFill>
                  <a:srgbClr val="000000"/>
                </a:solidFill>
              </a:rPr>
              <a:t> </a:t>
            </a:r>
            <a:r>
              <a:rPr lang="en-US" dirty="0" err="1">
                <a:solidFill>
                  <a:srgbClr val="000000"/>
                </a:solidFill>
              </a:rPr>
              <a:t>rápida</a:t>
            </a:r>
            <a:r>
              <a:rPr lang="en-US" dirty="0">
                <a:solidFill>
                  <a:srgbClr val="000000"/>
                </a:solidFill>
              </a:rPr>
              <a:t>.</a:t>
            </a:r>
            <a:endParaRPr dirty="0">
              <a:solidFill>
                <a:srgbClr val="000000"/>
              </a:solidFill>
            </a:endParaRPr>
          </a:p>
          <a:p>
            <a:pPr marL="171450" marR="0" lvl="0" indent="-165258" algn="l" rtl="0">
              <a:lnSpc>
                <a:spcPct val="100000"/>
              </a:lnSpc>
              <a:spcBef>
                <a:spcPts val="400"/>
              </a:spcBef>
              <a:spcAft>
                <a:spcPts val="0"/>
              </a:spcAft>
              <a:buClr>
                <a:srgbClr val="000000"/>
              </a:buClr>
              <a:buSzPct val="100000"/>
              <a:buChar char="-"/>
            </a:pPr>
            <a:r>
              <a:rPr lang="en-US" dirty="0" err="1">
                <a:solidFill>
                  <a:srgbClr val="000000"/>
                </a:solidFill>
              </a:rPr>
              <a:t>Implicación</a:t>
            </a:r>
            <a:r>
              <a:rPr lang="en-US" dirty="0">
                <a:solidFill>
                  <a:srgbClr val="000000"/>
                </a:solidFill>
              </a:rPr>
              <a:t>. </a:t>
            </a:r>
            <a:r>
              <a:rPr lang="en-US" dirty="0" err="1">
                <a:solidFill>
                  <a:srgbClr val="000000"/>
                </a:solidFill>
              </a:rPr>
              <a:t>Significa</a:t>
            </a:r>
            <a:r>
              <a:rPr lang="en-US" dirty="0">
                <a:solidFill>
                  <a:srgbClr val="000000"/>
                </a:solidFill>
              </a:rPr>
              <a:t> </a:t>
            </a:r>
            <a:r>
              <a:rPr lang="en-US" dirty="0" err="1">
                <a:solidFill>
                  <a:srgbClr val="000000"/>
                </a:solidFill>
              </a:rPr>
              <a:t>implicar</a:t>
            </a:r>
            <a:r>
              <a:rPr lang="en-US" dirty="0">
                <a:solidFill>
                  <a:srgbClr val="000000"/>
                </a:solidFill>
              </a:rPr>
              <a:t> a </a:t>
            </a:r>
            <a:r>
              <a:rPr lang="en-US" dirty="0" err="1">
                <a:solidFill>
                  <a:srgbClr val="000000"/>
                </a:solidFill>
              </a:rPr>
              <a:t>otras</a:t>
            </a:r>
            <a:r>
              <a:rPr lang="en-US" dirty="0">
                <a:solidFill>
                  <a:srgbClr val="000000"/>
                </a:solidFill>
              </a:rPr>
              <a:t> personas de la </a:t>
            </a:r>
            <a:r>
              <a:rPr lang="en-US" dirty="0" err="1">
                <a:solidFill>
                  <a:srgbClr val="000000"/>
                </a:solidFill>
              </a:rPr>
              <a:t>comunidad</a:t>
            </a:r>
            <a:r>
              <a:rPr lang="en-US" dirty="0">
                <a:solidFill>
                  <a:srgbClr val="000000"/>
                </a:solidFill>
              </a:rPr>
              <a:t> </a:t>
            </a:r>
            <a:r>
              <a:rPr lang="en-US" dirty="0" err="1">
                <a:solidFill>
                  <a:srgbClr val="000000"/>
                </a:solidFill>
              </a:rPr>
              <a:t>educativa</a:t>
            </a:r>
            <a:r>
              <a:rPr lang="en-US" dirty="0">
                <a:solidFill>
                  <a:srgbClr val="000000"/>
                </a:solidFill>
              </a:rPr>
              <a:t> o </a:t>
            </a:r>
            <a:r>
              <a:rPr lang="en-US" dirty="0" err="1">
                <a:solidFill>
                  <a:srgbClr val="000000"/>
                </a:solidFill>
              </a:rPr>
              <a:t>ajenas</a:t>
            </a:r>
            <a:r>
              <a:rPr lang="en-US" dirty="0">
                <a:solidFill>
                  <a:srgbClr val="000000"/>
                </a:solidFill>
              </a:rPr>
              <a:t> a la </a:t>
            </a:r>
            <a:r>
              <a:rPr lang="en-US" dirty="0" err="1">
                <a:solidFill>
                  <a:srgbClr val="000000"/>
                </a:solidFill>
              </a:rPr>
              <a:t>escuela</a:t>
            </a:r>
            <a:r>
              <a:rPr lang="en-US" dirty="0">
                <a:solidFill>
                  <a:srgbClr val="000000"/>
                </a:solidFill>
              </a:rPr>
              <a:t> que </a:t>
            </a:r>
            <a:r>
              <a:rPr lang="en-US" dirty="0" err="1">
                <a:solidFill>
                  <a:srgbClr val="000000"/>
                </a:solidFill>
              </a:rPr>
              <a:t>puedan</a:t>
            </a:r>
            <a:r>
              <a:rPr lang="en-US" dirty="0">
                <a:solidFill>
                  <a:srgbClr val="000000"/>
                </a:solidFill>
              </a:rPr>
              <a:t> </a:t>
            </a:r>
            <a:r>
              <a:rPr lang="en-US" dirty="0" err="1">
                <a:solidFill>
                  <a:srgbClr val="000000"/>
                </a:solidFill>
              </a:rPr>
              <a:t>apoyar</a:t>
            </a:r>
            <a:r>
              <a:rPr lang="en-US" dirty="0">
                <a:solidFill>
                  <a:srgbClr val="000000"/>
                </a:solidFill>
              </a:rPr>
              <a:t> a </a:t>
            </a:r>
            <a:r>
              <a:rPr lang="en-US" dirty="0" err="1">
                <a:solidFill>
                  <a:srgbClr val="000000"/>
                </a:solidFill>
              </a:rPr>
              <a:t>los</a:t>
            </a:r>
            <a:r>
              <a:rPr lang="en-US" dirty="0">
                <a:solidFill>
                  <a:srgbClr val="000000"/>
                </a:solidFill>
              </a:rPr>
              <a:t> </a:t>
            </a:r>
            <a:r>
              <a:rPr lang="en-US" dirty="0" err="1">
                <a:solidFill>
                  <a:srgbClr val="000000"/>
                </a:solidFill>
              </a:rPr>
              <a:t>niños</a:t>
            </a:r>
            <a:r>
              <a:rPr lang="en-US" dirty="0">
                <a:solidFill>
                  <a:srgbClr val="000000"/>
                </a:solidFill>
              </a:rPr>
              <a:t> y </a:t>
            </a:r>
            <a:r>
              <a:rPr lang="en-US" dirty="0" err="1">
                <a:solidFill>
                  <a:srgbClr val="000000"/>
                </a:solidFill>
              </a:rPr>
              <a:t>adolescentes</a:t>
            </a:r>
            <a:r>
              <a:rPr lang="en-US" dirty="0">
                <a:solidFill>
                  <a:srgbClr val="000000"/>
                </a:solidFill>
              </a:rPr>
              <a:t>.</a:t>
            </a:r>
            <a:endParaRPr dirty="0">
              <a:solidFill>
                <a:srgbClr val="000000"/>
              </a:solidFill>
            </a:endParaRPr>
          </a:p>
          <a:p>
            <a:pPr marL="171450" marR="0" lvl="0" indent="-165258" algn="l" rtl="0">
              <a:lnSpc>
                <a:spcPct val="100000"/>
              </a:lnSpc>
              <a:spcBef>
                <a:spcPts val="400"/>
              </a:spcBef>
              <a:spcAft>
                <a:spcPts val="400"/>
              </a:spcAft>
              <a:buClr>
                <a:srgbClr val="000000"/>
              </a:buClr>
              <a:buSzPct val="100000"/>
              <a:buChar char="-"/>
            </a:pPr>
            <a:r>
              <a:rPr lang="en-US" dirty="0" err="1">
                <a:solidFill>
                  <a:srgbClr val="000000"/>
                </a:solidFill>
              </a:rPr>
              <a:t>Relevancia</a:t>
            </a:r>
            <a:r>
              <a:rPr lang="en-US" dirty="0">
                <a:solidFill>
                  <a:srgbClr val="000000"/>
                </a:solidFill>
              </a:rPr>
              <a:t> de la </a:t>
            </a:r>
            <a:r>
              <a:rPr lang="en-US" dirty="0" err="1">
                <a:solidFill>
                  <a:srgbClr val="000000"/>
                </a:solidFill>
              </a:rPr>
              <a:t>intervención</a:t>
            </a:r>
            <a:r>
              <a:rPr lang="en-US" dirty="0">
                <a:solidFill>
                  <a:srgbClr val="000000"/>
                </a:solidFill>
              </a:rPr>
              <a:t> </a:t>
            </a:r>
            <a:r>
              <a:rPr lang="en-US" dirty="0" err="1">
                <a:solidFill>
                  <a:srgbClr val="000000"/>
                </a:solidFill>
              </a:rPr>
              <a:t>primaria</a:t>
            </a:r>
            <a:r>
              <a:rPr lang="en-US" dirty="0">
                <a:solidFill>
                  <a:srgbClr val="000000"/>
                </a:solidFill>
              </a:rPr>
              <a:t>: </a:t>
            </a:r>
            <a:r>
              <a:rPr lang="en-US" dirty="0" err="1">
                <a:solidFill>
                  <a:srgbClr val="000000"/>
                </a:solidFill>
              </a:rPr>
              <a:t>hacer</a:t>
            </a:r>
            <a:r>
              <a:rPr lang="en-US" dirty="0">
                <a:solidFill>
                  <a:srgbClr val="000000"/>
                </a:solidFill>
              </a:rPr>
              <a:t> un </a:t>
            </a:r>
            <a:r>
              <a:rPr lang="en-US" dirty="0" err="1">
                <a:solidFill>
                  <a:srgbClr val="000000"/>
                </a:solidFill>
              </a:rPr>
              <a:t>ejercicio</a:t>
            </a:r>
            <a:r>
              <a:rPr lang="en-US" dirty="0">
                <a:solidFill>
                  <a:srgbClr val="000000"/>
                </a:solidFill>
              </a:rPr>
              <a:t> </a:t>
            </a:r>
            <a:r>
              <a:rPr lang="en-US" dirty="0" err="1">
                <a:solidFill>
                  <a:srgbClr val="000000"/>
                </a:solidFill>
              </a:rPr>
              <a:t>práctico</a:t>
            </a:r>
            <a:r>
              <a:rPr lang="en-US" dirty="0">
                <a:solidFill>
                  <a:srgbClr val="000000"/>
                </a:solidFill>
              </a:rPr>
              <a:t> para </a:t>
            </a:r>
            <a:r>
              <a:rPr lang="en-US" dirty="0" err="1">
                <a:solidFill>
                  <a:srgbClr val="000000"/>
                </a:solidFill>
              </a:rPr>
              <a:t>reflexionar</a:t>
            </a:r>
            <a:r>
              <a:rPr lang="en-US" dirty="0">
                <a:solidFill>
                  <a:srgbClr val="000000"/>
                </a:solidFill>
              </a:rPr>
              <a:t> </a:t>
            </a:r>
            <a:r>
              <a:rPr lang="en-US" dirty="0" err="1">
                <a:solidFill>
                  <a:srgbClr val="000000"/>
                </a:solidFill>
              </a:rPr>
              <a:t>juntos</a:t>
            </a:r>
            <a:r>
              <a:rPr lang="en-US" dirty="0">
                <a:solidFill>
                  <a:srgbClr val="000000"/>
                </a:solidFill>
              </a:rPr>
              <a:t> </a:t>
            </a:r>
            <a:r>
              <a:rPr lang="en-US" dirty="0" err="1">
                <a:solidFill>
                  <a:srgbClr val="000000"/>
                </a:solidFill>
              </a:rPr>
              <a:t>sobre</a:t>
            </a:r>
            <a:r>
              <a:rPr lang="en-US" dirty="0">
                <a:solidFill>
                  <a:srgbClr val="000000"/>
                </a:solidFill>
              </a:rPr>
              <a:t> la </a:t>
            </a:r>
            <a:r>
              <a:rPr lang="en-US" dirty="0" err="1">
                <a:solidFill>
                  <a:srgbClr val="000000"/>
                </a:solidFill>
              </a:rPr>
              <a:t>cohesión</a:t>
            </a:r>
            <a:r>
              <a:rPr lang="en-US" dirty="0">
                <a:solidFill>
                  <a:srgbClr val="000000"/>
                </a:solidFill>
              </a:rPr>
              <a:t> del </a:t>
            </a:r>
            <a:r>
              <a:rPr lang="en-US" dirty="0" err="1">
                <a:solidFill>
                  <a:srgbClr val="000000"/>
                </a:solidFill>
              </a:rPr>
              <a:t>grupo</a:t>
            </a:r>
            <a:r>
              <a:rPr lang="en-US" dirty="0">
                <a:solidFill>
                  <a:srgbClr val="000000"/>
                </a:solidFill>
              </a:rPr>
              <a:t>. </a:t>
            </a:r>
            <a:endParaRPr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body" idx="2"/>
          </p:nvPr>
        </p:nvSpPr>
        <p:spPr>
          <a:xfrm>
            <a:off x="180475" y="155865"/>
            <a:ext cx="11851104" cy="6186570"/>
          </a:xfrm>
          <a:prstGeom prst="rect">
            <a:avLst/>
          </a:prstGeom>
          <a:noFill/>
          <a:ln>
            <a:noFill/>
          </a:ln>
        </p:spPr>
        <p:txBody>
          <a:bodyPr spcFirstLastPara="1" wrap="square" lIns="91425" tIns="45700" rIns="91425" bIns="45700" numCol="2" spcCol="108000" anchor="t" anchorCtr="0">
            <a:noAutofit/>
          </a:bodyPr>
          <a:lstStyle/>
          <a:p>
            <a:pPr marL="0" lvl="0" indent="0" algn="l" rtl="0">
              <a:spcBef>
                <a:spcPts val="200"/>
              </a:spcBef>
              <a:spcAft>
                <a:spcPts val="0"/>
              </a:spcAft>
              <a:buSzPts val="1400"/>
              <a:buNone/>
            </a:pPr>
            <a:r>
              <a:rPr lang="en-US" sz="1200" b="1" dirty="0"/>
              <a:t>INTELIGENCIA EMOCIONAL</a:t>
            </a:r>
            <a:endParaRPr sz="1200" dirty="0"/>
          </a:p>
          <a:p>
            <a:pPr marL="0" lvl="0" indent="0" algn="l" rtl="0">
              <a:spcBef>
                <a:spcPts val="200"/>
              </a:spcBef>
              <a:spcAft>
                <a:spcPts val="0"/>
              </a:spcAft>
              <a:buSzPts val="1400"/>
              <a:buNone/>
            </a:pPr>
            <a:r>
              <a:rPr lang="en-US" sz="1200" b="1" dirty="0" err="1"/>
              <a:t>Inteligencia</a:t>
            </a:r>
            <a:r>
              <a:rPr lang="en-US" sz="1200" b="1" dirty="0"/>
              <a:t> emocional</a:t>
            </a:r>
            <a:r>
              <a:rPr lang="en-US" sz="1200" b="1" dirty="0">
                <a:latin typeface="Calibri"/>
                <a:ea typeface="Calibri"/>
                <a:cs typeface="Calibri"/>
                <a:sym typeface="Calibri"/>
              </a:rPr>
              <a:t>_1</a:t>
            </a:r>
            <a:endParaRPr sz="1200" dirty="0">
              <a:latin typeface="Calibri"/>
              <a:ea typeface="Calibri"/>
              <a:cs typeface="Calibri"/>
              <a:sym typeface="Calibri"/>
            </a:endParaRPr>
          </a:p>
          <a:p>
            <a:pPr marL="0" lvl="0" indent="0" algn="l" rtl="0">
              <a:spcBef>
                <a:spcPts val="200"/>
              </a:spcBef>
              <a:spcAft>
                <a:spcPts val="0"/>
              </a:spcAft>
              <a:buClr>
                <a:schemeClr val="dk1"/>
              </a:buClr>
              <a:buSzPts val="1100"/>
              <a:buFont typeface="Arial"/>
              <a:buNone/>
            </a:pPr>
            <a:r>
              <a:rPr lang="en-US" sz="1100" dirty="0"/>
              <a:t>La </a:t>
            </a:r>
            <a:r>
              <a:rPr lang="en-US" sz="1100" dirty="0" err="1"/>
              <a:t>capacidad</a:t>
            </a:r>
            <a:r>
              <a:rPr lang="en-US" sz="1100" dirty="0"/>
              <a:t> que </a:t>
            </a:r>
            <a:r>
              <a:rPr lang="en-US" sz="1100" dirty="0" err="1"/>
              <a:t>tiene</a:t>
            </a:r>
            <a:r>
              <a:rPr lang="en-US" sz="1100" dirty="0"/>
              <a:t> </a:t>
            </a:r>
            <a:r>
              <a:rPr lang="en-US" sz="1100" dirty="0" err="1"/>
              <a:t>el</a:t>
            </a:r>
            <a:r>
              <a:rPr lang="en-US" sz="1100" dirty="0"/>
              <a:t> ser </a:t>
            </a:r>
            <a:r>
              <a:rPr lang="en-US" sz="1100" dirty="0" err="1"/>
              <a:t>humano</a:t>
            </a:r>
            <a:r>
              <a:rPr lang="en-US" sz="1100" dirty="0"/>
              <a:t> para </a:t>
            </a:r>
            <a:r>
              <a:rPr lang="en-US" sz="1100" dirty="0" err="1"/>
              <a:t>relacionarse</a:t>
            </a:r>
            <a:r>
              <a:rPr lang="en-US" sz="1100" dirty="0"/>
              <a:t> de forma </a:t>
            </a:r>
            <a:r>
              <a:rPr lang="en-US" sz="1100" dirty="0" err="1"/>
              <a:t>adecuada</a:t>
            </a:r>
            <a:r>
              <a:rPr lang="en-US" sz="1100" dirty="0"/>
              <a:t> con </a:t>
            </a:r>
            <a:r>
              <a:rPr lang="en-US" sz="1100" dirty="0" err="1"/>
              <a:t>los</a:t>
            </a:r>
            <a:r>
              <a:rPr lang="en-US" sz="1100" dirty="0"/>
              <a:t> </a:t>
            </a:r>
            <a:r>
              <a:rPr lang="en-US" sz="1100" dirty="0" err="1"/>
              <a:t>demás</a:t>
            </a:r>
            <a:r>
              <a:rPr lang="en-US" sz="1100" dirty="0"/>
              <a:t> es </a:t>
            </a:r>
            <a:r>
              <a:rPr lang="en-US" sz="1100" dirty="0" err="1"/>
              <a:t>una</a:t>
            </a:r>
            <a:r>
              <a:rPr lang="en-US" sz="1100" dirty="0"/>
              <a:t> de las </a:t>
            </a:r>
            <a:r>
              <a:rPr lang="en-US" sz="1100" dirty="0" err="1"/>
              <a:t>inteligencias</a:t>
            </a:r>
            <a:r>
              <a:rPr lang="en-US" sz="1100" dirty="0"/>
              <a:t> </a:t>
            </a:r>
            <a:r>
              <a:rPr lang="en-US" sz="1100" dirty="0" err="1"/>
              <a:t>específicas</a:t>
            </a:r>
            <a:r>
              <a:rPr lang="en-US" sz="1100" dirty="0"/>
              <a:t> que Gardner (1983) </a:t>
            </a:r>
            <a:r>
              <a:rPr lang="en-US" sz="1100" dirty="0" err="1"/>
              <a:t>detalló</a:t>
            </a:r>
            <a:r>
              <a:rPr lang="en-US" sz="1100" dirty="0"/>
              <a:t> </a:t>
            </a:r>
            <a:r>
              <a:rPr lang="en-US" sz="1100" dirty="0" err="1"/>
              <a:t>dentro</a:t>
            </a:r>
            <a:r>
              <a:rPr lang="en-US" sz="1100" dirty="0"/>
              <a:t> de </a:t>
            </a:r>
            <a:r>
              <a:rPr lang="en-US" sz="1100" dirty="0" err="1"/>
              <a:t>su</a:t>
            </a:r>
            <a:r>
              <a:rPr lang="en-US" sz="1100" dirty="0"/>
              <a:t> </a:t>
            </a:r>
            <a:r>
              <a:rPr lang="en-US" sz="1100" dirty="0" err="1"/>
              <a:t>teoría</a:t>
            </a:r>
            <a:r>
              <a:rPr lang="en-US" sz="1100" dirty="0"/>
              <a:t> de las </a:t>
            </a:r>
            <a:r>
              <a:rPr lang="en-US" sz="1100" dirty="0" err="1"/>
              <a:t>Inteligencias</a:t>
            </a:r>
            <a:r>
              <a:rPr lang="en-US" sz="1100" dirty="0"/>
              <a:t> </a:t>
            </a:r>
            <a:r>
              <a:rPr lang="en-US" sz="1100" dirty="0" err="1"/>
              <a:t>Múltiples</a:t>
            </a:r>
            <a:r>
              <a:rPr lang="en-US" sz="1100" dirty="0"/>
              <a:t>: </a:t>
            </a:r>
            <a:r>
              <a:rPr lang="en-US" sz="1100" dirty="0" err="1"/>
              <a:t>Inteligencia</a:t>
            </a:r>
            <a:r>
              <a:rPr lang="en-US" sz="1100" dirty="0"/>
              <a:t> Interpersonal. </a:t>
            </a:r>
            <a:r>
              <a:rPr lang="en-US" sz="1100" dirty="0" err="1"/>
              <a:t>Esta</a:t>
            </a:r>
            <a:r>
              <a:rPr lang="en-US" sz="1100" dirty="0"/>
              <a:t> </a:t>
            </a:r>
            <a:r>
              <a:rPr lang="en-US" sz="1100" dirty="0" err="1"/>
              <a:t>inteligencia</a:t>
            </a:r>
            <a:r>
              <a:rPr lang="en-US" sz="1100" dirty="0"/>
              <a:t> </a:t>
            </a:r>
            <a:r>
              <a:rPr lang="en-US" sz="1100" dirty="0" err="1"/>
              <a:t>está</a:t>
            </a:r>
            <a:r>
              <a:rPr lang="en-US" sz="1100" dirty="0"/>
              <a:t> </a:t>
            </a:r>
            <a:r>
              <a:rPr lang="en-US" sz="1100" dirty="0" err="1"/>
              <a:t>estrechamente</a:t>
            </a:r>
            <a:r>
              <a:rPr lang="en-US" sz="1100" dirty="0"/>
              <a:t> </a:t>
            </a:r>
            <a:r>
              <a:rPr lang="en-US" sz="1100" dirty="0" err="1"/>
              <a:t>relacionada</a:t>
            </a:r>
            <a:r>
              <a:rPr lang="en-US" sz="1100" dirty="0"/>
              <a:t> con </a:t>
            </a:r>
            <a:r>
              <a:rPr lang="en-US" sz="1100" dirty="0" err="1"/>
              <a:t>otra</a:t>
            </a:r>
            <a:r>
              <a:rPr lang="en-US" sz="1100" dirty="0"/>
              <a:t> que </a:t>
            </a:r>
            <a:r>
              <a:rPr lang="en-US" sz="1100" dirty="0" err="1"/>
              <a:t>el</a:t>
            </a:r>
            <a:r>
              <a:rPr lang="en-US" sz="1100" dirty="0"/>
              <a:t> </a:t>
            </a:r>
            <a:r>
              <a:rPr lang="en-US" sz="1100" dirty="0" err="1"/>
              <a:t>autor</a:t>
            </a:r>
            <a:r>
              <a:rPr lang="en-US" sz="1100" dirty="0"/>
              <a:t> </a:t>
            </a:r>
            <a:r>
              <a:rPr lang="en-US" sz="1100" dirty="0" err="1"/>
              <a:t>denominó</a:t>
            </a:r>
            <a:r>
              <a:rPr lang="en-US" sz="1100" dirty="0"/>
              <a:t> </a:t>
            </a:r>
            <a:r>
              <a:rPr lang="en-US" sz="1100" dirty="0" err="1"/>
              <a:t>Inteligencia</a:t>
            </a:r>
            <a:r>
              <a:rPr lang="en-US" sz="1100" dirty="0"/>
              <a:t> Intrapersonal y que se </a:t>
            </a:r>
            <a:r>
              <a:rPr lang="en-US" sz="1100" dirty="0" err="1"/>
              <a:t>refiere</a:t>
            </a:r>
            <a:r>
              <a:rPr lang="en-US" sz="1100" dirty="0"/>
              <a:t> a las </a:t>
            </a:r>
            <a:r>
              <a:rPr lang="en-US" sz="1100" dirty="0" err="1"/>
              <a:t>habilidades</a:t>
            </a:r>
            <a:r>
              <a:rPr lang="en-US" sz="1100" dirty="0"/>
              <a:t> </a:t>
            </a:r>
            <a:r>
              <a:rPr lang="en-US" sz="1100" dirty="0" err="1"/>
              <a:t>personales</a:t>
            </a:r>
            <a:r>
              <a:rPr lang="en-US" sz="1100" dirty="0"/>
              <a:t> que </a:t>
            </a:r>
            <a:r>
              <a:rPr lang="en-US" sz="1100" dirty="0" err="1"/>
              <a:t>cada</a:t>
            </a:r>
            <a:r>
              <a:rPr lang="en-US" sz="1100" dirty="0"/>
              <a:t> </a:t>
            </a:r>
            <a:r>
              <a:rPr lang="en-US" sz="1100" dirty="0" err="1"/>
              <a:t>individuo</a:t>
            </a:r>
            <a:r>
              <a:rPr lang="en-US" sz="1100" dirty="0"/>
              <a:t> </a:t>
            </a:r>
            <a:r>
              <a:rPr lang="en-US" sz="1100" dirty="0" err="1"/>
              <a:t>posee</a:t>
            </a:r>
            <a:r>
              <a:rPr lang="en-US" sz="1100" dirty="0"/>
              <a:t> para </a:t>
            </a:r>
            <a:r>
              <a:rPr lang="en-US" sz="1100" dirty="0" err="1"/>
              <a:t>identificar</a:t>
            </a:r>
            <a:r>
              <a:rPr lang="en-US" sz="1100" dirty="0"/>
              <a:t> y </a:t>
            </a:r>
            <a:r>
              <a:rPr lang="en-US" sz="1100" dirty="0" err="1"/>
              <a:t>controlar</a:t>
            </a:r>
            <a:r>
              <a:rPr lang="en-US" sz="1100" dirty="0"/>
              <a:t> </a:t>
            </a:r>
            <a:r>
              <a:rPr lang="en-US" sz="1100" dirty="0" err="1"/>
              <a:t>eficazmente</a:t>
            </a:r>
            <a:r>
              <a:rPr lang="en-US" sz="1100" dirty="0"/>
              <a:t> sus </a:t>
            </a:r>
            <a:r>
              <a:rPr lang="en-US" sz="1100" dirty="0" err="1"/>
              <a:t>propios</a:t>
            </a:r>
            <a:r>
              <a:rPr lang="en-US" sz="1100" dirty="0"/>
              <a:t> </a:t>
            </a:r>
            <a:r>
              <a:rPr lang="en-US" sz="1100" dirty="0" err="1"/>
              <a:t>estados</a:t>
            </a:r>
            <a:r>
              <a:rPr lang="en-US" sz="1100" dirty="0"/>
              <a:t> </a:t>
            </a:r>
            <a:r>
              <a:rPr lang="en-US" sz="1100" dirty="0" err="1"/>
              <a:t>emocionales</a:t>
            </a:r>
            <a:r>
              <a:rPr lang="en-US" sz="1100" dirty="0"/>
              <a:t>.</a:t>
            </a:r>
            <a:endParaRPr sz="1100" dirty="0"/>
          </a:p>
          <a:p>
            <a:pPr marL="0" lvl="0" indent="0" algn="l" rtl="0">
              <a:spcBef>
                <a:spcPts val="200"/>
              </a:spcBef>
              <a:spcAft>
                <a:spcPts val="0"/>
              </a:spcAft>
              <a:buClr>
                <a:schemeClr val="dk1"/>
              </a:buClr>
              <a:buSzPts val="1100"/>
              <a:buFont typeface="Arial"/>
              <a:buNone/>
            </a:pPr>
            <a:r>
              <a:rPr lang="en-US" sz="1100" dirty="0"/>
              <a:t>Daniel Goleman, </a:t>
            </a:r>
            <a:r>
              <a:rPr lang="en-US" sz="1100" dirty="0" err="1"/>
              <a:t>en</a:t>
            </a:r>
            <a:r>
              <a:rPr lang="en-US" sz="1100" dirty="0"/>
              <a:t> 1995, publica "</a:t>
            </a:r>
            <a:r>
              <a:rPr lang="en-US" sz="1100" dirty="0" err="1"/>
              <a:t>Inteligencia</a:t>
            </a:r>
            <a:r>
              <a:rPr lang="en-US" sz="1100" dirty="0"/>
              <a:t> </a:t>
            </a:r>
            <a:r>
              <a:rPr lang="en-US" sz="1100" dirty="0" err="1"/>
              <a:t>Emocional</a:t>
            </a:r>
            <a:r>
              <a:rPr lang="en-US" sz="1100" dirty="0"/>
              <a:t>" </a:t>
            </a:r>
            <a:r>
              <a:rPr lang="en-US" sz="1100" dirty="0" err="1"/>
              <a:t>combinando</a:t>
            </a:r>
            <a:r>
              <a:rPr lang="en-US" sz="1100" dirty="0"/>
              <a:t> ambas y </a:t>
            </a:r>
            <a:r>
              <a:rPr lang="en-US" sz="1100" dirty="0" err="1"/>
              <a:t>aludiendo</a:t>
            </a:r>
            <a:r>
              <a:rPr lang="en-US" sz="1100" dirty="0"/>
              <a:t> </a:t>
            </a:r>
            <a:r>
              <a:rPr lang="en-US" sz="1100" dirty="0" err="1"/>
              <a:t>así</a:t>
            </a:r>
            <a:r>
              <a:rPr lang="en-US" sz="1100" dirty="0"/>
              <a:t> a la </a:t>
            </a:r>
            <a:r>
              <a:rPr lang="en-US" sz="1100" dirty="0" err="1"/>
              <a:t>capacidad</a:t>
            </a:r>
            <a:r>
              <a:rPr lang="en-US" sz="1100" dirty="0"/>
              <a:t> de un </a:t>
            </a:r>
            <a:r>
              <a:rPr lang="en-US" sz="1100" dirty="0" err="1"/>
              <a:t>sujeto</a:t>
            </a:r>
            <a:r>
              <a:rPr lang="en-US" sz="1100" dirty="0"/>
              <a:t> para </a:t>
            </a:r>
            <a:r>
              <a:rPr lang="en-US" sz="1100" dirty="0" err="1"/>
              <a:t>identificar</a:t>
            </a:r>
            <a:r>
              <a:rPr lang="en-US" sz="1100" dirty="0"/>
              <a:t> y </a:t>
            </a:r>
            <a:r>
              <a:rPr lang="en-US" sz="1100" dirty="0" err="1"/>
              <a:t>gestionar</a:t>
            </a:r>
            <a:r>
              <a:rPr lang="en-US" sz="1100" dirty="0"/>
              <a:t> </a:t>
            </a:r>
            <a:r>
              <a:rPr lang="en-US" sz="1100" dirty="0" err="1"/>
              <a:t>eficazmente</a:t>
            </a:r>
            <a:r>
              <a:rPr lang="en-US" sz="1100" dirty="0"/>
              <a:t> tanto sus </a:t>
            </a:r>
            <a:r>
              <a:rPr lang="en-US" sz="1100" dirty="0" err="1"/>
              <a:t>propias</a:t>
            </a:r>
            <a:r>
              <a:rPr lang="en-US" sz="1100" dirty="0"/>
              <a:t> </a:t>
            </a:r>
            <a:r>
              <a:rPr lang="en-US" sz="1100" dirty="0" err="1"/>
              <a:t>emociones</a:t>
            </a:r>
            <a:r>
              <a:rPr lang="en-US" sz="1100" dirty="0"/>
              <a:t> </a:t>
            </a:r>
            <a:r>
              <a:rPr lang="en-US" sz="1100" dirty="0" err="1"/>
              <a:t>como</a:t>
            </a:r>
            <a:r>
              <a:rPr lang="en-US" sz="1100" dirty="0"/>
              <a:t> las de </a:t>
            </a:r>
            <a:r>
              <a:rPr lang="en-US" sz="1100" dirty="0" err="1"/>
              <a:t>los</a:t>
            </a:r>
            <a:r>
              <a:rPr lang="en-US" sz="1100" dirty="0"/>
              <a:t> </a:t>
            </a:r>
            <a:r>
              <a:rPr lang="en-US" sz="1100" dirty="0" err="1"/>
              <a:t>demás</a:t>
            </a:r>
            <a:r>
              <a:rPr lang="en-US" sz="1100" dirty="0"/>
              <a:t>, de </a:t>
            </a:r>
            <a:r>
              <a:rPr lang="en-US" sz="1100" dirty="0" err="1"/>
              <a:t>tal</a:t>
            </a:r>
            <a:r>
              <a:rPr lang="en-US" sz="1100" dirty="0"/>
              <a:t> forma que las </a:t>
            </a:r>
            <a:r>
              <a:rPr lang="en-US" sz="1100" dirty="0" err="1"/>
              <a:t>relaciones</a:t>
            </a:r>
            <a:r>
              <a:rPr lang="en-US" sz="1100" dirty="0"/>
              <a:t> </a:t>
            </a:r>
            <a:r>
              <a:rPr lang="en-US" sz="1100" dirty="0" err="1"/>
              <a:t>sociales</a:t>
            </a:r>
            <a:r>
              <a:rPr lang="en-US" sz="1100" dirty="0"/>
              <a:t> le </a:t>
            </a:r>
            <a:r>
              <a:rPr lang="en-US" sz="1100" dirty="0" err="1"/>
              <a:t>supondrían</a:t>
            </a:r>
            <a:r>
              <a:rPr lang="en-US" sz="1100" dirty="0"/>
              <a:t> un gran </a:t>
            </a:r>
            <a:r>
              <a:rPr lang="en-US" sz="1100" dirty="0" err="1"/>
              <a:t>éxito</a:t>
            </a:r>
            <a:r>
              <a:rPr lang="en-US" sz="1100" dirty="0"/>
              <a:t> </a:t>
            </a:r>
            <a:r>
              <a:rPr lang="en-US" sz="1100" dirty="0" err="1"/>
              <a:t>frente</a:t>
            </a:r>
            <a:r>
              <a:rPr lang="en-US" sz="1100" dirty="0"/>
              <a:t> a </a:t>
            </a:r>
            <a:r>
              <a:rPr lang="en-US" sz="1100" dirty="0" err="1"/>
              <a:t>aquellas</a:t>
            </a:r>
            <a:r>
              <a:rPr lang="en-US" sz="1100" dirty="0"/>
              <a:t> </a:t>
            </a:r>
            <a:r>
              <a:rPr lang="en-US" sz="1100" dirty="0" err="1"/>
              <a:t>otras</a:t>
            </a:r>
            <a:r>
              <a:rPr lang="en-US" sz="1100" dirty="0"/>
              <a:t> personas </a:t>
            </a:r>
            <a:r>
              <a:rPr lang="en-US" sz="1100" dirty="0" err="1"/>
              <a:t>incapaces</a:t>
            </a:r>
            <a:r>
              <a:rPr lang="en-US" sz="1100" dirty="0"/>
              <a:t> de </a:t>
            </a:r>
            <a:r>
              <a:rPr lang="en-US" sz="1100" dirty="0" err="1"/>
              <a:t>reconocerlas</a:t>
            </a:r>
            <a:r>
              <a:rPr lang="en-US" sz="1100" dirty="0"/>
              <a:t> y </a:t>
            </a:r>
            <a:r>
              <a:rPr lang="en-US" sz="1100" dirty="0" err="1"/>
              <a:t>gestionarlas</a:t>
            </a:r>
            <a:r>
              <a:rPr lang="en-US" sz="1100" dirty="0"/>
              <a:t> </a:t>
            </a:r>
            <a:r>
              <a:rPr lang="en-US" sz="1100" dirty="0" err="1"/>
              <a:t>adecuadamente</a:t>
            </a:r>
            <a:r>
              <a:rPr lang="en-US" sz="1100" dirty="0"/>
              <a:t>.</a:t>
            </a:r>
            <a:endParaRPr sz="1100" dirty="0"/>
          </a:p>
          <a:p>
            <a:pPr marL="0" lvl="0" indent="0" algn="l" rtl="0">
              <a:spcBef>
                <a:spcPts val="200"/>
              </a:spcBef>
              <a:spcAft>
                <a:spcPts val="0"/>
              </a:spcAft>
              <a:buClr>
                <a:schemeClr val="dk1"/>
              </a:buClr>
              <a:buSzPts val="1100"/>
              <a:buFont typeface="Arial"/>
              <a:buNone/>
            </a:pPr>
            <a:r>
              <a:rPr lang="en-US" sz="1100" dirty="0" err="1"/>
              <a:t>En</a:t>
            </a:r>
            <a:r>
              <a:rPr lang="en-US" sz="1100" dirty="0"/>
              <a:t> </a:t>
            </a:r>
            <a:r>
              <a:rPr lang="en-US" sz="1100" dirty="0" err="1"/>
              <a:t>este</a:t>
            </a:r>
            <a:r>
              <a:rPr lang="en-US" sz="1100" dirty="0"/>
              <a:t> </a:t>
            </a:r>
            <a:r>
              <a:rPr lang="en-US" sz="1100" dirty="0" err="1"/>
              <a:t>sentido</a:t>
            </a:r>
            <a:r>
              <a:rPr lang="en-US" sz="1100" dirty="0"/>
              <a:t>, y </a:t>
            </a:r>
            <a:r>
              <a:rPr lang="en-US" sz="1100" dirty="0" err="1"/>
              <a:t>refiriéndonos</a:t>
            </a:r>
            <a:r>
              <a:rPr lang="en-US" sz="1100" dirty="0"/>
              <a:t> a las </a:t>
            </a:r>
            <a:r>
              <a:rPr lang="en-US" sz="1100" dirty="0" err="1"/>
              <a:t>situaciones</a:t>
            </a:r>
            <a:r>
              <a:rPr lang="en-US" sz="1100" dirty="0"/>
              <a:t> </a:t>
            </a:r>
            <a:r>
              <a:rPr lang="en-US" sz="1100" dirty="0" err="1"/>
              <a:t>en</a:t>
            </a:r>
            <a:r>
              <a:rPr lang="en-US" sz="1100" dirty="0"/>
              <a:t> </a:t>
            </a:r>
            <a:r>
              <a:rPr lang="en-US" sz="1100" dirty="0" err="1"/>
              <a:t>el</a:t>
            </a:r>
            <a:r>
              <a:rPr lang="en-US" sz="1100" dirty="0"/>
              <a:t> aula </a:t>
            </a:r>
            <a:r>
              <a:rPr lang="en-US" sz="1100" dirty="0" err="1"/>
              <a:t>descritas</a:t>
            </a:r>
            <a:r>
              <a:rPr lang="en-US" sz="1100" dirty="0"/>
              <a:t> </a:t>
            </a:r>
            <a:r>
              <a:rPr lang="en-US" sz="1100" dirty="0" err="1"/>
              <a:t>en</a:t>
            </a:r>
            <a:r>
              <a:rPr lang="en-US" sz="1100" dirty="0"/>
              <a:t> </a:t>
            </a:r>
            <a:r>
              <a:rPr lang="en-US" sz="1100" dirty="0" err="1"/>
              <a:t>el</a:t>
            </a:r>
            <a:r>
              <a:rPr lang="en-US" sz="1100" dirty="0"/>
              <a:t> </a:t>
            </a:r>
            <a:r>
              <a:rPr lang="en-US" sz="1100" dirty="0" err="1"/>
              <a:t>apartado</a:t>
            </a:r>
            <a:r>
              <a:rPr lang="en-US" sz="1100" dirty="0"/>
              <a:t> anterior, se </a:t>
            </a:r>
            <a:r>
              <a:rPr lang="en-US" sz="1100" dirty="0" err="1"/>
              <a:t>puede</a:t>
            </a:r>
            <a:r>
              <a:rPr lang="en-US" sz="1100" dirty="0"/>
              <a:t> </a:t>
            </a:r>
            <a:r>
              <a:rPr lang="en-US" sz="1100" dirty="0" err="1"/>
              <a:t>afirmar</a:t>
            </a:r>
            <a:r>
              <a:rPr lang="en-US" sz="1100" dirty="0"/>
              <a:t> que la </a:t>
            </a:r>
            <a:r>
              <a:rPr lang="en-US" sz="1100" dirty="0" err="1"/>
              <a:t>capacidad</a:t>
            </a:r>
            <a:r>
              <a:rPr lang="en-US" sz="1100" dirty="0"/>
              <a:t> del personal del </a:t>
            </a:r>
            <a:r>
              <a:rPr lang="en-US" sz="1100" dirty="0" err="1"/>
              <a:t>centro</a:t>
            </a:r>
            <a:r>
              <a:rPr lang="en-US" sz="1100" dirty="0"/>
              <a:t> a la hora de </a:t>
            </a:r>
            <a:r>
              <a:rPr lang="en-US" sz="1100" dirty="0" err="1"/>
              <a:t>prevenir</a:t>
            </a:r>
            <a:r>
              <a:rPr lang="en-US" sz="1100" dirty="0"/>
              <a:t>, </a:t>
            </a:r>
            <a:r>
              <a:rPr lang="en-US" sz="1100" dirty="0" err="1"/>
              <a:t>detectar</a:t>
            </a:r>
            <a:r>
              <a:rPr lang="en-US" sz="1100" dirty="0"/>
              <a:t> y </a:t>
            </a:r>
            <a:r>
              <a:rPr lang="en-US" sz="1100" dirty="0" err="1"/>
              <a:t>reconducir</a:t>
            </a:r>
            <a:r>
              <a:rPr lang="en-US" sz="1100" dirty="0"/>
              <a:t> </a:t>
            </a:r>
            <a:r>
              <a:rPr lang="en-US" sz="1100" dirty="0" err="1"/>
              <a:t>cualquier</a:t>
            </a:r>
            <a:r>
              <a:rPr lang="en-US" sz="1100" dirty="0"/>
              <a:t> </a:t>
            </a:r>
            <a:r>
              <a:rPr lang="en-US" sz="1100" dirty="0" err="1"/>
              <a:t>posible</a:t>
            </a:r>
            <a:r>
              <a:rPr lang="en-US" sz="1100" dirty="0"/>
              <a:t> </a:t>
            </a:r>
            <a:r>
              <a:rPr lang="en-US" sz="1100" dirty="0" err="1"/>
              <a:t>emoción</a:t>
            </a:r>
            <a:r>
              <a:rPr lang="en-US" sz="1100" dirty="0"/>
              <a:t> </a:t>
            </a:r>
            <a:r>
              <a:rPr lang="en-US" sz="1100" dirty="0" err="1"/>
              <a:t>desestabilizadora</a:t>
            </a:r>
            <a:r>
              <a:rPr lang="en-US" sz="1100" dirty="0"/>
              <a:t> </a:t>
            </a:r>
            <a:r>
              <a:rPr lang="en-US" sz="1100" dirty="0" err="1"/>
              <a:t>en</a:t>
            </a:r>
            <a:r>
              <a:rPr lang="en-US" sz="1100" dirty="0"/>
              <a:t> </a:t>
            </a:r>
            <a:r>
              <a:rPr lang="en-US" sz="1100" dirty="0" err="1"/>
              <a:t>el</a:t>
            </a:r>
            <a:r>
              <a:rPr lang="en-US" sz="1100" dirty="0"/>
              <a:t> </a:t>
            </a:r>
            <a:r>
              <a:rPr lang="en-US" sz="1100" dirty="0" err="1"/>
              <a:t>alumnado</a:t>
            </a:r>
            <a:r>
              <a:rPr lang="en-US" sz="1100" dirty="0"/>
              <a:t> </a:t>
            </a:r>
            <a:r>
              <a:rPr lang="en-US" sz="1100" dirty="0" err="1"/>
              <a:t>así</a:t>
            </a:r>
            <a:r>
              <a:rPr lang="en-US" sz="1100" dirty="0"/>
              <a:t> </a:t>
            </a:r>
            <a:r>
              <a:rPr lang="en-US" sz="1100" dirty="0" err="1"/>
              <a:t>como</a:t>
            </a:r>
            <a:r>
              <a:rPr lang="en-US" sz="1100" dirty="0"/>
              <a:t> </a:t>
            </a:r>
            <a:r>
              <a:rPr lang="en-US" sz="1100" dirty="0" err="1"/>
              <a:t>su</a:t>
            </a:r>
            <a:r>
              <a:rPr lang="en-US" sz="1100" dirty="0"/>
              <a:t> </a:t>
            </a:r>
            <a:r>
              <a:rPr lang="en-US" sz="1100" dirty="0" err="1"/>
              <a:t>desencadenante</a:t>
            </a:r>
            <a:r>
              <a:rPr lang="en-US" sz="1100" dirty="0"/>
              <a:t> para </a:t>
            </a:r>
            <a:r>
              <a:rPr lang="en-US" sz="1100" dirty="0" err="1"/>
              <a:t>otorgar</a:t>
            </a:r>
            <a:r>
              <a:rPr lang="en-US" sz="1100" dirty="0"/>
              <a:t> al </a:t>
            </a:r>
            <a:r>
              <a:rPr lang="en-US" sz="1100" dirty="0" err="1"/>
              <a:t>docente</a:t>
            </a:r>
            <a:r>
              <a:rPr lang="en-US" sz="1100" dirty="0"/>
              <a:t> </a:t>
            </a:r>
            <a:r>
              <a:rPr lang="en-US" sz="1100" dirty="0" err="1"/>
              <a:t>el</a:t>
            </a:r>
            <a:r>
              <a:rPr lang="en-US" sz="1100" dirty="0"/>
              <a:t> </a:t>
            </a:r>
            <a:r>
              <a:rPr lang="en-US" sz="1100" dirty="0" err="1"/>
              <a:t>poder</a:t>
            </a:r>
            <a:r>
              <a:rPr lang="en-US" sz="1100" dirty="0"/>
              <a:t> de </a:t>
            </a:r>
            <a:r>
              <a:rPr lang="en-US" sz="1100" dirty="0" err="1"/>
              <a:t>gestionar</a:t>
            </a:r>
            <a:r>
              <a:rPr lang="en-US" sz="1100" dirty="0"/>
              <a:t> de </a:t>
            </a:r>
            <a:r>
              <a:rPr lang="en-US" sz="1100" dirty="0" err="1"/>
              <a:t>manera</a:t>
            </a:r>
            <a:r>
              <a:rPr lang="en-US" sz="1100" dirty="0"/>
              <a:t> </a:t>
            </a:r>
            <a:r>
              <a:rPr lang="en-US" sz="1100" dirty="0" err="1"/>
              <a:t>eficiente</a:t>
            </a:r>
            <a:r>
              <a:rPr lang="en-US" sz="1100" dirty="0"/>
              <a:t> y </a:t>
            </a:r>
            <a:r>
              <a:rPr lang="en-US" sz="1100" dirty="0" err="1"/>
              <a:t>emocionalmente</a:t>
            </a:r>
            <a:r>
              <a:rPr lang="en-US" sz="1100" dirty="0"/>
              <a:t> </a:t>
            </a:r>
            <a:r>
              <a:rPr lang="en-US" sz="1100" dirty="0" err="1"/>
              <a:t>segura</a:t>
            </a:r>
            <a:r>
              <a:rPr lang="en-US" sz="1100" dirty="0"/>
              <a:t> </a:t>
            </a:r>
            <a:r>
              <a:rPr lang="en-US" sz="1100" dirty="0" err="1"/>
              <a:t>una</a:t>
            </a:r>
            <a:r>
              <a:rPr lang="en-US" sz="1100" dirty="0"/>
              <a:t> </a:t>
            </a:r>
            <a:r>
              <a:rPr lang="en-US" sz="1100" dirty="0" err="1"/>
              <a:t>buena</a:t>
            </a:r>
            <a:r>
              <a:rPr lang="en-US" sz="1100" dirty="0"/>
              <a:t> </a:t>
            </a:r>
            <a:r>
              <a:rPr lang="en-US" sz="1100" dirty="0" err="1"/>
              <a:t>gestión</a:t>
            </a:r>
            <a:r>
              <a:rPr lang="en-US" sz="1100" dirty="0"/>
              <a:t> </a:t>
            </a:r>
            <a:r>
              <a:rPr lang="en-US" sz="1100" dirty="0" err="1"/>
              <a:t>grupal</a:t>
            </a:r>
            <a:r>
              <a:rPr lang="en-US" sz="1100" dirty="0"/>
              <a:t> </a:t>
            </a:r>
            <a:r>
              <a:rPr lang="en-US" sz="1100" dirty="0" err="1"/>
              <a:t>así</a:t>
            </a:r>
            <a:r>
              <a:rPr lang="en-US" sz="1100" dirty="0"/>
              <a:t> </a:t>
            </a:r>
            <a:r>
              <a:rPr lang="en-US" sz="1100" dirty="0" err="1"/>
              <a:t>como</a:t>
            </a:r>
            <a:r>
              <a:rPr lang="en-US" sz="1100" dirty="0"/>
              <a:t> un </a:t>
            </a:r>
            <a:r>
              <a:rPr lang="en-US" sz="1100" dirty="0" err="1"/>
              <a:t>buen</a:t>
            </a:r>
            <a:r>
              <a:rPr lang="en-US" sz="1100" dirty="0"/>
              <a:t> </a:t>
            </a:r>
            <a:r>
              <a:rPr lang="en-US" sz="1100" dirty="0" err="1"/>
              <a:t>desarrollo</a:t>
            </a:r>
            <a:r>
              <a:rPr lang="en-US" sz="1100" dirty="0"/>
              <a:t> de </a:t>
            </a:r>
            <a:r>
              <a:rPr lang="en-US" sz="1100" dirty="0" err="1"/>
              <a:t>los</a:t>
            </a:r>
            <a:r>
              <a:rPr lang="en-US" sz="1100" dirty="0"/>
              <a:t> </a:t>
            </a:r>
            <a:r>
              <a:rPr lang="en-US" sz="1100" dirty="0" err="1"/>
              <a:t>contenidos</a:t>
            </a:r>
            <a:r>
              <a:rPr lang="en-US" sz="1100" dirty="0"/>
              <a:t> </a:t>
            </a:r>
            <a:r>
              <a:rPr lang="en-US" sz="1100" dirty="0" err="1"/>
              <a:t>académicos</a:t>
            </a:r>
            <a:r>
              <a:rPr lang="en-US" sz="1100" dirty="0"/>
              <a:t> (</a:t>
            </a:r>
            <a:r>
              <a:rPr lang="en-US" sz="1100" dirty="0" err="1"/>
              <a:t>Birknerova</a:t>
            </a:r>
            <a:r>
              <a:rPr lang="en-US" sz="1100" dirty="0"/>
              <a:t>, 2011).</a:t>
            </a:r>
            <a:endParaRPr sz="1100" dirty="0"/>
          </a:p>
          <a:p>
            <a:pPr marL="0" lvl="0" indent="0" algn="l" rtl="0">
              <a:spcBef>
                <a:spcPts val="200"/>
              </a:spcBef>
              <a:spcAft>
                <a:spcPts val="0"/>
              </a:spcAft>
              <a:buClr>
                <a:schemeClr val="dk1"/>
              </a:buClr>
              <a:buSzPts val="1100"/>
              <a:buFont typeface="Arial"/>
              <a:buNone/>
            </a:pPr>
            <a:r>
              <a:rPr lang="en-US" sz="1100" dirty="0"/>
              <a:t>Sin embargo, para </a:t>
            </a:r>
            <a:r>
              <a:rPr lang="en-US" sz="1100" dirty="0" err="1"/>
              <a:t>Jeloudar</a:t>
            </a:r>
            <a:r>
              <a:rPr lang="en-US" sz="1100" dirty="0"/>
              <a:t>, </a:t>
            </a:r>
            <a:r>
              <a:rPr lang="en-US" sz="1100" dirty="0" err="1"/>
              <a:t>Yunus</a:t>
            </a:r>
            <a:r>
              <a:rPr lang="en-US" sz="1100" dirty="0"/>
              <a:t>, </a:t>
            </a:r>
            <a:r>
              <a:rPr lang="en-US" sz="1100" dirty="0" err="1"/>
              <a:t>Roslan</a:t>
            </a:r>
            <a:r>
              <a:rPr lang="en-US" sz="1100" dirty="0"/>
              <a:t> y Nor (2011), no </a:t>
            </a:r>
            <a:r>
              <a:rPr lang="en-US" sz="1100" dirty="0" err="1"/>
              <a:t>siempre</a:t>
            </a:r>
            <a:r>
              <a:rPr lang="en-US" sz="1100" dirty="0"/>
              <a:t> se le da la </a:t>
            </a:r>
            <a:r>
              <a:rPr lang="en-US" sz="1100" dirty="0" err="1"/>
              <a:t>relevancia</a:t>
            </a:r>
            <a:r>
              <a:rPr lang="en-US" sz="1100" dirty="0"/>
              <a:t> </a:t>
            </a:r>
            <a:r>
              <a:rPr lang="en-US" sz="1100" dirty="0" err="1"/>
              <a:t>adecuada</a:t>
            </a:r>
            <a:r>
              <a:rPr lang="en-US" sz="1100" dirty="0"/>
              <a:t>. </a:t>
            </a:r>
            <a:r>
              <a:rPr lang="en-US" sz="1100" dirty="0" err="1"/>
              <a:t>En</a:t>
            </a:r>
            <a:r>
              <a:rPr lang="en-US" sz="1100" dirty="0"/>
              <a:t> </a:t>
            </a:r>
            <a:r>
              <a:rPr lang="en-US" sz="1100" dirty="0" err="1"/>
              <a:t>este</a:t>
            </a:r>
            <a:r>
              <a:rPr lang="en-US" sz="1100" dirty="0"/>
              <a:t> </a:t>
            </a:r>
            <a:r>
              <a:rPr lang="en-US" sz="1100" dirty="0" err="1"/>
              <a:t>contexto</a:t>
            </a:r>
            <a:r>
              <a:rPr lang="en-US" sz="1100" dirty="0"/>
              <a:t>, es </a:t>
            </a:r>
            <a:r>
              <a:rPr lang="en-US" sz="1100" dirty="0" err="1"/>
              <a:t>esencial</a:t>
            </a:r>
            <a:r>
              <a:rPr lang="en-US" sz="1100" dirty="0"/>
              <a:t> que </a:t>
            </a:r>
            <a:r>
              <a:rPr lang="en-US" sz="1100" dirty="0" err="1"/>
              <a:t>los</a:t>
            </a:r>
            <a:r>
              <a:rPr lang="en-US" sz="1100" dirty="0"/>
              <a:t> </a:t>
            </a:r>
            <a:r>
              <a:rPr lang="en-US" sz="1100" dirty="0" err="1"/>
              <a:t>profesores</a:t>
            </a:r>
            <a:r>
              <a:rPr lang="en-US" sz="1100" dirty="0"/>
              <a:t> y </a:t>
            </a:r>
            <a:r>
              <a:rPr lang="en-US" sz="1100" dirty="0" err="1"/>
              <a:t>profesoras</a:t>
            </a:r>
            <a:r>
              <a:rPr lang="en-US" sz="1100" dirty="0"/>
              <a:t> </a:t>
            </a:r>
            <a:r>
              <a:rPr lang="en-US" sz="1100" dirty="0" err="1"/>
              <a:t>sean</a:t>
            </a:r>
            <a:r>
              <a:rPr lang="en-US" sz="1100" dirty="0"/>
              <a:t> </a:t>
            </a:r>
            <a:r>
              <a:rPr lang="en-US" sz="1100" dirty="0" err="1"/>
              <a:t>siempre</a:t>
            </a:r>
            <a:r>
              <a:rPr lang="en-US" sz="1100" dirty="0"/>
              <a:t> </a:t>
            </a:r>
            <a:r>
              <a:rPr lang="en-US" sz="1100" dirty="0" err="1"/>
              <a:t>capaces</a:t>
            </a:r>
            <a:r>
              <a:rPr lang="en-US" sz="1100" dirty="0"/>
              <a:t> de </a:t>
            </a:r>
            <a:r>
              <a:rPr lang="en-US" sz="1100" dirty="0" err="1"/>
              <a:t>detectar</a:t>
            </a:r>
            <a:r>
              <a:rPr lang="en-US" sz="1100" dirty="0"/>
              <a:t> </a:t>
            </a:r>
            <a:r>
              <a:rPr lang="en-US" sz="1100" dirty="0" err="1"/>
              <a:t>cómo</a:t>
            </a:r>
            <a:r>
              <a:rPr lang="en-US" sz="1100" dirty="0"/>
              <a:t> son sus </a:t>
            </a:r>
            <a:r>
              <a:rPr lang="en-US" sz="1100" dirty="0" err="1"/>
              <a:t>emociones</a:t>
            </a:r>
            <a:r>
              <a:rPr lang="en-US" sz="1100" dirty="0"/>
              <a:t>. </a:t>
            </a:r>
            <a:r>
              <a:rPr lang="en-US" sz="1100" dirty="0" err="1"/>
              <a:t>También</a:t>
            </a:r>
            <a:r>
              <a:rPr lang="en-US" sz="1100" dirty="0"/>
              <a:t> es </a:t>
            </a:r>
            <a:r>
              <a:rPr lang="en-US" sz="1100" dirty="0" err="1"/>
              <a:t>importante</a:t>
            </a:r>
            <a:r>
              <a:rPr lang="en-US" sz="1100" dirty="0"/>
              <a:t> que </a:t>
            </a:r>
            <a:r>
              <a:rPr lang="en-US" sz="1100" dirty="0" err="1"/>
              <a:t>los</a:t>
            </a:r>
            <a:r>
              <a:rPr lang="en-US" sz="1100" dirty="0"/>
              <a:t> </a:t>
            </a:r>
            <a:r>
              <a:rPr lang="en-US" sz="1100" dirty="0" err="1"/>
              <a:t>profesores</a:t>
            </a:r>
            <a:r>
              <a:rPr lang="en-US" sz="1100" dirty="0"/>
              <a:t> y </a:t>
            </a:r>
            <a:r>
              <a:rPr lang="en-US" sz="1100" dirty="0" err="1"/>
              <a:t>profesoras</a:t>
            </a:r>
            <a:r>
              <a:rPr lang="en-US" sz="1100" dirty="0"/>
              <a:t> </a:t>
            </a:r>
            <a:r>
              <a:rPr lang="en-US" sz="1100" dirty="0" err="1"/>
              <a:t>sean</a:t>
            </a:r>
            <a:r>
              <a:rPr lang="en-US" sz="1100" dirty="0"/>
              <a:t> </a:t>
            </a:r>
            <a:r>
              <a:rPr lang="en-US" sz="1100" dirty="0" err="1"/>
              <a:t>conscientes</a:t>
            </a:r>
            <a:r>
              <a:rPr lang="en-US" sz="1100" dirty="0"/>
              <a:t> de </a:t>
            </a:r>
            <a:r>
              <a:rPr lang="en-US" sz="1100" dirty="0" err="1"/>
              <a:t>cuándo</a:t>
            </a:r>
            <a:r>
              <a:rPr lang="en-US" sz="1100" dirty="0"/>
              <a:t> se </a:t>
            </a:r>
            <a:r>
              <a:rPr lang="en-US" sz="1100" dirty="0" err="1"/>
              <a:t>desregulan</a:t>
            </a:r>
            <a:r>
              <a:rPr lang="en-US" sz="1100" dirty="0"/>
              <a:t> </a:t>
            </a:r>
            <a:r>
              <a:rPr lang="en-US" sz="1100" dirty="0" err="1"/>
              <a:t>emocionalmente</a:t>
            </a:r>
            <a:r>
              <a:rPr lang="en-US" sz="1100" dirty="0"/>
              <a:t> y </a:t>
            </a:r>
            <a:r>
              <a:rPr lang="en-US" sz="1100" dirty="0" err="1"/>
              <a:t>por</a:t>
            </a:r>
            <a:r>
              <a:rPr lang="en-US" sz="1100" dirty="0"/>
              <a:t> </a:t>
            </a:r>
            <a:r>
              <a:rPr lang="en-US" sz="1100" dirty="0" err="1"/>
              <a:t>qué</a:t>
            </a:r>
            <a:r>
              <a:rPr lang="en-US" sz="1100" dirty="0"/>
              <a:t>. Es </a:t>
            </a:r>
            <a:r>
              <a:rPr lang="en-US" sz="1100" dirty="0" err="1"/>
              <a:t>decir</a:t>
            </a:r>
            <a:r>
              <a:rPr lang="en-US" sz="1100" dirty="0"/>
              <a:t>, </a:t>
            </a:r>
            <a:r>
              <a:rPr lang="en-US" sz="1100" dirty="0" err="1"/>
              <a:t>qué</a:t>
            </a:r>
            <a:r>
              <a:rPr lang="en-US" sz="1100" dirty="0"/>
              <a:t> </a:t>
            </a:r>
            <a:r>
              <a:rPr lang="en-US" sz="1100" dirty="0" err="1"/>
              <a:t>acontecimientos</a:t>
            </a:r>
            <a:r>
              <a:rPr lang="en-US" sz="1100" dirty="0"/>
              <a:t> las </a:t>
            </a:r>
            <a:r>
              <a:rPr lang="en-US" sz="1100" dirty="0" err="1"/>
              <a:t>desencadenan</a:t>
            </a:r>
            <a:r>
              <a:rPr lang="en-US" sz="1100" dirty="0"/>
              <a:t> (</a:t>
            </a:r>
            <a:r>
              <a:rPr lang="en-US" sz="1100" dirty="0" err="1"/>
              <a:t>especialmente</a:t>
            </a:r>
            <a:r>
              <a:rPr lang="en-US" sz="1100" dirty="0"/>
              <a:t> </a:t>
            </a:r>
            <a:r>
              <a:rPr lang="en-US" sz="1100" dirty="0" err="1"/>
              <a:t>si</a:t>
            </a:r>
            <a:r>
              <a:rPr lang="en-US" sz="1100" dirty="0"/>
              <a:t> </a:t>
            </a:r>
            <a:r>
              <a:rPr lang="en-US" sz="1100" dirty="0" err="1"/>
              <a:t>están</a:t>
            </a:r>
            <a:r>
              <a:rPr lang="en-US" sz="1100" dirty="0"/>
              <a:t> </a:t>
            </a:r>
            <a:r>
              <a:rPr lang="en-US" sz="1100" dirty="0" err="1"/>
              <a:t>relacionados</a:t>
            </a:r>
            <a:r>
              <a:rPr lang="en-US" sz="1100" dirty="0"/>
              <a:t> con </a:t>
            </a:r>
            <a:r>
              <a:rPr lang="en-US" sz="1100" dirty="0" err="1"/>
              <a:t>los</a:t>
            </a:r>
            <a:r>
              <a:rPr lang="en-US" sz="1100" dirty="0"/>
              <a:t> </a:t>
            </a:r>
            <a:r>
              <a:rPr lang="en-US" sz="1100" dirty="0" err="1"/>
              <a:t>comportamientos</a:t>
            </a:r>
            <a:r>
              <a:rPr lang="en-US" sz="1100" dirty="0"/>
              <a:t> y/o </a:t>
            </a:r>
            <a:r>
              <a:rPr lang="en-US" sz="1100" dirty="0" err="1"/>
              <a:t>actitudes</a:t>
            </a:r>
            <a:r>
              <a:rPr lang="en-US" sz="1100" dirty="0"/>
              <a:t> de un </a:t>
            </a:r>
            <a:r>
              <a:rPr lang="en-US" sz="1100" dirty="0" err="1"/>
              <a:t>alumno</a:t>
            </a:r>
            <a:r>
              <a:rPr lang="en-US" sz="1100" dirty="0"/>
              <a:t> </a:t>
            </a:r>
            <a:r>
              <a:rPr lang="en-US" sz="1100" dirty="0" err="1"/>
              <a:t>concreto</a:t>
            </a:r>
            <a:r>
              <a:rPr lang="en-US" sz="1100" dirty="0"/>
              <a:t>) </a:t>
            </a:r>
            <a:r>
              <a:rPr lang="en-US" sz="1100" dirty="0" err="1"/>
              <a:t>así</a:t>
            </a:r>
            <a:r>
              <a:rPr lang="en-US" sz="1100" dirty="0"/>
              <a:t> </a:t>
            </a:r>
            <a:r>
              <a:rPr lang="en-US" sz="1100" dirty="0" err="1"/>
              <a:t>como</a:t>
            </a:r>
            <a:r>
              <a:rPr lang="en-US" sz="1100" dirty="0"/>
              <a:t> de </a:t>
            </a:r>
            <a:r>
              <a:rPr lang="en-US" sz="1100" dirty="0" err="1"/>
              <a:t>qué</a:t>
            </a:r>
            <a:r>
              <a:rPr lang="en-US" sz="1100" dirty="0"/>
              <a:t> </a:t>
            </a:r>
            <a:r>
              <a:rPr lang="en-US" sz="1100" dirty="0" err="1"/>
              <a:t>elementos</a:t>
            </a:r>
            <a:r>
              <a:rPr lang="en-US" sz="1100" dirty="0"/>
              <a:t> les </a:t>
            </a:r>
            <a:r>
              <a:rPr lang="en-US" sz="1100" dirty="0" err="1"/>
              <a:t>ayudarán</a:t>
            </a:r>
            <a:r>
              <a:rPr lang="en-US" sz="1100" dirty="0"/>
              <a:t> a </a:t>
            </a:r>
            <a:r>
              <a:rPr lang="en-US" sz="1100" dirty="0" err="1"/>
              <a:t>recuperar</a:t>
            </a:r>
            <a:r>
              <a:rPr lang="en-US" sz="1100" dirty="0"/>
              <a:t> la </a:t>
            </a:r>
            <a:r>
              <a:rPr lang="en-US" sz="1100" dirty="0" err="1"/>
              <a:t>calma</a:t>
            </a:r>
            <a:r>
              <a:rPr lang="en-US" sz="1100" dirty="0"/>
              <a:t> y </a:t>
            </a:r>
            <a:r>
              <a:rPr lang="en-US" sz="1100" dirty="0" err="1"/>
              <a:t>el</a:t>
            </a:r>
            <a:r>
              <a:rPr lang="en-US" sz="1100" dirty="0"/>
              <a:t> control de </a:t>
            </a:r>
            <a:r>
              <a:rPr lang="en-US" sz="1100" dirty="0" err="1"/>
              <a:t>sí</a:t>
            </a:r>
            <a:r>
              <a:rPr lang="en-US" sz="1100" dirty="0"/>
              <a:t> </a:t>
            </a:r>
            <a:r>
              <a:rPr lang="en-US" sz="1100" dirty="0" err="1"/>
              <a:t>mismos</a:t>
            </a:r>
            <a:r>
              <a:rPr lang="en-US" sz="1100" dirty="0"/>
              <a:t>.</a:t>
            </a:r>
            <a:endParaRPr sz="1100" dirty="0"/>
          </a:p>
          <a:p>
            <a:pPr marL="0" lvl="0" indent="0" algn="l" rtl="0">
              <a:spcBef>
                <a:spcPts val="200"/>
              </a:spcBef>
              <a:spcAft>
                <a:spcPts val="0"/>
              </a:spcAft>
              <a:buSzPts val="1400"/>
              <a:buNone/>
            </a:pPr>
            <a:endParaRPr sz="1100" b="1" dirty="0">
              <a:latin typeface="Calibri"/>
              <a:ea typeface="Calibri"/>
              <a:cs typeface="Calibri"/>
              <a:sym typeface="Calibri"/>
            </a:endParaRPr>
          </a:p>
          <a:p>
            <a:pPr marL="0" lvl="0" indent="0" algn="l" rtl="0">
              <a:spcBef>
                <a:spcPts val="200"/>
              </a:spcBef>
              <a:spcAft>
                <a:spcPts val="0"/>
              </a:spcAft>
              <a:buSzPts val="1400"/>
              <a:buNone/>
            </a:pPr>
            <a:r>
              <a:rPr lang="en-US" sz="1200" b="1" dirty="0" err="1"/>
              <a:t>Inteligencia</a:t>
            </a:r>
            <a:r>
              <a:rPr lang="en-US" sz="1200" b="1" dirty="0"/>
              <a:t> emocional</a:t>
            </a:r>
            <a:r>
              <a:rPr lang="en-US" sz="1200" b="1" dirty="0">
                <a:latin typeface="Calibri"/>
                <a:ea typeface="Calibri"/>
                <a:cs typeface="Calibri"/>
                <a:sym typeface="Calibri"/>
              </a:rPr>
              <a:t>_2</a:t>
            </a:r>
            <a:endParaRPr sz="1200" dirty="0"/>
          </a:p>
          <a:p>
            <a:pPr marL="0" lvl="0" indent="0" algn="l" rtl="0">
              <a:spcBef>
                <a:spcPts val="200"/>
              </a:spcBef>
              <a:spcAft>
                <a:spcPts val="0"/>
              </a:spcAft>
              <a:buClr>
                <a:schemeClr val="dk1"/>
              </a:buClr>
              <a:buSzPts val="1100"/>
              <a:buFont typeface="Arial"/>
              <a:buNone/>
            </a:pPr>
            <a:r>
              <a:rPr lang="en-US" sz="1100" dirty="0" err="1"/>
              <a:t>En</a:t>
            </a:r>
            <a:r>
              <a:rPr lang="en-US" sz="1100" dirty="0"/>
              <a:t> la </a:t>
            </a:r>
            <a:r>
              <a:rPr lang="en-US" sz="1100" dirty="0" err="1"/>
              <a:t>misma</a:t>
            </a:r>
            <a:r>
              <a:rPr lang="en-US" sz="1100" dirty="0"/>
              <a:t> </a:t>
            </a:r>
            <a:r>
              <a:rPr lang="en-US" sz="1100" dirty="0" err="1"/>
              <a:t>línea</a:t>
            </a:r>
            <a:r>
              <a:rPr lang="en-US" sz="1100" dirty="0"/>
              <a:t>, López &amp; López (2018) </a:t>
            </a:r>
            <a:r>
              <a:rPr lang="en-US" sz="1100" dirty="0" err="1"/>
              <a:t>explican</a:t>
            </a:r>
            <a:r>
              <a:rPr lang="en-US" sz="1100" dirty="0"/>
              <a:t> que </a:t>
            </a:r>
            <a:r>
              <a:rPr lang="en-US" sz="1100" dirty="0" err="1"/>
              <a:t>si</a:t>
            </a:r>
            <a:r>
              <a:rPr lang="en-US" sz="1100" dirty="0"/>
              <a:t> </a:t>
            </a:r>
            <a:r>
              <a:rPr lang="en-US" sz="1100" dirty="0" err="1"/>
              <a:t>el</a:t>
            </a:r>
            <a:r>
              <a:rPr lang="en-US" sz="1100" dirty="0"/>
              <a:t> </a:t>
            </a:r>
            <a:r>
              <a:rPr lang="en-US" sz="1100" dirty="0" err="1"/>
              <a:t>profesor</a:t>
            </a:r>
            <a:r>
              <a:rPr lang="en-US" sz="1100" dirty="0"/>
              <a:t> o </a:t>
            </a:r>
            <a:r>
              <a:rPr lang="en-US" sz="1100" dirty="0" err="1"/>
              <a:t>profesora</a:t>
            </a:r>
            <a:r>
              <a:rPr lang="en-US" sz="1100" dirty="0"/>
              <a:t> es sensible a </a:t>
            </a:r>
            <a:r>
              <a:rPr lang="en-US" sz="1100" dirty="0" err="1"/>
              <a:t>comprender</a:t>
            </a:r>
            <a:r>
              <a:rPr lang="en-US" sz="1100" dirty="0"/>
              <a:t> que al </a:t>
            </a:r>
            <a:r>
              <a:rPr lang="en-US" sz="1100" dirty="0" err="1"/>
              <a:t>alumnado</a:t>
            </a:r>
            <a:r>
              <a:rPr lang="en-US" sz="1100" dirty="0"/>
              <a:t> les </a:t>
            </a:r>
            <a:r>
              <a:rPr lang="en-US" sz="1100" dirty="0" err="1"/>
              <a:t>ocurre</a:t>
            </a:r>
            <a:r>
              <a:rPr lang="en-US" sz="1100" dirty="0"/>
              <a:t> lo </a:t>
            </a:r>
            <a:r>
              <a:rPr lang="en-US" sz="1100" dirty="0" err="1"/>
              <a:t>mismo</a:t>
            </a:r>
            <a:r>
              <a:rPr lang="en-US" sz="1100" dirty="0"/>
              <a:t> y que </a:t>
            </a:r>
            <a:r>
              <a:rPr lang="en-US" sz="1100" dirty="0" err="1"/>
              <a:t>estos</a:t>
            </a:r>
            <a:r>
              <a:rPr lang="en-US" sz="1100" dirty="0"/>
              <a:t> </a:t>
            </a:r>
            <a:r>
              <a:rPr lang="en-US" sz="1100" dirty="0" err="1"/>
              <a:t>desestabilizadores</a:t>
            </a:r>
            <a:r>
              <a:rPr lang="en-US" sz="1100" dirty="0"/>
              <a:t> </a:t>
            </a:r>
            <a:r>
              <a:rPr lang="en-US" sz="1100" dirty="0" err="1"/>
              <a:t>emocionales</a:t>
            </a:r>
            <a:r>
              <a:rPr lang="en-US" sz="1100" dirty="0"/>
              <a:t> </a:t>
            </a:r>
            <a:r>
              <a:rPr lang="en-US" sz="1100" dirty="0" err="1"/>
              <a:t>están</a:t>
            </a:r>
            <a:r>
              <a:rPr lang="en-US" sz="1100" dirty="0"/>
              <a:t> </a:t>
            </a:r>
            <a:r>
              <a:rPr lang="en-US" sz="1100" dirty="0" err="1"/>
              <a:t>asociados</a:t>
            </a:r>
            <a:r>
              <a:rPr lang="en-US" sz="1100" dirty="0"/>
              <a:t> a </a:t>
            </a:r>
            <a:r>
              <a:rPr lang="en-US" sz="1100" dirty="0" err="1"/>
              <a:t>su</a:t>
            </a:r>
            <a:r>
              <a:rPr lang="en-US" sz="1100" dirty="0"/>
              <a:t> </a:t>
            </a:r>
            <a:r>
              <a:rPr lang="en-US" sz="1100" dirty="0" err="1"/>
              <a:t>historia</a:t>
            </a:r>
            <a:r>
              <a:rPr lang="en-US" sz="1100" dirty="0"/>
              <a:t> y/o </a:t>
            </a:r>
            <a:r>
              <a:rPr lang="en-US" sz="1100" dirty="0" err="1"/>
              <a:t>vivencias</a:t>
            </a:r>
            <a:r>
              <a:rPr lang="en-US" sz="1100" dirty="0"/>
              <a:t> </a:t>
            </a:r>
            <a:r>
              <a:rPr lang="en-US" sz="1100" dirty="0" err="1"/>
              <a:t>personales</a:t>
            </a:r>
            <a:r>
              <a:rPr lang="en-US" sz="1100" dirty="0"/>
              <a:t>, </a:t>
            </a:r>
            <a:r>
              <a:rPr lang="en-US" sz="1100" dirty="0" err="1"/>
              <a:t>podrá</a:t>
            </a:r>
            <a:r>
              <a:rPr lang="en-US" sz="1100" dirty="0"/>
              <a:t> </a:t>
            </a:r>
            <a:r>
              <a:rPr lang="en-US" sz="1100" dirty="0" err="1"/>
              <a:t>despersonalizar</a:t>
            </a:r>
            <a:r>
              <a:rPr lang="en-US" sz="1100" dirty="0"/>
              <a:t> </a:t>
            </a:r>
            <a:r>
              <a:rPr lang="en-US" sz="1100" dirty="0" err="1"/>
              <a:t>cualquier</a:t>
            </a:r>
            <a:r>
              <a:rPr lang="en-US" sz="1100" dirty="0"/>
              <a:t> </a:t>
            </a:r>
            <a:r>
              <a:rPr lang="en-US" sz="1100" dirty="0" err="1"/>
              <a:t>provocación</a:t>
            </a:r>
            <a:r>
              <a:rPr lang="en-US" sz="1100" dirty="0"/>
              <a:t> y/o </a:t>
            </a:r>
            <a:r>
              <a:rPr lang="en-US" sz="1100" dirty="0" err="1"/>
              <a:t>conducta</a:t>
            </a:r>
            <a:r>
              <a:rPr lang="en-US" sz="1100" dirty="0"/>
              <a:t> </a:t>
            </a:r>
            <a:r>
              <a:rPr lang="en-US" sz="1100" dirty="0" err="1"/>
              <a:t>disruptiva</a:t>
            </a:r>
            <a:r>
              <a:rPr lang="en-US" sz="1100" dirty="0"/>
              <a:t> de </a:t>
            </a:r>
            <a:r>
              <a:rPr lang="en-US" sz="1100" dirty="0" err="1"/>
              <a:t>los</a:t>
            </a:r>
            <a:r>
              <a:rPr lang="en-US" sz="1100" dirty="0"/>
              <a:t> </a:t>
            </a:r>
            <a:r>
              <a:rPr lang="en-US" sz="1100" dirty="0" err="1"/>
              <a:t>alumnos</a:t>
            </a:r>
            <a:r>
              <a:rPr lang="en-US" sz="1100" dirty="0"/>
              <a:t> y </a:t>
            </a:r>
            <a:r>
              <a:rPr lang="en-US" sz="1100" dirty="0" err="1"/>
              <a:t>alumnas</a:t>
            </a:r>
            <a:r>
              <a:rPr lang="en-US" sz="1100" dirty="0"/>
              <a:t> </a:t>
            </a:r>
            <a:r>
              <a:rPr lang="en-US" sz="1100" dirty="0" err="1"/>
              <a:t>evitando</a:t>
            </a:r>
            <a:r>
              <a:rPr lang="en-US" sz="1100" dirty="0"/>
              <a:t> un </a:t>
            </a:r>
            <a:r>
              <a:rPr lang="en-US" sz="1100" dirty="0" err="1"/>
              <a:t>malestar</a:t>
            </a:r>
            <a:r>
              <a:rPr lang="en-US" sz="1100" dirty="0"/>
              <a:t> </a:t>
            </a:r>
            <a:r>
              <a:rPr lang="en-US" sz="1100" dirty="0" err="1"/>
              <a:t>emocional</a:t>
            </a:r>
            <a:r>
              <a:rPr lang="en-US" sz="1100" dirty="0"/>
              <a:t> </a:t>
            </a:r>
            <a:r>
              <a:rPr lang="en-US" sz="1100" dirty="0" err="1"/>
              <a:t>significativo</a:t>
            </a:r>
            <a:r>
              <a:rPr lang="en-US" sz="1100" dirty="0"/>
              <a:t> </a:t>
            </a:r>
            <a:r>
              <a:rPr lang="en-US" sz="1100" dirty="0" err="1"/>
              <a:t>por</a:t>
            </a:r>
            <a:r>
              <a:rPr lang="en-US" sz="1100" dirty="0"/>
              <a:t> </a:t>
            </a:r>
            <a:r>
              <a:rPr lang="en-US" sz="1100" dirty="0" err="1"/>
              <a:t>su</a:t>
            </a:r>
            <a:r>
              <a:rPr lang="en-US" sz="1100" dirty="0"/>
              <a:t> </a:t>
            </a:r>
            <a:r>
              <a:rPr lang="en-US" sz="1100" dirty="0" err="1"/>
              <a:t>parte</a:t>
            </a:r>
            <a:r>
              <a:rPr lang="en-US" sz="1100" dirty="0"/>
              <a:t>. </a:t>
            </a:r>
            <a:r>
              <a:rPr lang="en-US" sz="1100" dirty="0" err="1"/>
              <a:t>Además</a:t>
            </a:r>
            <a:r>
              <a:rPr lang="en-US" sz="1100" dirty="0"/>
              <a:t>, de </a:t>
            </a:r>
            <a:r>
              <a:rPr lang="en-US" sz="1100" dirty="0" err="1"/>
              <a:t>esta</a:t>
            </a:r>
            <a:r>
              <a:rPr lang="en-US" sz="1100" dirty="0"/>
              <a:t> forma se </a:t>
            </a:r>
            <a:r>
              <a:rPr lang="en-US" sz="1100" dirty="0" err="1"/>
              <a:t>dota</a:t>
            </a:r>
            <a:r>
              <a:rPr lang="en-US" sz="1100" dirty="0"/>
              <a:t> al </a:t>
            </a:r>
            <a:r>
              <a:rPr lang="en-US" sz="1100" dirty="0" err="1"/>
              <a:t>docente</a:t>
            </a:r>
            <a:r>
              <a:rPr lang="en-US" sz="1100" dirty="0"/>
              <a:t> de la </a:t>
            </a:r>
            <a:r>
              <a:rPr lang="en-US" sz="1100" dirty="0" err="1"/>
              <a:t>capacidad</a:t>
            </a:r>
            <a:r>
              <a:rPr lang="en-US" sz="1100" dirty="0"/>
              <a:t> de </a:t>
            </a:r>
            <a:r>
              <a:rPr lang="en-US" sz="1100" dirty="0" err="1"/>
              <a:t>buscar</a:t>
            </a:r>
            <a:r>
              <a:rPr lang="en-US" sz="1100" dirty="0"/>
              <a:t> e </a:t>
            </a:r>
            <a:r>
              <a:rPr lang="en-US" sz="1100" dirty="0" err="1"/>
              <a:t>implementar</a:t>
            </a:r>
            <a:r>
              <a:rPr lang="en-US" sz="1100" dirty="0"/>
              <a:t> </a:t>
            </a:r>
            <a:r>
              <a:rPr lang="en-US" sz="1100" dirty="0" err="1"/>
              <a:t>soluciones</a:t>
            </a:r>
            <a:r>
              <a:rPr lang="en-US" sz="1100" dirty="0"/>
              <a:t> </a:t>
            </a:r>
            <a:r>
              <a:rPr lang="en-US" sz="1100" dirty="0" err="1"/>
              <a:t>eficaces</a:t>
            </a:r>
            <a:r>
              <a:rPr lang="en-US" sz="1100" dirty="0"/>
              <a:t> </a:t>
            </a:r>
            <a:r>
              <a:rPr lang="en-US" sz="1100" dirty="0" err="1"/>
              <a:t>en</a:t>
            </a:r>
            <a:r>
              <a:rPr lang="en-US" sz="1100" dirty="0"/>
              <a:t> </a:t>
            </a:r>
            <a:r>
              <a:rPr lang="en-US" sz="1100" dirty="0" err="1"/>
              <a:t>cada</a:t>
            </a:r>
            <a:r>
              <a:rPr lang="en-US" sz="1100" dirty="0"/>
              <a:t> </a:t>
            </a:r>
            <a:r>
              <a:rPr lang="en-US" sz="1100" dirty="0" err="1"/>
              <a:t>posible</a:t>
            </a:r>
            <a:r>
              <a:rPr lang="en-US" sz="1100" dirty="0"/>
              <a:t> </a:t>
            </a:r>
            <a:r>
              <a:rPr lang="en-US" sz="1100" dirty="0" err="1"/>
              <a:t>caso</a:t>
            </a:r>
            <a:r>
              <a:rPr lang="en-US" sz="1100" dirty="0"/>
              <a:t> que </a:t>
            </a:r>
            <a:r>
              <a:rPr lang="en-US" sz="1100" dirty="0" err="1"/>
              <a:t>devuelvan</a:t>
            </a:r>
            <a:r>
              <a:rPr lang="en-US" sz="1100" dirty="0"/>
              <a:t> al aula un </a:t>
            </a:r>
            <a:r>
              <a:rPr lang="en-US" sz="1100" dirty="0" err="1"/>
              <a:t>ambiente</a:t>
            </a:r>
            <a:r>
              <a:rPr lang="en-US" sz="1100" dirty="0"/>
              <a:t> </a:t>
            </a:r>
            <a:r>
              <a:rPr lang="en-US" sz="1100" dirty="0" err="1"/>
              <a:t>propicio</a:t>
            </a:r>
            <a:r>
              <a:rPr lang="en-US" sz="1100" dirty="0"/>
              <a:t> para </a:t>
            </a:r>
            <a:r>
              <a:rPr lang="en-US" sz="1100" dirty="0" err="1"/>
              <a:t>el</a:t>
            </a:r>
            <a:r>
              <a:rPr lang="en-US" sz="1100" dirty="0"/>
              <a:t> </a:t>
            </a:r>
            <a:r>
              <a:rPr lang="en-US" sz="1100" dirty="0" err="1"/>
              <a:t>aprendizaje</a:t>
            </a:r>
            <a:r>
              <a:rPr lang="en-US" sz="1100" dirty="0"/>
              <a:t> (Vesely-</a:t>
            </a:r>
            <a:r>
              <a:rPr lang="en-US" sz="1100" dirty="0" err="1"/>
              <a:t>Maillefer</a:t>
            </a:r>
            <a:r>
              <a:rPr lang="en-US" sz="1100" dirty="0"/>
              <a:t> &amp; </a:t>
            </a:r>
            <a:r>
              <a:rPr lang="en-US" sz="1100" dirty="0" err="1"/>
              <a:t>Saklofske</a:t>
            </a:r>
            <a:r>
              <a:rPr lang="en-US" sz="1100" dirty="0"/>
              <a:t>, 2018).</a:t>
            </a:r>
            <a:endParaRPr sz="1100" dirty="0"/>
          </a:p>
          <a:p>
            <a:pPr marL="0" lvl="0" indent="0" algn="l" rtl="0">
              <a:spcBef>
                <a:spcPts val="200"/>
              </a:spcBef>
              <a:spcAft>
                <a:spcPts val="0"/>
              </a:spcAft>
              <a:buClr>
                <a:schemeClr val="dk1"/>
              </a:buClr>
              <a:buSzPts val="1100"/>
              <a:buFont typeface="Arial"/>
              <a:buNone/>
            </a:pPr>
            <a:r>
              <a:rPr lang="en-US" sz="1100" dirty="0"/>
              <a:t>Por </a:t>
            </a:r>
            <a:r>
              <a:rPr lang="en-US" sz="1100" dirty="0" err="1"/>
              <a:t>ejemplo</a:t>
            </a:r>
            <a:r>
              <a:rPr lang="en-US" sz="1100" dirty="0"/>
              <a:t>, para Geddes (2021) es probable que un </a:t>
            </a:r>
            <a:r>
              <a:rPr lang="en-US" sz="1100" dirty="0" err="1"/>
              <a:t>alumno</a:t>
            </a:r>
            <a:r>
              <a:rPr lang="en-US" sz="1100" dirty="0"/>
              <a:t> o alumna que </a:t>
            </a:r>
            <a:r>
              <a:rPr lang="en-US" sz="1100" dirty="0" err="1"/>
              <a:t>proviene</a:t>
            </a:r>
            <a:r>
              <a:rPr lang="en-US" sz="1100" dirty="0"/>
              <a:t> del </a:t>
            </a:r>
            <a:r>
              <a:rPr lang="en-US" sz="1100" dirty="0" err="1"/>
              <a:t>sistema</a:t>
            </a:r>
            <a:r>
              <a:rPr lang="en-US" sz="1100" dirty="0"/>
              <a:t> de </a:t>
            </a:r>
            <a:r>
              <a:rPr lang="en-US" sz="1100" dirty="0" err="1"/>
              <a:t>protección</a:t>
            </a:r>
            <a:r>
              <a:rPr lang="en-US" sz="1100" dirty="0"/>
              <a:t> se </a:t>
            </a:r>
            <a:r>
              <a:rPr lang="en-US" sz="1100" dirty="0" err="1"/>
              <a:t>muestre</a:t>
            </a:r>
            <a:r>
              <a:rPr lang="en-US" sz="1100" dirty="0"/>
              <a:t> </a:t>
            </a:r>
            <a:r>
              <a:rPr lang="en-US" sz="1100" dirty="0" err="1"/>
              <a:t>inquieto</a:t>
            </a:r>
            <a:r>
              <a:rPr lang="en-US" sz="1100" dirty="0"/>
              <a:t> y </a:t>
            </a:r>
            <a:r>
              <a:rPr lang="en-US" sz="1100" dirty="0" err="1"/>
              <a:t>disruptivo</a:t>
            </a:r>
            <a:r>
              <a:rPr lang="en-US" sz="1100" dirty="0"/>
              <a:t> </a:t>
            </a:r>
            <a:r>
              <a:rPr lang="en-US" sz="1100" dirty="0" err="1"/>
              <a:t>en</a:t>
            </a:r>
            <a:r>
              <a:rPr lang="en-US" sz="1100" dirty="0"/>
              <a:t> </a:t>
            </a:r>
            <a:r>
              <a:rPr lang="en-US" sz="1100" dirty="0" err="1"/>
              <a:t>el</a:t>
            </a:r>
            <a:r>
              <a:rPr lang="en-US" sz="1100" dirty="0"/>
              <a:t> aula </a:t>
            </a:r>
            <a:r>
              <a:rPr lang="en-US" sz="1100" dirty="0" err="1"/>
              <a:t>cuando</a:t>
            </a:r>
            <a:r>
              <a:rPr lang="en-US" sz="1100" dirty="0"/>
              <a:t> se </a:t>
            </a:r>
            <a:r>
              <a:rPr lang="en-US" sz="1100" dirty="0" err="1"/>
              <a:t>está</a:t>
            </a:r>
            <a:r>
              <a:rPr lang="en-US" sz="1100" dirty="0"/>
              <a:t> </a:t>
            </a:r>
            <a:r>
              <a:rPr lang="en-US" sz="1100" dirty="0" err="1"/>
              <a:t>trabajando</a:t>
            </a:r>
            <a:r>
              <a:rPr lang="en-US" sz="1100" dirty="0"/>
              <a:t> </a:t>
            </a:r>
            <a:r>
              <a:rPr lang="en-US" sz="1100" dirty="0" err="1"/>
              <a:t>una</a:t>
            </a:r>
            <a:r>
              <a:rPr lang="en-US" sz="1100" dirty="0"/>
              <a:t> </a:t>
            </a:r>
            <a:r>
              <a:rPr lang="en-US" sz="1100" dirty="0" err="1"/>
              <a:t>actividad</a:t>
            </a:r>
            <a:r>
              <a:rPr lang="en-US" sz="1100" dirty="0"/>
              <a:t> </a:t>
            </a:r>
            <a:r>
              <a:rPr lang="en-US" sz="1100" dirty="0" err="1"/>
              <a:t>relacionada</a:t>
            </a:r>
            <a:r>
              <a:rPr lang="en-US" sz="1100" dirty="0"/>
              <a:t> con </a:t>
            </a:r>
            <a:r>
              <a:rPr lang="en-US" sz="1100" dirty="0" err="1"/>
              <a:t>los</a:t>
            </a:r>
            <a:r>
              <a:rPr lang="en-US" sz="1100" dirty="0"/>
              <a:t> </a:t>
            </a:r>
            <a:r>
              <a:rPr lang="en-US" sz="1100" dirty="0" err="1"/>
              <a:t>orígenes</a:t>
            </a:r>
            <a:r>
              <a:rPr lang="en-US" sz="1100" dirty="0"/>
              <a:t> </a:t>
            </a:r>
            <a:r>
              <a:rPr lang="en-US" sz="1100" dirty="0" err="1"/>
              <a:t>como</a:t>
            </a:r>
            <a:r>
              <a:rPr lang="en-US" sz="1100" dirty="0"/>
              <a:t> </a:t>
            </a:r>
            <a:r>
              <a:rPr lang="en-US" sz="1100" dirty="0" err="1"/>
              <a:t>el</a:t>
            </a:r>
            <a:r>
              <a:rPr lang="en-US" sz="1100" dirty="0"/>
              <a:t> árbol </a:t>
            </a:r>
            <a:r>
              <a:rPr lang="en-US" sz="1100" dirty="0" err="1"/>
              <a:t>genealógico</a:t>
            </a:r>
            <a:r>
              <a:rPr lang="en-US" sz="1100" dirty="0"/>
              <a:t> o </a:t>
            </a:r>
            <a:r>
              <a:rPr lang="en-US" sz="1100" dirty="0" err="1"/>
              <a:t>determinados</a:t>
            </a:r>
            <a:r>
              <a:rPr lang="en-US" sz="1100" dirty="0"/>
              <a:t> </a:t>
            </a:r>
            <a:r>
              <a:rPr lang="en-US" sz="1100" dirty="0" err="1"/>
              <a:t>temas</a:t>
            </a:r>
            <a:r>
              <a:rPr lang="en-US" sz="1100" dirty="0"/>
              <a:t> de </a:t>
            </a:r>
            <a:r>
              <a:rPr lang="en-US" sz="1100" dirty="0" err="1"/>
              <a:t>geografía</a:t>
            </a:r>
            <a:r>
              <a:rPr lang="en-US" sz="1100" dirty="0"/>
              <a:t> </a:t>
            </a:r>
            <a:r>
              <a:rPr lang="en-US" sz="1100" dirty="0" err="1"/>
              <a:t>cuando</a:t>
            </a:r>
            <a:r>
              <a:rPr lang="en-US" sz="1100" dirty="0"/>
              <a:t> </a:t>
            </a:r>
            <a:r>
              <a:rPr lang="en-US" sz="1100" dirty="0" err="1"/>
              <a:t>existe</a:t>
            </a:r>
            <a:r>
              <a:rPr lang="en-US" sz="1100" dirty="0"/>
              <a:t> </a:t>
            </a:r>
            <a:r>
              <a:rPr lang="en-US" sz="1100" dirty="0" err="1"/>
              <a:t>algún</a:t>
            </a:r>
            <a:r>
              <a:rPr lang="en-US" sz="1100" dirty="0"/>
              <a:t> </a:t>
            </a:r>
            <a:r>
              <a:rPr lang="en-US" sz="1100" dirty="0" err="1"/>
              <a:t>tipo</a:t>
            </a:r>
            <a:r>
              <a:rPr lang="en-US" sz="1100" dirty="0"/>
              <a:t> de </a:t>
            </a:r>
            <a:r>
              <a:rPr lang="en-US" sz="1100" dirty="0" err="1"/>
              <a:t>movimiento</a:t>
            </a:r>
            <a:r>
              <a:rPr lang="en-US" sz="1100" dirty="0"/>
              <a:t> </a:t>
            </a:r>
            <a:r>
              <a:rPr lang="en-US" sz="1100" dirty="0" err="1"/>
              <a:t>en</a:t>
            </a:r>
            <a:r>
              <a:rPr lang="en-US" sz="1100" dirty="0"/>
              <a:t> </a:t>
            </a:r>
            <a:r>
              <a:rPr lang="en-US" sz="1100" dirty="0" err="1"/>
              <a:t>su</a:t>
            </a:r>
            <a:r>
              <a:rPr lang="en-US" sz="1100" dirty="0"/>
              <a:t> </a:t>
            </a:r>
            <a:r>
              <a:rPr lang="en-US" sz="1100" dirty="0" err="1"/>
              <a:t>historia</a:t>
            </a:r>
            <a:r>
              <a:rPr lang="en-US" sz="1100" dirty="0"/>
              <a:t> </a:t>
            </a:r>
            <a:r>
              <a:rPr lang="en-US" sz="1100" dirty="0" err="1"/>
              <a:t>migratorio</a:t>
            </a:r>
            <a:r>
              <a:rPr lang="en-US" sz="1100" dirty="0"/>
              <a:t> o </a:t>
            </a:r>
            <a:r>
              <a:rPr lang="en-US" sz="1100" dirty="0" err="1"/>
              <a:t>diferencia</a:t>
            </a:r>
            <a:r>
              <a:rPr lang="en-US" sz="1100" dirty="0"/>
              <a:t> racial, o </a:t>
            </a:r>
            <a:r>
              <a:rPr lang="en-US" sz="1100" dirty="0" err="1"/>
              <a:t>cuando</a:t>
            </a:r>
            <a:r>
              <a:rPr lang="en-US" sz="1100" dirty="0"/>
              <a:t> se </a:t>
            </a:r>
            <a:r>
              <a:rPr lang="en-US" sz="1100" dirty="0" err="1"/>
              <a:t>habla</a:t>
            </a:r>
            <a:r>
              <a:rPr lang="en-US" sz="1100" dirty="0"/>
              <a:t> de </a:t>
            </a:r>
            <a:r>
              <a:rPr lang="en-US" sz="1100" dirty="0" err="1"/>
              <a:t>temas</a:t>
            </a:r>
            <a:r>
              <a:rPr lang="en-US" sz="1100" dirty="0"/>
              <a:t> </a:t>
            </a:r>
            <a:r>
              <a:rPr lang="en-US" sz="1100" dirty="0" err="1"/>
              <a:t>reproductivos</a:t>
            </a:r>
            <a:r>
              <a:rPr lang="en-US" sz="1100" dirty="0"/>
              <a:t> </a:t>
            </a:r>
            <a:r>
              <a:rPr lang="en-US" sz="1100" dirty="0" err="1"/>
              <a:t>cuando</a:t>
            </a:r>
            <a:r>
              <a:rPr lang="en-US" sz="1100" dirty="0"/>
              <a:t> ha </a:t>
            </a:r>
            <a:r>
              <a:rPr lang="en-US" sz="1100" dirty="0" err="1"/>
              <a:t>sufrido</a:t>
            </a:r>
            <a:r>
              <a:rPr lang="en-US" sz="1100" dirty="0"/>
              <a:t> </a:t>
            </a:r>
            <a:r>
              <a:rPr lang="en-US" sz="1100" dirty="0" err="1"/>
              <a:t>algún</a:t>
            </a:r>
            <a:r>
              <a:rPr lang="en-US" sz="1100" dirty="0"/>
              <a:t> </a:t>
            </a:r>
            <a:r>
              <a:rPr lang="en-US" sz="1100" dirty="0" err="1"/>
              <a:t>tipo</a:t>
            </a:r>
            <a:r>
              <a:rPr lang="en-US" sz="1100" dirty="0"/>
              <a:t> de </a:t>
            </a:r>
            <a:r>
              <a:rPr lang="en-US" sz="1100" dirty="0" err="1"/>
              <a:t>maltrato</a:t>
            </a:r>
            <a:r>
              <a:rPr lang="en-US" sz="1100" dirty="0"/>
              <a:t> o se </a:t>
            </a:r>
            <a:r>
              <a:rPr lang="en-US" sz="1100" dirty="0" err="1"/>
              <a:t>desconoce</a:t>
            </a:r>
            <a:r>
              <a:rPr lang="en-US" sz="1100" dirty="0"/>
              <a:t> </a:t>
            </a:r>
            <a:r>
              <a:rPr lang="en-US" sz="1100" dirty="0" err="1"/>
              <a:t>su</a:t>
            </a:r>
            <a:r>
              <a:rPr lang="en-US" sz="1100" dirty="0"/>
              <a:t> carga </a:t>
            </a:r>
            <a:r>
              <a:rPr lang="en-US" sz="1100" dirty="0" err="1"/>
              <a:t>genética</a:t>
            </a:r>
            <a:r>
              <a:rPr lang="en-US" sz="1100" dirty="0"/>
              <a:t>. Es </a:t>
            </a:r>
            <a:r>
              <a:rPr lang="en-US" sz="1100" dirty="0" err="1"/>
              <a:t>por</a:t>
            </a:r>
            <a:r>
              <a:rPr lang="en-US" sz="1100" dirty="0"/>
              <a:t> </a:t>
            </a:r>
            <a:r>
              <a:rPr lang="en-US" sz="1100" dirty="0" err="1"/>
              <a:t>ello</a:t>
            </a:r>
            <a:r>
              <a:rPr lang="en-US" sz="1100" dirty="0"/>
              <a:t> que, ante la </a:t>
            </a:r>
            <a:r>
              <a:rPr lang="en-US" sz="1100" dirty="0" err="1"/>
              <a:t>posibilidad</a:t>
            </a:r>
            <a:r>
              <a:rPr lang="en-US" sz="1100" dirty="0"/>
              <a:t> de que </a:t>
            </a:r>
            <a:r>
              <a:rPr lang="en-US" sz="1100" dirty="0" err="1"/>
              <a:t>esta</a:t>
            </a:r>
            <a:r>
              <a:rPr lang="en-US" sz="1100" dirty="0"/>
              <a:t> </a:t>
            </a:r>
            <a:r>
              <a:rPr lang="en-US" sz="1100" dirty="0" err="1"/>
              <a:t>situación</a:t>
            </a:r>
            <a:r>
              <a:rPr lang="en-US" sz="1100" dirty="0"/>
              <a:t> </a:t>
            </a:r>
            <a:r>
              <a:rPr lang="en-US" sz="1100" dirty="0" err="1"/>
              <a:t>ocurra</a:t>
            </a:r>
            <a:r>
              <a:rPr lang="en-US" sz="1100" dirty="0"/>
              <a:t>, </a:t>
            </a:r>
            <a:r>
              <a:rPr lang="en-US" sz="1100" dirty="0" err="1"/>
              <a:t>el</a:t>
            </a:r>
            <a:r>
              <a:rPr lang="en-US" sz="1100" dirty="0"/>
              <a:t> </a:t>
            </a:r>
            <a:r>
              <a:rPr lang="en-US" sz="1100" dirty="0" err="1"/>
              <a:t>docente</a:t>
            </a:r>
            <a:r>
              <a:rPr lang="en-US" sz="1100" dirty="0"/>
              <a:t> </a:t>
            </a:r>
            <a:r>
              <a:rPr lang="en-US" sz="1100" dirty="0" err="1"/>
              <a:t>debe</a:t>
            </a:r>
            <a:r>
              <a:rPr lang="en-US" sz="1100" dirty="0"/>
              <a:t> ser sensible y </a:t>
            </a:r>
            <a:r>
              <a:rPr lang="en-US" sz="1100" dirty="0" err="1"/>
              <a:t>anticiparse</a:t>
            </a:r>
            <a:r>
              <a:rPr lang="en-US" sz="1100" dirty="0"/>
              <a:t> a que </a:t>
            </a:r>
            <a:r>
              <a:rPr lang="en-US" sz="1100" dirty="0" err="1"/>
              <a:t>esta</a:t>
            </a:r>
            <a:r>
              <a:rPr lang="en-US" sz="1100" dirty="0"/>
              <a:t> </a:t>
            </a:r>
            <a:r>
              <a:rPr lang="en-US" sz="1100" dirty="0" err="1"/>
              <a:t>dinámica</a:t>
            </a:r>
            <a:r>
              <a:rPr lang="en-US" sz="1100" dirty="0"/>
              <a:t> </a:t>
            </a:r>
            <a:r>
              <a:rPr lang="en-US" sz="1100" dirty="0" err="1"/>
              <a:t>pueda</a:t>
            </a:r>
            <a:r>
              <a:rPr lang="en-US" sz="1100" dirty="0"/>
              <a:t> </a:t>
            </a:r>
            <a:r>
              <a:rPr lang="en-US" sz="1100" dirty="0" err="1"/>
              <a:t>afectar</a:t>
            </a:r>
            <a:r>
              <a:rPr lang="en-US" sz="1100" dirty="0"/>
              <a:t> al </a:t>
            </a:r>
            <a:r>
              <a:rPr lang="en-US" sz="1100" dirty="0" err="1"/>
              <a:t>alumno</a:t>
            </a:r>
            <a:r>
              <a:rPr lang="en-US" sz="1100" dirty="0"/>
              <a:t> para </a:t>
            </a:r>
            <a:r>
              <a:rPr lang="en-US" sz="1100" dirty="0" err="1"/>
              <a:t>prevenir</a:t>
            </a:r>
            <a:r>
              <a:rPr lang="en-US" sz="1100" dirty="0"/>
              <a:t> y/o </a:t>
            </a:r>
            <a:r>
              <a:rPr lang="en-US" sz="1100" dirty="0" err="1"/>
              <a:t>paliar</a:t>
            </a:r>
            <a:r>
              <a:rPr lang="en-US" sz="1100" dirty="0"/>
              <a:t> </a:t>
            </a:r>
            <a:r>
              <a:rPr lang="en-US" sz="1100" dirty="0" err="1"/>
              <a:t>los</a:t>
            </a:r>
            <a:r>
              <a:rPr lang="en-US" sz="1100" dirty="0"/>
              <a:t> </a:t>
            </a:r>
            <a:r>
              <a:rPr lang="en-US" sz="1100" dirty="0" err="1"/>
              <a:t>posibles</a:t>
            </a:r>
            <a:r>
              <a:rPr lang="en-US" sz="1100" dirty="0"/>
              <a:t> </a:t>
            </a:r>
            <a:r>
              <a:rPr lang="en-US" sz="1100" dirty="0" err="1"/>
              <a:t>daños</a:t>
            </a:r>
            <a:r>
              <a:rPr lang="en-US" sz="1100" dirty="0"/>
              <a:t> </a:t>
            </a:r>
            <a:r>
              <a:rPr lang="en-US" sz="1100" dirty="0" err="1"/>
              <a:t>adaptando</a:t>
            </a:r>
            <a:r>
              <a:rPr lang="en-US" sz="1100" dirty="0"/>
              <a:t> </a:t>
            </a:r>
            <a:r>
              <a:rPr lang="en-US" sz="1100" dirty="0" err="1"/>
              <a:t>los</a:t>
            </a:r>
            <a:r>
              <a:rPr lang="en-US" sz="1100" dirty="0"/>
              <a:t> </a:t>
            </a:r>
            <a:r>
              <a:rPr lang="en-US" sz="1100" dirty="0" err="1"/>
              <a:t>contenidos</a:t>
            </a:r>
            <a:r>
              <a:rPr lang="en-US" sz="1100" dirty="0"/>
              <a:t> y/o </a:t>
            </a:r>
            <a:r>
              <a:rPr lang="en-US" sz="1100" dirty="0" err="1"/>
              <a:t>dándole</a:t>
            </a:r>
            <a:r>
              <a:rPr lang="en-US" sz="1100" dirty="0"/>
              <a:t> </a:t>
            </a:r>
            <a:r>
              <a:rPr lang="en-US" sz="1100" dirty="0" err="1"/>
              <a:t>diferentes</a:t>
            </a:r>
            <a:r>
              <a:rPr lang="en-US" sz="1100" dirty="0"/>
              <a:t> </a:t>
            </a:r>
            <a:r>
              <a:rPr lang="en-US" sz="1100" dirty="0" err="1"/>
              <a:t>enfoques</a:t>
            </a:r>
            <a:r>
              <a:rPr lang="en-US" sz="1100" dirty="0"/>
              <a:t> para que </a:t>
            </a:r>
            <a:r>
              <a:rPr lang="en-US" sz="1100" dirty="0" err="1"/>
              <a:t>resulte</a:t>
            </a:r>
            <a:r>
              <a:rPr lang="en-US" sz="1100" dirty="0"/>
              <a:t> </a:t>
            </a:r>
            <a:r>
              <a:rPr lang="en-US" sz="1100" dirty="0" err="1"/>
              <a:t>más</a:t>
            </a:r>
            <a:r>
              <a:rPr lang="en-US" sz="1100" dirty="0"/>
              <a:t> </a:t>
            </a:r>
            <a:r>
              <a:rPr lang="en-US" sz="1100" dirty="0" err="1"/>
              <a:t>inclusivo</a:t>
            </a:r>
            <a:r>
              <a:rPr lang="en-US" sz="1100" dirty="0"/>
              <a:t>.</a:t>
            </a:r>
            <a:endParaRPr sz="1100" dirty="0"/>
          </a:p>
          <a:p>
            <a:pPr marL="0" lvl="0" indent="0" algn="l" rtl="0">
              <a:spcBef>
                <a:spcPts val="200"/>
              </a:spcBef>
              <a:spcAft>
                <a:spcPts val="0"/>
              </a:spcAft>
              <a:buClr>
                <a:schemeClr val="dk1"/>
              </a:buClr>
              <a:buSzPts val="1100"/>
              <a:buFont typeface="Arial"/>
              <a:buNone/>
            </a:pPr>
            <a:r>
              <a:rPr lang="en-US" sz="1100" dirty="0"/>
              <a:t>Este </a:t>
            </a:r>
            <a:r>
              <a:rPr lang="en-US" sz="1100" dirty="0" err="1"/>
              <a:t>autor</a:t>
            </a:r>
            <a:r>
              <a:rPr lang="en-US" sz="1100" dirty="0"/>
              <a:t> </a:t>
            </a:r>
            <a:r>
              <a:rPr lang="en-US" sz="1100" dirty="0" err="1"/>
              <a:t>dijo</a:t>
            </a:r>
            <a:r>
              <a:rPr lang="en-US" sz="1100" dirty="0"/>
              <a:t> que es </a:t>
            </a:r>
            <a:r>
              <a:rPr lang="en-US" sz="1100" dirty="0" err="1"/>
              <a:t>cierto</a:t>
            </a:r>
            <a:r>
              <a:rPr lang="en-US" sz="1100" dirty="0"/>
              <a:t> que, </a:t>
            </a:r>
            <a:r>
              <a:rPr lang="en-US" sz="1100" dirty="0" err="1"/>
              <a:t>en</a:t>
            </a:r>
            <a:r>
              <a:rPr lang="en-US" sz="1100" dirty="0"/>
              <a:t> </a:t>
            </a:r>
            <a:r>
              <a:rPr lang="en-US" sz="1100" dirty="0" err="1"/>
              <a:t>ocasiones</a:t>
            </a:r>
            <a:r>
              <a:rPr lang="en-US" sz="1100" dirty="0"/>
              <a:t>, </a:t>
            </a:r>
            <a:r>
              <a:rPr lang="en-US" sz="1100" dirty="0" err="1"/>
              <a:t>los</a:t>
            </a:r>
            <a:r>
              <a:rPr lang="en-US" sz="1100" dirty="0"/>
              <a:t> </a:t>
            </a:r>
            <a:r>
              <a:rPr lang="en-US" sz="1100" dirty="0" err="1"/>
              <a:t>profesores</a:t>
            </a:r>
            <a:r>
              <a:rPr lang="en-US" sz="1100" dirty="0"/>
              <a:t> y </a:t>
            </a:r>
            <a:r>
              <a:rPr lang="en-US" sz="1100" dirty="0" err="1"/>
              <a:t>profesoras</a:t>
            </a:r>
            <a:r>
              <a:rPr lang="en-US" sz="1100" dirty="0"/>
              <a:t> </a:t>
            </a:r>
            <a:r>
              <a:rPr lang="en-US" sz="1100" dirty="0" err="1"/>
              <a:t>desconocen</a:t>
            </a:r>
            <a:r>
              <a:rPr lang="en-US" sz="1100" dirty="0"/>
              <a:t> </a:t>
            </a:r>
            <a:r>
              <a:rPr lang="en-US" sz="1100" dirty="0" err="1"/>
              <a:t>parte</a:t>
            </a:r>
            <a:r>
              <a:rPr lang="en-US" sz="1100" dirty="0"/>
              <a:t> de la </a:t>
            </a:r>
            <a:r>
              <a:rPr lang="en-US" sz="1100" dirty="0" err="1"/>
              <a:t>historia</a:t>
            </a:r>
            <a:r>
              <a:rPr lang="en-US" sz="1100" dirty="0"/>
              <a:t> del </a:t>
            </a:r>
            <a:r>
              <a:rPr lang="en-US" sz="1100" dirty="0" err="1"/>
              <a:t>alumno</a:t>
            </a:r>
            <a:r>
              <a:rPr lang="en-US" sz="1100" dirty="0"/>
              <a:t> o alumna y se </a:t>
            </a:r>
            <a:r>
              <a:rPr lang="en-US" sz="1100" dirty="0" err="1"/>
              <a:t>enfrentan</a:t>
            </a:r>
            <a:r>
              <a:rPr lang="en-US" sz="1100" dirty="0"/>
              <a:t> a </a:t>
            </a:r>
            <a:r>
              <a:rPr lang="en-US" sz="1100" dirty="0" err="1"/>
              <a:t>situaciones</a:t>
            </a:r>
            <a:r>
              <a:rPr lang="en-US" sz="1100" dirty="0"/>
              <a:t> </a:t>
            </a:r>
            <a:r>
              <a:rPr lang="en-US" sz="1100" dirty="0" err="1"/>
              <a:t>en</a:t>
            </a:r>
            <a:r>
              <a:rPr lang="en-US" sz="1100" dirty="0"/>
              <a:t> las que no se </a:t>
            </a:r>
            <a:r>
              <a:rPr lang="en-US" sz="1100" dirty="0" err="1"/>
              <a:t>encuentra</a:t>
            </a:r>
            <a:r>
              <a:rPr lang="en-US" sz="1100" dirty="0"/>
              <a:t> bien sin </a:t>
            </a:r>
            <a:r>
              <a:rPr lang="en-US" sz="1100" dirty="0" err="1"/>
              <a:t>entender</a:t>
            </a:r>
            <a:r>
              <a:rPr lang="en-US" sz="1100" dirty="0"/>
              <a:t> </a:t>
            </a:r>
            <a:r>
              <a:rPr lang="en-US" sz="1100" dirty="0" err="1"/>
              <a:t>el</a:t>
            </a:r>
            <a:r>
              <a:rPr lang="en-US" sz="1100" dirty="0"/>
              <a:t> </a:t>
            </a:r>
            <a:r>
              <a:rPr lang="en-US" sz="1100" dirty="0" err="1"/>
              <a:t>motivo</a:t>
            </a:r>
            <a:r>
              <a:rPr lang="en-US" sz="1100" dirty="0"/>
              <a:t>. Ante </a:t>
            </a:r>
            <a:r>
              <a:rPr lang="en-US" sz="1100" dirty="0" err="1"/>
              <a:t>este</a:t>
            </a:r>
            <a:r>
              <a:rPr lang="en-US" sz="1100" dirty="0"/>
              <a:t> </a:t>
            </a:r>
            <a:r>
              <a:rPr lang="en-US" sz="1100" dirty="0" err="1"/>
              <a:t>hecho</a:t>
            </a:r>
            <a:r>
              <a:rPr lang="en-US" sz="1100" dirty="0"/>
              <a:t>, </a:t>
            </a:r>
            <a:r>
              <a:rPr lang="en-US" sz="1100" dirty="0" err="1"/>
              <a:t>los</a:t>
            </a:r>
            <a:r>
              <a:rPr lang="en-US" sz="1100" dirty="0"/>
              <a:t> </a:t>
            </a:r>
            <a:r>
              <a:rPr lang="en-US" sz="1100" dirty="0" err="1"/>
              <a:t>profesores</a:t>
            </a:r>
            <a:r>
              <a:rPr lang="en-US" sz="1100" dirty="0"/>
              <a:t> y </a:t>
            </a:r>
            <a:r>
              <a:rPr lang="en-US" sz="1100" dirty="0" err="1"/>
              <a:t>profesoras</a:t>
            </a:r>
            <a:r>
              <a:rPr lang="en-US" sz="1100" dirty="0"/>
              <a:t> </a:t>
            </a:r>
            <a:r>
              <a:rPr lang="en-US" sz="1100" dirty="0" err="1"/>
              <a:t>deben</a:t>
            </a:r>
            <a:r>
              <a:rPr lang="en-US" sz="1100" dirty="0"/>
              <a:t> </a:t>
            </a:r>
            <a:r>
              <a:rPr lang="en-US" sz="1100" dirty="0" err="1"/>
              <a:t>aplicar</a:t>
            </a:r>
            <a:r>
              <a:rPr lang="en-US" sz="1100" dirty="0"/>
              <a:t> </a:t>
            </a:r>
            <a:r>
              <a:rPr lang="en-US" sz="1100" dirty="0" err="1"/>
              <a:t>aquellas</a:t>
            </a:r>
            <a:r>
              <a:rPr lang="en-US" sz="1100" dirty="0"/>
              <a:t> </a:t>
            </a:r>
            <a:r>
              <a:rPr lang="en-US" sz="1100" dirty="0" err="1"/>
              <a:t>herramientas</a:t>
            </a:r>
            <a:r>
              <a:rPr lang="en-US" sz="1100" dirty="0"/>
              <a:t> que </a:t>
            </a:r>
            <a:r>
              <a:rPr lang="en-US" sz="1100" dirty="0" err="1"/>
              <a:t>conocen</a:t>
            </a:r>
            <a:r>
              <a:rPr lang="en-US" sz="1100" dirty="0"/>
              <a:t> de </a:t>
            </a:r>
            <a:r>
              <a:rPr lang="en-US" sz="1100" dirty="0" err="1"/>
              <a:t>antemano</a:t>
            </a:r>
            <a:r>
              <a:rPr lang="en-US" sz="1100" dirty="0"/>
              <a:t> y que </a:t>
            </a:r>
            <a:r>
              <a:rPr lang="en-US" sz="1100" dirty="0" err="1"/>
              <a:t>funcionan</a:t>
            </a:r>
            <a:r>
              <a:rPr lang="en-US" sz="1100" dirty="0"/>
              <a:t> con </a:t>
            </a:r>
            <a:r>
              <a:rPr lang="en-US" sz="1100" dirty="0" err="1"/>
              <a:t>él</a:t>
            </a:r>
            <a:r>
              <a:rPr lang="en-US" sz="1100" dirty="0"/>
              <a:t> o </a:t>
            </a:r>
            <a:r>
              <a:rPr lang="en-US" sz="1100" dirty="0" err="1"/>
              <a:t>ella</a:t>
            </a:r>
            <a:r>
              <a:rPr lang="en-US" sz="1100" dirty="0"/>
              <a:t>, </a:t>
            </a:r>
            <a:r>
              <a:rPr lang="en-US" sz="1100" dirty="0" err="1"/>
              <a:t>como</a:t>
            </a:r>
            <a:r>
              <a:rPr lang="en-US" sz="1100" dirty="0"/>
              <a:t> </a:t>
            </a:r>
            <a:r>
              <a:rPr lang="en-US" sz="1100" dirty="0" err="1"/>
              <a:t>salir</a:t>
            </a:r>
            <a:r>
              <a:rPr lang="en-US" sz="1100" dirty="0"/>
              <a:t> del aula con la </a:t>
            </a:r>
            <a:r>
              <a:rPr lang="en-US" sz="1100" dirty="0" err="1"/>
              <a:t>excusa</a:t>
            </a:r>
            <a:r>
              <a:rPr lang="en-US" sz="1100" dirty="0"/>
              <a:t> de </a:t>
            </a:r>
            <a:r>
              <a:rPr lang="en-US" sz="1100" dirty="0" err="1"/>
              <a:t>hacer</a:t>
            </a:r>
            <a:r>
              <a:rPr lang="en-US" sz="1100" dirty="0"/>
              <a:t> un </a:t>
            </a:r>
            <a:r>
              <a:rPr lang="en-US" sz="1100" dirty="0" err="1"/>
              <a:t>recado</a:t>
            </a:r>
            <a:r>
              <a:rPr lang="en-US" sz="1100" dirty="0"/>
              <a:t> o </a:t>
            </a:r>
            <a:r>
              <a:rPr lang="en-US" sz="1100" dirty="0" err="1"/>
              <a:t>echar</a:t>
            </a:r>
            <a:r>
              <a:rPr lang="en-US" sz="1100" dirty="0"/>
              <a:t> </a:t>
            </a:r>
            <a:r>
              <a:rPr lang="en-US" sz="1100" dirty="0" err="1"/>
              <a:t>una</a:t>
            </a:r>
            <a:r>
              <a:rPr lang="en-US" sz="1100" dirty="0"/>
              <a:t> mano </a:t>
            </a:r>
            <a:r>
              <a:rPr lang="en-US" sz="1100" dirty="0" err="1"/>
              <a:t>en</a:t>
            </a:r>
            <a:r>
              <a:rPr lang="en-US" sz="1100" dirty="0"/>
              <a:t> </a:t>
            </a:r>
            <a:r>
              <a:rPr lang="en-US" sz="1100" dirty="0" err="1"/>
              <a:t>otra</a:t>
            </a:r>
            <a:r>
              <a:rPr lang="en-US" sz="1100" dirty="0"/>
              <a:t> </a:t>
            </a:r>
            <a:r>
              <a:rPr lang="en-US" sz="1100" dirty="0" err="1"/>
              <a:t>clase</a:t>
            </a:r>
            <a:r>
              <a:rPr lang="en-US" sz="1100" dirty="0"/>
              <a:t>, </a:t>
            </a:r>
            <a:r>
              <a:rPr lang="en-US" sz="1100" dirty="0" err="1"/>
              <a:t>cambiar</a:t>
            </a:r>
            <a:r>
              <a:rPr lang="en-US" sz="1100" dirty="0"/>
              <a:t> de </a:t>
            </a:r>
            <a:r>
              <a:rPr lang="en-US" sz="1100" dirty="0" err="1"/>
              <a:t>actividad</a:t>
            </a:r>
            <a:r>
              <a:rPr lang="en-US" sz="1100" dirty="0"/>
              <a:t>, </a:t>
            </a:r>
            <a:r>
              <a:rPr lang="en-US" sz="1100" dirty="0" err="1"/>
              <a:t>incluir</a:t>
            </a:r>
            <a:r>
              <a:rPr lang="en-US" sz="1100" dirty="0"/>
              <a:t> un </a:t>
            </a:r>
            <a:r>
              <a:rPr lang="en-US" sz="1100" dirty="0" err="1"/>
              <a:t>recreo</a:t>
            </a:r>
            <a:r>
              <a:rPr lang="en-US" sz="1100" dirty="0"/>
              <a:t> que </a:t>
            </a:r>
            <a:r>
              <a:rPr lang="en-US" sz="1100" dirty="0" err="1"/>
              <a:t>implique</a:t>
            </a:r>
            <a:r>
              <a:rPr lang="en-US" sz="1100" dirty="0"/>
              <a:t> </a:t>
            </a:r>
            <a:r>
              <a:rPr lang="en-US" sz="1100" dirty="0" err="1"/>
              <a:t>actividad</a:t>
            </a:r>
            <a:r>
              <a:rPr lang="en-US" sz="1100" dirty="0"/>
              <a:t> </a:t>
            </a:r>
            <a:r>
              <a:rPr lang="en-US" sz="1100" dirty="0" err="1"/>
              <a:t>física</a:t>
            </a:r>
            <a:r>
              <a:rPr lang="en-US" sz="1100" dirty="0"/>
              <a:t> </a:t>
            </a:r>
            <a:r>
              <a:rPr lang="en-US" sz="1100" dirty="0" err="1"/>
              <a:t>en</a:t>
            </a:r>
            <a:r>
              <a:rPr lang="en-US" sz="1100" dirty="0"/>
              <a:t> </a:t>
            </a:r>
            <a:r>
              <a:rPr lang="en-US" sz="1100" dirty="0" err="1"/>
              <a:t>el</a:t>
            </a:r>
            <a:r>
              <a:rPr lang="en-US" sz="1100" dirty="0"/>
              <a:t> patio... Para </a:t>
            </a:r>
            <a:r>
              <a:rPr lang="en-US" sz="1100" dirty="0" err="1"/>
              <a:t>ello</a:t>
            </a:r>
            <a:r>
              <a:rPr lang="en-US" sz="1100" dirty="0"/>
              <a:t> es fundamental que </a:t>
            </a:r>
            <a:r>
              <a:rPr lang="en-US" sz="1100" dirty="0" err="1"/>
              <a:t>el</a:t>
            </a:r>
            <a:r>
              <a:rPr lang="en-US" sz="1100" dirty="0"/>
              <a:t> </a:t>
            </a:r>
            <a:r>
              <a:rPr lang="en-US" sz="1100" dirty="0" err="1"/>
              <a:t>profesorado</a:t>
            </a:r>
            <a:r>
              <a:rPr lang="en-US" sz="1100" dirty="0"/>
              <a:t> </a:t>
            </a:r>
            <a:r>
              <a:rPr lang="en-US" sz="1100" dirty="0" err="1"/>
              <a:t>pueda</a:t>
            </a:r>
            <a:r>
              <a:rPr lang="en-US" sz="1100" dirty="0"/>
              <a:t> </a:t>
            </a:r>
            <a:r>
              <a:rPr lang="en-US" sz="1100" dirty="0" err="1"/>
              <a:t>reunirse</a:t>
            </a:r>
            <a:r>
              <a:rPr lang="en-US" sz="1100" dirty="0"/>
              <a:t> con las </a:t>
            </a:r>
            <a:r>
              <a:rPr lang="en-US" sz="1100" dirty="0" err="1"/>
              <a:t>familias</a:t>
            </a:r>
            <a:r>
              <a:rPr lang="en-US" sz="1100" dirty="0"/>
              <a:t> para </a:t>
            </a:r>
            <a:r>
              <a:rPr lang="en-US" sz="1100" dirty="0" err="1"/>
              <a:t>profundizar</a:t>
            </a:r>
            <a:r>
              <a:rPr lang="en-US" sz="1100" dirty="0"/>
              <a:t> </a:t>
            </a:r>
            <a:r>
              <a:rPr lang="en-US" sz="1100" dirty="0" err="1"/>
              <a:t>en</a:t>
            </a:r>
            <a:r>
              <a:rPr lang="en-US" sz="1100" dirty="0"/>
              <a:t> </a:t>
            </a:r>
            <a:r>
              <a:rPr lang="en-US" sz="1100" dirty="0" err="1"/>
              <a:t>qué</a:t>
            </a:r>
            <a:r>
              <a:rPr lang="en-US" sz="1100" dirty="0"/>
              <a:t> </a:t>
            </a:r>
            <a:r>
              <a:rPr lang="en-US" sz="1100" dirty="0" err="1"/>
              <a:t>estrategias</a:t>
            </a:r>
            <a:r>
              <a:rPr lang="en-US" sz="1100" dirty="0"/>
              <a:t> </a:t>
            </a:r>
            <a:r>
              <a:rPr lang="en-US" sz="1100" dirty="0" err="1"/>
              <a:t>emocionales</a:t>
            </a:r>
            <a:r>
              <a:rPr lang="en-US" sz="1100" dirty="0"/>
              <a:t> se </a:t>
            </a:r>
            <a:r>
              <a:rPr lang="en-US" sz="1100" dirty="0" err="1"/>
              <a:t>aplican</a:t>
            </a:r>
            <a:r>
              <a:rPr lang="en-US" sz="1100" dirty="0"/>
              <a:t> con </a:t>
            </a:r>
            <a:r>
              <a:rPr lang="en-US" sz="1100" dirty="0" err="1"/>
              <a:t>éxito</a:t>
            </a:r>
            <a:r>
              <a:rPr lang="en-US" sz="1100" dirty="0"/>
              <a:t> </a:t>
            </a:r>
            <a:r>
              <a:rPr lang="en-US" sz="1100" dirty="0" err="1"/>
              <a:t>en</a:t>
            </a:r>
            <a:r>
              <a:rPr lang="en-US" sz="1100" dirty="0"/>
              <a:t> casa para </a:t>
            </a:r>
            <a:r>
              <a:rPr lang="en-US" sz="1100" dirty="0" err="1"/>
              <a:t>poder</a:t>
            </a:r>
            <a:r>
              <a:rPr lang="en-US" sz="1100" dirty="0"/>
              <a:t> </a:t>
            </a:r>
            <a:r>
              <a:rPr lang="en-US" sz="1100" dirty="0" err="1"/>
              <a:t>utilizarlas</a:t>
            </a:r>
            <a:r>
              <a:rPr lang="en-US" sz="1100" dirty="0"/>
              <a:t> </a:t>
            </a:r>
            <a:r>
              <a:rPr lang="en-US" sz="1100" dirty="0" err="1"/>
              <a:t>también</a:t>
            </a:r>
            <a:r>
              <a:rPr lang="en-US" sz="1100" dirty="0"/>
              <a:t> </a:t>
            </a:r>
            <a:r>
              <a:rPr lang="en-US" sz="1100" dirty="0" err="1"/>
              <a:t>en</a:t>
            </a:r>
            <a:r>
              <a:rPr lang="en-US" sz="1100" dirty="0"/>
              <a:t> </a:t>
            </a:r>
            <a:r>
              <a:rPr lang="en-US" sz="1100" dirty="0" err="1"/>
              <a:t>el</a:t>
            </a:r>
            <a:r>
              <a:rPr lang="en-US" sz="1100" dirty="0"/>
              <a:t> aula.</a:t>
            </a:r>
            <a:endParaRPr sz="1100" dirty="0"/>
          </a:p>
          <a:p>
            <a:pPr marL="0" lvl="0" indent="0" algn="l" rtl="0">
              <a:spcBef>
                <a:spcPts val="200"/>
              </a:spcBef>
              <a:spcAft>
                <a:spcPts val="0"/>
              </a:spcAft>
              <a:buClr>
                <a:schemeClr val="dk1"/>
              </a:buClr>
              <a:buSzPts val="1100"/>
              <a:buFont typeface="Arial"/>
              <a:buNone/>
            </a:pPr>
            <a:r>
              <a:rPr lang="en-US" sz="1100" dirty="0" err="1"/>
              <a:t>En</a:t>
            </a:r>
            <a:r>
              <a:rPr lang="en-US" sz="1100" dirty="0"/>
              <a:t> </a:t>
            </a:r>
            <a:r>
              <a:rPr lang="en-US" sz="1100" dirty="0" err="1"/>
              <a:t>este</a:t>
            </a:r>
            <a:r>
              <a:rPr lang="en-US" sz="1100" dirty="0"/>
              <a:t> </a:t>
            </a:r>
            <a:r>
              <a:rPr lang="en-US" sz="1100" dirty="0" err="1"/>
              <a:t>sentido</a:t>
            </a:r>
            <a:r>
              <a:rPr lang="en-US" sz="1100" dirty="0"/>
              <a:t>, es clave que </a:t>
            </a:r>
            <a:r>
              <a:rPr lang="en-US" sz="1100" dirty="0" err="1"/>
              <a:t>los</a:t>
            </a:r>
            <a:r>
              <a:rPr lang="en-US" sz="1100" dirty="0"/>
              <a:t> </a:t>
            </a:r>
            <a:r>
              <a:rPr lang="en-US" sz="1100" dirty="0" err="1"/>
              <a:t>docentes</a:t>
            </a:r>
            <a:r>
              <a:rPr lang="en-US" sz="1100" dirty="0"/>
              <a:t> </a:t>
            </a:r>
            <a:r>
              <a:rPr lang="en-US" sz="1100" dirty="0" err="1"/>
              <a:t>sean</a:t>
            </a:r>
            <a:r>
              <a:rPr lang="en-US" sz="1100" dirty="0"/>
              <a:t> </a:t>
            </a:r>
            <a:r>
              <a:rPr lang="en-US" sz="1100" dirty="0" err="1"/>
              <a:t>capaces</a:t>
            </a:r>
            <a:r>
              <a:rPr lang="en-US" sz="1100" dirty="0"/>
              <a:t> de </a:t>
            </a:r>
            <a:r>
              <a:rPr lang="en-US" sz="1100" dirty="0" err="1"/>
              <a:t>despersonalizar</a:t>
            </a:r>
            <a:r>
              <a:rPr lang="en-US" sz="1100" dirty="0"/>
              <a:t> </a:t>
            </a:r>
            <a:r>
              <a:rPr lang="en-US" sz="1100" dirty="0" err="1"/>
              <a:t>todas</a:t>
            </a:r>
            <a:r>
              <a:rPr lang="en-US" sz="1100" dirty="0"/>
              <a:t> y </a:t>
            </a:r>
            <a:r>
              <a:rPr lang="en-US" sz="1100" dirty="0" err="1"/>
              <a:t>cada</a:t>
            </a:r>
            <a:r>
              <a:rPr lang="en-US" sz="1100" dirty="0"/>
              <a:t> </a:t>
            </a:r>
            <a:r>
              <a:rPr lang="en-US" sz="1100" dirty="0" err="1"/>
              <a:t>una</a:t>
            </a:r>
            <a:r>
              <a:rPr lang="en-US" sz="1100" dirty="0"/>
              <a:t> de las </a:t>
            </a:r>
            <a:r>
              <a:rPr lang="en-US" sz="1100" dirty="0" err="1"/>
              <a:t>conductas</a:t>
            </a:r>
            <a:r>
              <a:rPr lang="en-US" sz="1100" dirty="0"/>
              <a:t> </a:t>
            </a:r>
            <a:r>
              <a:rPr lang="en-US" sz="1100" dirty="0" err="1"/>
              <a:t>disruptivas</a:t>
            </a:r>
            <a:r>
              <a:rPr lang="en-US" sz="1100" dirty="0"/>
              <a:t> del </a:t>
            </a:r>
            <a:r>
              <a:rPr lang="en-US" sz="1100" dirty="0" err="1"/>
              <a:t>alumno</a:t>
            </a:r>
            <a:r>
              <a:rPr lang="en-US" sz="1100" dirty="0"/>
              <a:t>/a, </a:t>
            </a:r>
            <a:r>
              <a:rPr lang="en-US" sz="1100" dirty="0" err="1"/>
              <a:t>consiguiendo</a:t>
            </a:r>
            <a:r>
              <a:rPr lang="en-US" sz="1100" dirty="0"/>
              <a:t> </a:t>
            </a:r>
            <a:r>
              <a:rPr lang="en-US" sz="1100" dirty="0" err="1"/>
              <a:t>así</a:t>
            </a:r>
            <a:r>
              <a:rPr lang="en-US" sz="1100" dirty="0"/>
              <a:t> que no lo </a:t>
            </a:r>
            <a:r>
              <a:rPr lang="en-US" sz="1100" dirty="0" err="1"/>
              <a:t>vivan</a:t>
            </a:r>
            <a:r>
              <a:rPr lang="en-US" sz="1100" dirty="0"/>
              <a:t> </a:t>
            </a:r>
            <a:r>
              <a:rPr lang="en-US" sz="1100" dirty="0" err="1"/>
              <a:t>como</a:t>
            </a:r>
            <a:r>
              <a:rPr lang="en-US" sz="1100" dirty="0"/>
              <a:t> un </a:t>
            </a:r>
            <a:r>
              <a:rPr lang="en-US" sz="1100" dirty="0" err="1"/>
              <a:t>ataque</a:t>
            </a:r>
            <a:r>
              <a:rPr lang="en-US" sz="1100" dirty="0"/>
              <a:t> personal y sin embargo se </a:t>
            </a:r>
            <a:r>
              <a:rPr lang="en-US" sz="1100" dirty="0" err="1"/>
              <a:t>sientan</a:t>
            </a:r>
            <a:r>
              <a:rPr lang="en-US" sz="1100" dirty="0"/>
              <a:t> </a:t>
            </a:r>
            <a:r>
              <a:rPr lang="en-US" sz="1100" dirty="0" err="1"/>
              <a:t>fuente</a:t>
            </a:r>
            <a:r>
              <a:rPr lang="en-US" sz="1100" dirty="0"/>
              <a:t> de </a:t>
            </a:r>
            <a:r>
              <a:rPr lang="en-US" sz="1100" dirty="0" err="1"/>
              <a:t>solución</a:t>
            </a:r>
            <a:r>
              <a:rPr lang="en-US" sz="1100" dirty="0"/>
              <a:t> a </a:t>
            </a:r>
            <a:r>
              <a:rPr lang="en-US" sz="1100" dirty="0" err="1"/>
              <a:t>cualquier</a:t>
            </a:r>
            <a:r>
              <a:rPr lang="en-US" sz="1100" dirty="0"/>
              <a:t> </a:t>
            </a:r>
            <a:r>
              <a:rPr lang="en-US" sz="1100" dirty="0" err="1"/>
              <a:t>posible</a:t>
            </a:r>
            <a:r>
              <a:rPr lang="en-US" sz="1100" dirty="0"/>
              <a:t> </a:t>
            </a:r>
            <a:r>
              <a:rPr lang="en-US" sz="1100" dirty="0" err="1"/>
              <a:t>dificultad</a:t>
            </a:r>
            <a:r>
              <a:rPr lang="en-US" sz="1100" dirty="0"/>
              <a:t> que </a:t>
            </a:r>
            <a:r>
              <a:rPr lang="en-US" sz="1100" dirty="0" err="1"/>
              <a:t>el</a:t>
            </a:r>
            <a:r>
              <a:rPr lang="en-US" sz="1100" dirty="0"/>
              <a:t> </a:t>
            </a:r>
            <a:r>
              <a:rPr lang="en-US" sz="1100" dirty="0" err="1"/>
              <a:t>alumno</a:t>
            </a:r>
            <a:r>
              <a:rPr lang="en-US" sz="1100" dirty="0"/>
              <a:t> </a:t>
            </a:r>
            <a:r>
              <a:rPr lang="en-US" sz="1100" dirty="0" err="1"/>
              <a:t>pueda</a:t>
            </a:r>
            <a:r>
              <a:rPr lang="en-US" sz="1100" dirty="0"/>
              <a:t> </a:t>
            </a:r>
            <a:r>
              <a:rPr lang="en-US" sz="1100" dirty="0" err="1"/>
              <a:t>tener</a:t>
            </a:r>
            <a:r>
              <a:rPr lang="en-US" sz="1100" dirty="0"/>
              <a:t>. El </a:t>
            </a:r>
            <a:r>
              <a:rPr lang="en-US" sz="1100" dirty="0" err="1"/>
              <a:t>alumno</a:t>
            </a:r>
            <a:r>
              <a:rPr lang="en-US" sz="1100" dirty="0"/>
              <a:t>/a </a:t>
            </a:r>
            <a:r>
              <a:rPr lang="en-US" sz="1100" dirty="0" err="1"/>
              <a:t>puede</a:t>
            </a:r>
            <a:r>
              <a:rPr lang="en-US" sz="1100" dirty="0"/>
              <a:t> </a:t>
            </a:r>
            <a:r>
              <a:rPr lang="en-US" sz="1100" dirty="0" err="1"/>
              <a:t>salir</a:t>
            </a:r>
            <a:r>
              <a:rPr lang="en-US" sz="1100" dirty="0"/>
              <a:t> </a:t>
            </a:r>
            <a:r>
              <a:rPr lang="en-US" sz="1100" dirty="0" err="1"/>
              <a:t>adelante</a:t>
            </a:r>
            <a:r>
              <a:rPr lang="en-US" sz="1100" dirty="0"/>
              <a:t> y para </a:t>
            </a:r>
            <a:r>
              <a:rPr lang="en-US" sz="1100" dirty="0" err="1"/>
              <a:t>ello</a:t>
            </a:r>
            <a:r>
              <a:rPr lang="en-US" sz="1100" dirty="0"/>
              <a:t> es fundamental que </a:t>
            </a:r>
            <a:r>
              <a:rPr lang="en-US" sz="1100" dirty="0" err="1"/>
              <a:t>su</a:t>
            </a:r>
            <a:r>
              <a:rPr lang="en-US" sz="1100" dirty="0"/>
              <a:t> </a:t>
            </a:r>
            <a:r>
              <a:rPr lang="en-US" sz="1100" dirty="0" err="1"/>
              <a:t>tenga</a:t>
            </a:r>
            <a:r>
              <a:rPr lang="en-US" sz="1100" dirty="0"/>
              <a:t> un alto </a:t>
            </a:r>
            <a:r>
              <a:rPr lang="en-US" sz="1100" dirty="0" err="1"/>
              <a:t>conocimiento</a:t>
            </a:r>
            <a:r>
              <a:rPr lang="en-US" sz="1100" dirty="0"/>
              <a:t> y </a:t>
            </a:r>
            <a:r>
              <a:rPr lang="en-US" sz="1100" dirty="0" err="1"/>
              <a:t>autocontrol</a:t>
            </a:r>
            <a:r>
              <a:rPr lang="en-US" sz="1100" dirty="0"/>
              <a:t> de </a:t>
            </a:r>
            <a:r>
              <a:rPr lang="en-US" sz="1100" dirty="0" err="1"/>
              <a:t>sí</a:t>
            </a:r>
            <a:r>
              <a:rPr lang="en-US" sz="1100" dirty="0"/>
              <a:t> </a:t>
            </a:r>
            <a:r>
              <a:rPr lang="en-US" sz="1100" dirty="0" err="1"/>
              <a:t>mismo</a:t>
            </a:r>
            <a:r>
              <a:rPr lang="en-US" sz="1100" dirty="0"/>
              <a:t> y de sus </a:t>
            </a:r>
            <a:r>
              <a:rPr lang="en-US" sz="1100" dirty="0" err="1"/>
              <a:t>respuestas</a:t>
            </a:r>
            <a:r>
              <a:rPr lang="en-US" sz="1100" dirty="0"/>
              <a:t> </a:t>
            </a:r>
            <a:r>
              <a:rPr lang="en-US" sz="1100" dirty="0" err="1"/>
              <a:t>emocionales</a:t>
            </a:r>
            <a:r>
              <a:rPr lang="en-US" sz="1100" dirty="0"/>
              <a:t> (Vesely-</a:t>
            </a:r>
            <a:r>
              <a:rPr lang="en-US" sz="1100" dirty="0" err="1"/>
              <a:t>Maillefer</a:t>
            </a:r>
            <a:r>
              <a:rPr lang="en-US" sz="1100" dirty="0"/>
              <a:t> &amp; </a:t>
            </a:r>
            <a:r>
              <a:rPr lang="en-US" sz="1100" dirty="0" err="1"/>
              <a:t>Saklofske</a:t>
            </a:r>
            <a:r>
              <a:rPr lang="en-US" sz="1100" dirty="0"/>
              <a:t>, 2018).</a:t>
            </a:r>
            <a:endParaRPr sz="1100" dirty="0"/>
          </a:p>
          <a:p>
            <a:pPr marL="0" lvl="0" indent="0" algn="l" rtl="0">
              <a:spcBef>
                <a:spcPts val="200"/>
              </a:spcBef>
              <a:spcAft>
                <a:spcPts val="0"/>
              </a:spcAft>
              <a:buSzPts val="1200"/>
              <a:buNone/>
            </a:pPr>
            <a:endParaRPr sz="1100" dirty="0"/>
          </a:p>
          <a:p>
            <a:pPr marL="0" lvl="0" indent="0" algn="l" rtl="0">
              <a:spcBef>
                <a:spcPts val="200"/>
              </a:spcBef>
              <a:spcAft>
                <a:spcPts val="0"/>
              </a:spcAft>
              <a:buSzPts val="1400"/>
              <a:buNone/>
            </a:pPr>
            <a:r>
              <a:rPr lang="en-US" sz="1200" b="1" dirty="0" err="1"/>
              <a:t>Herramientas</a:t>
            </a:r>
            <a:r>
              <a:rPr lang="en-US" sz="1200" b="1" dirty="0"/>
              <a:t> para </a:t>
            </a:r>
            <a:r>
              <a:rPr lang="en-US" sz="1200" b="1" dirty="0" err="1"/>
              <a:t>aplicar</a:t>
            </a:r>
            <a:r>
              <a:rPr lang="en-US" sz="1200" b="1" dirty="0"/>
              <a:t> </a:t>
            </a:r>
            <a:r>
              <a:rPr lang="en-US" sz="1200" b="1" dirty="0" err="1"/>
              <a:t>una</a:t>
            </a:r>
            <a:r>
              <a:rPr lang="en-US" sz="1200" b="1" dirty="0"/>
              <a:t> </a:t>
            </a:r>
            <a:r>
              <a:rPr lang="en-US" sz="1200" b="1" dirty="0" err="1"/>
              <a:t>buena</a:t>
            </a:r>
            <a:r>
              <a:rPr lang="en-US" sz="1200" b="1" dirty="0"/>
              <a:t> </a:t>
            </a:r>
            <a:r>
              <a:rPr lang="en-US" sz="1200" b="1" dirty="0" err="1"/>
              <a:t>inteligencia</a:t>
            </a:r>
            <a:r>
              <a:rPr lang="en-US" sz="1200" b="1" dirty="0"/>
              <a:t> </a:t>
            </a:r>
            <a:r>
              <a:rPr lang="en-US" sz="1200" b="1" dirty="0" err="1"/>
              <a:t>emocional</a:t>
            </a:r>
            <a:r>
              <a:rPr lang="en-US" sz="1200" b="1" dirty="0"/>
              <a:t> </a:t>
            </a:r>
            <a:r>
              <a:rPr lang="en-US" sz="1200" b="1" dirty="0" err="1"/>
              <a:t>en</a:t>
            </a:r>
            <a:r>
              <a:rPr lang="en-US" sz="1200" b="1" dirty="0"/>
              <a:t> </a:t>
            </a:r>
            <a:r>
              <a:rPr lang="en-US" sz="1200" b="1" dirty="0" err="1"/>
              <a:t>el</a:t>
            </a:r>
            <a:r>
              <a:rPr lang="en-US" sz="1200" b="1" dirty="0"/>
              <a:t> aula</a:t>
            </a:r>
            <a:br>
              <a:rPr lang="en-US" sz="1100" dirty="0">
                <a:latin typeface="Calibri"/>
                <a:ea typeface="Calibri"/>
                <a:cs typeface="Calibri"/>
                <a:sym typeface="Calibri"/>
              </a:rPr>
            </a:br>
            <a:r>
              <a:rPr lang="en-US" sz="1100" dirty="0"/>
              <a:t>Antes de </a:t>
            </a:r>
            <a:r>
              <a:rPr lang="en-US" sz="1100" dirty="0" err="1"/>
              <a:t>presentar</a:t>
            </a:r>
            <a:r>
              <a:rPr lang="en-US" sz="1100" dirty="0"/>
              <a:t> la </a:t>
            </a:r>
            <a:r>
              <a:rPr lang="en-US" sz="1100" dirty="0" err="1"/>
              <a:t>diapositiva</a:t>
            </a:r>
            <a:r>
              <a:rPr lang="en-US" sz="1100" dirty="0"/>
              <a:t>, </a:t>
            </a:r>
            <a:r>
              <a:rPr lang="en-US" sz="1100" dirty="0" err="1"/>
              <a:t>pregunta</a:t>
            </a:r>
            <a:r>
              <a:rPr lang="en-US" sz="1100" dirty="0"/>
              <a:t> a </a:t>
            </a:r>
            <a:r>
              <a:rPr lang="en-US" sz="1100" dirty="0" err="1"/>
              <a:t>los</a:t>
            </a:r>
            <a:r>
              <a:rPr lang="en-US" sz="1100" dirty="0"/>
              <a:t> </a:t>
            </a:r>
            <a:r>
              <a:rPr lang="en-US" sz="1100" dirty="0" err="1"/>
              <a:t>alumnos</a:t>
            </a:r>
            <a:r>
              <a:rPr lang="en-US" sz="1100" dirty="0"/>
              <a:t> y </a:t>
            </a:r>
            <a:r>
              <a:rPr lang="en-US" sz="1100" dirty="0" err="1"/>
              <a:t>alumnas</a:t>
            </a:r>
            <a:r>
              <a:rPr lang="en-US" sz="1100" dirty="0"/>
              <a:t> </a:t>
            </a:r>
            <a:r>
              <a:rPr lang="en-US" sz="1100" dirty="0" err="1"/>
              <a:t>cómo</a:t>
            </a:r>
            <a:r>
              <a:rPr lang="en-US" sz="1100" dirty="0"/>
              <a:t> van a </a:t>
            </a:r>
            <a:r>
              <a:rPr lang="en-US" sz="1100" dirty="0" err="1"/>
              <a:t>plantear</a:t>
            </a:r>
            <a:r>
              <a:rPr lang="en-US" sz="1100" dirty="0"/>
              <a:t> a </a:t>
            </a:r>
            <a:r>
              <a:rPr lang="en-US" sz="1100" dirty="0" err="1"/>
              <a:t>los</a:t>
            </a:r>
            <a:r>
              <a:rPr lang="en-US" sz="1100" dirty="0"/>
              <a:t> </a:t>
            </a:r>
            <a:r>
              <a:rPr lang="en-US" sz="1100" dirty="0" err="1"/>
              <a:t>niños</a:t>
            </a:r>
            <a:r>
              <a:rPr lang="en-US" sz="1100" dirty="0"/>
              <a:t> y </a:t>
            </a:r>
            <a:r>
              <a:rPr lang="en-US" sz="1100" dirty="0" err="1"/>
              <a:t>niñas</a:t>
            </a:r>
            <a:r>
              <a:rPr lang="en-US" sz="1100" dirty="0"/>
              <a:t> </a:t>
            </a:r>
            <a:r>
              <a:rPr lang="en-US" sz="1100" dirty="0" err="1"/>
              <a:t>preguntas</a:t>
            </a:r>
            <a:r>
              <a:rPr lang="en-US" sz="1100" dirty="0"/>
              <a:t> </a:t>
            </a:r>
            <a:r>
              <a:rPr lang="en-US" sz="1100" dirty="0" err="1"/>
              <a:t>relacionadas</a:t>
            </a:r>
            <a:r>
              <a:rPr lang="en-US" sz="1100" dirty="0"/>
              <a:t> con sus </a:t>
            </a:r>
            <a:r>
              <a:rPr lang="en-US" sz="1100" dirty="0" err="1"/>
              <a:t>vidas</a:t>
            </a:r>
            <a:r>
              <a:rPr lang="en-US" sz="1100" dirty="0"/>
              <a:t>. ¿</a:t>
            </a:r>
            <a:r>
              <a:rPr lang="en-US" sz="1100" dirty="0" err="1"/>
              <a:t>Cuáles</a:t>
            </a:r>
            <a:r>
              <a:rPr lang="en-US" sz="1100" dirty="0"/>
              <a:t> son </a:t>
            </a:r>
            <a:r>
              <a:rPr lang="en-US" sz="1100" dirty="0" err="1"/>
              <a:t>los</a:t>
            </a:r>
            <a:r>
              <a:rPr lang="en-US" sz="1100" dirty="0"/>
              <a:t> </a:t>
            </a:r>
            <a:r>
              <a:rPr lang="en-US" sz="1100" dirty="0" err="1"/>
              <a:t>temas</a:t>
            </a:r>
            <a:r>
              <a:rPr lang="en-US" sz="1100" dirty="0"/>
              <a:t> </a:t>
            </a:r>
            <a:r>
              <a:rPr lang="en-US" sz="1100" dirty="0" err="1"/>
              <a:t>delicados</a:t>
            </a:r>
            <a:r>
              <a:rPr lang="en-US" sz="1100" dirty="0"/>
              <a:t> y </a:t>
            </a:r>
            <a:r>
              <a:rPr lang="en-US" sz="1100" dirty="0" err="1"/>
              <a:t>cómo</a:t>
            </a:r>
            <a:r>
              <a:rPr lang="en-US" sz="1100" dirty="0"/>
              <a:t> </a:t>
            </a:r>
            <a:r>
              <a:rPr lang="en-US" sz="1100" dirty="0" err="1"/>
              <a:t>podemos</a:t>
            </a:r>
            <a:r>
              <a:rPr lang="en-US" sz="1100" dirty="0"/>
              <a:t> </a:t>
            </a:r>
            <a:r>
              <a:rPr lang="en-US" sz="1100" dirty="0" err="1"/>
              <a:t>preguntar</a:t>
            </a:r>
            <a:r>
              <a:rPr lang="en-US" sz="1100" dirty="0"/>
              <a:t> </a:t>
            </a:r>
            <a:r>
              <a:rPr lang="en-US" sz="1100" dirty="0" err="1"/>
              <a:t>sobre</a:t>
            </a:r>
            <a:r>
              <a:rPr lang="en-US" sz="1100" dirty="0"/>
              <a:t> </a:t>
            </a:r>
            <a:r>
              <a:rPr lang="en-US" sz="1100" dirty="0" err="1"/>
              <a:t>ellos</a:t>
            </a:r>
            <a:r>
              <a:rPr lang="en-US" sz="1100" dirty="0"/>
              <a:t>?</a:t>
            </a:r>
          </a:p>
          <a:p>
            <a:pPr marL="0" lvl="0" indent="0" algn="l" rtl="0">
              <a:spcBef>
                <a:spcPts val="200"/>
              </a:spcBef>
              <a:spcAft>
                <a:spcPts val="0"/>
              </a:spcAft>
              <a:buSzPts val="1400"/>
              <a:buNone/>
            </a:pPr>
            <a:endParaRPr sz="1100" dirty="0"/>
          </a:p>
          <a:p>
            <a:pPr marL="0" lvl="0" indent="0" algn="l" rtl="0">
              <a:spcBef>
                <a:spcPts val="200"/>
              </a:spcBef>
              <a:spcAft>
                <a:spcPts val="0"/>
              </a:spcAft>
              <a:buSzPts val="1300"/>
              <a:buNone/>
            </a:pPr>
            <a:r>
              <a:rPr lang="en-US" sz="1100" b="1" dirty="0"/>
              <a:t>¿</a:t>
            </a:r>
            <a:r>
              <a:rPr lang="en-US" sz="1100" b="1" dirty="0" err="1"/>
              <a:t>Cuáles</a:t>
            </a:r>
            <a:r>
              <a:rPr lang="en-US" sz="1100" b="1" dirty="0"/>
              <a:t> son las </a:t>
            </a:r>
            <a:r>
              <a:rPr lang="en-US" sz="1100" b="1" dirty="0" err="1"/>
              <a:t>principales</a:t>
            </a:r>
            <a:r>
              <a:rPr lang="en-US" sz="1100" b="1" dirty="0"/>
              <a:t> </a:t>
            </a:r>
            <a:r>
              <a:rPr lang="en-US" sz="1100" b="1" dirty="0" err="1"/>
              <a:t>dificultades</a:t>
            </a:r>
            <a:r>
              <a:rPr lang="en-US" sz="1100" b="1" dirty="0"/>
              <a:t> que </a:t>
            </a:r>
            <a:r>
              <a:rPr lang="en-US" sz="1100" b="1" dirty="0" err="1"/>
              <a:t>encuentra</a:t>
            </a:r>
            <a:r>
              <a:rPr lang="en-US" sz="1100" b="1" dirty="0"/>
              <a:t> </a:t>
            </a:r>
            <a:r>
              <a:rPr lang="en-US" sz="1100" b="1" dirty="0" err="1"/>
              <a:t>el</a:t>
            </a:r>
            <a:r>
              <a:rPr lang="en-US" sz="1100" b="1" dirty="0"/>
              <a:t> </a:t>
            </a:r>
            <a:r>
              <a:rPr lang="en-US" sz="1100" b="1" dirty="0" err="1"/>
              <a:t>profesorado</a:t>
            </a:r>
            <a:r>
              <a:rPr lang="en-US" sz="1100" b="1" dirty="0"/>
              <a:t> al </a:t>
            </a:r>
            <a:r>
              <a:rPr lang="en-US" sz="1100" b="1" dirty="0" err="1"/>
              <a:t>aplicar</a:t>
            </a:r>
            <a:r>
              <a:rPr lang="en-US" sz="1100" b="1" dirty="0"/>
              <a:t> </a:t>
            </a:r>
            <a:r>
              <a:rPr lang="en-US" sz="1100" b="1" dirty="0" err="1"/>
              <a:t>estas</a:t>
            </a:r>
            <a:r>
              <a:rPr lang="en-US" sz="1100" b="1" dirty="0"/>
              <a:t> </a:t>
            </a:r>
            <a:r>
              <a:rPr lang="en-US" sz="1100" b="1" dirty="0" err="1"/>
              <a:t>herramientas</a:t>
            </a:r>
            <a:r>
              <a:rPr lang="en-US" sz="1100" b="1" dirty="0"/>
              <a:t>?</a:t>
            </a:r>
            <a:endParaRPr sz="1100" dirty="0"/>
          </a:p>
          <a:p>
            <a:pPr marL="0" lvl="0" indent="0" algn="l" rtl="0">
              <a:spcBef>
                <a:spcPts val="200"/>
              </a:spcBef>
              <a:spcAft>
                <a:spcPts val="400"/>
              </a:spcAft>
              <a:buSzPts val="1050"/>
              <a:buNone/>
            </a:pPr>
            <a:r>
              <a:rPr lang="en-US" sz="1100" dirty="0"/>
              <a:t>Para </a:t>
            </a:r>
            <a:r>
              <a:rPr lang="en-US" sz="1100" dirty="0" err="1"/>
              <a:t>concluir</a:t>
            </a:r>
            <a:r>
              <a:rPr lang="en-US" sz="1100" dirty="0"/>
              <a:t>, </a:t>
            </a:r>
            <a:r>
              <a:rPr lang="en-US" sz="1100" dirty="0" err="1"/>
              <a:t>podemos</a:t>
            </a:r>
            <a:r>
              <a:rPr lang="en-US" sz="1100" dirty="0"/>
              <a:t> </a:t>
            </a:r>
            <a:r>
              <a:rPr lang="en-US" sz="1100" dirty="0" err="1"/>
              <a:t>hablar</a:t>
            </a:r>
            <a:r>
              <a:rPr lang="en-US" sz="1100" dirty="0"/>
              <a:t> de </a:t>
            </a:r>
            <a:r>
              <a:rPr lang="en-US" sz="1100" dirty="0" err="1"/>
              <a:t>cómo</a:t>
            </a:r>
            <a:r>
              <a:rPr lang="en-US" sz="1100" dirty="0"/>
              <a:t> </a:t>
            </a:r>
            <a:r>
              <a:rPr lang="en-US" sz="1100" dirty="0" err="1"/>
              <a:t>abordar</a:t>
            </a:r>
            <a:r>
              <a:rPr lang="en-US" sz="1100" dirty="0"/>
              <a:t> las </a:t>
            </a:r>
            <a:r>
              <a:rPr lang="en-US" sz="1100" dirty="0" err="1"/>
              <a:t>dificultades</a:t>
            </a:r>
            <a:r>
              <a:rPr lang="en-US" sz="1100" dirty="0"/>
              <a:t> que </a:t>
            </a:r>
            <a:r>
              <a:rPr lang="en-US" sz="1100" dirty="0" err="1"/>
              <a:t>encuentran</a:t>
            </a:r>
            <a:r>
              <a:rPr lang="en-US" sz="1100" dirty="0"/>
              <a:t> </a:t>
            </a:r>
            <a:r>
              <a:rPr lang="en-US" sz="1100" dirty="0" err="1"/>
              <a:t>los</a:t>
            </a:r>
            <a:r>
              <a:rPr lang="en-US" sz="1100" dirty="0"/>
              <a:t> </a:t>
            </a:r>
            <a:r>
              <a:rPr lang="en-US" sz="1100" dirty="0" err="1"/>
              <a:t>profesores</a:t>
            </a:r>
            <a:r>
              <a:rPr lang="en-US" sz="1100" dirty="0"/>
              <a:t> y </a:t>
            </a:r>
            <a:r>
              <a:rPr lang="en-US" sz="1100" dirty="0" err="1"/>
              <a:t>profesoras</a:t>
            </a:r>
            <a:r>
              <a:rPr lang="en-US" sz="1100" dirty="0"/>
              <a:t> a la hora de </a:t>
            </a:r>
            <a:r>
              <a:rPr lang="en-US" sz="1100" dirty="0" err="1"/>
              <a:t>aplicar</a:t>
            </a:r>
            <a:r>
              <a:rPr lang="en-US" sz="1100" dirty="0"/>
              <a:t> </a:t>
            </a:r>
            <a:r>
              <a:rPr lang="en-US" sz="1100" dirty="0" err="1"/>
              <a:t>estas</a:t>
            </a:r>
            <a:r>
              <a:rPr lang="en-US" sz="1100" dirty="0"/>
              <a:t> </a:t>
            </a:r>
            <a:r>
              <a:rPr lang="en-US" sz="1100" dirty="0" err="1"/>
              <a:t>herramientas</a:t>
            </a:r>
            <a:r>
              <a:rPr lang="en-US" sz="1100" dirty="0"/>
              <a:t>.</a:t>
            </a:r>
            <a:endParaRPr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541890" y="4212796"/>
            <a:ext cx="6089447" cy="156295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¿Qué es el bienestar </a:t>
            </a:r>
            <a:endParaRPr/>
          </a:p>
          <a:p>
            <a:pPr marL="0" lvl="0" indent="0" algn="l" rtl="0">
              <a:lnSpc>
                <a:spcPct val="90000"/>
              </a:lnSpc>
              <a:spcBef>
                <a:spcPts val="0"/>
              </a:spcBef>
              <a:spcAft>
                <a:spcPts val="0"/>
              </a:spcAft>
              <a:buClr>
                <a:schemeClr val="lt1"/>
              </a:buClr>
              <a:buSzPts val="4800"/>
              <a:buFont typeface="Play"/>
              <a:buNone/>
            </a:pPr>
            <a:r>
              <a:rPr lang="en-US"/>
              <a:t>en el aula?</a:t>
            </a:r>
            <a:endParaRPr>
              <a:latin typeface="Calibri"/>
              <a:ea typeface="Calibri"/>
              <a:cs typeface="Calibri"/>
              <a:sym typeface="Calibri"/>
            </a:endParaRPr>
          </a:p>
        </p:txBody>
      </p:sp>
      <p:pic>
        <p:nvPicPr>
          <p:cNvPr id="131" name="Google Shape;131;p3" descr="Un grupo de personas sentadas en una mesa"/>
          <p:cNvPicPr preferRelativeResize="0">
            <a:picLocks noGrp="1"/>
          </p:cNvPicPr>
          <p:nvPr>
            <p:ph type="pic" idx="2"/>
          </p:nvPr>
        </p:nvPicPr>
        <p:blipFill rotWithShape="1">
          <a:blip r:embed="rId3">
            <a:alphaModFix/>
          </a:blip>
          <a:srcRect t="42" b="38"/>
          <a:stretch/>
        </p:blipFill>
        <p:spPr>
          <a:xfrm>
            <a:off x="0" y="0"/>
            <a:ext cx="3054096" cy="3776473"/>
          </a:xfrm>
          <a:prstGeom prst="rect">
            <a:avLst/>
          </a:prstGeom>
          <a:solidFill>
            <a:schemeClr val="accent5"/>
          </a:solidFill>
          <a:ln>
            <a:noFill/>
          </a:ln>
        </p:spPr>
      </p:pic>
      <p:pic>
        <p:nvPicPr>
          <p:cNvPr id="132" name="Google Shape;132;p3" descr="Fondo digital de puntos de datos"/>
          <p:cNvPicPr preferRelativeResize="0">
            <a:picLocks noGrp="1"/>
          </p:cNvPicPr>
          <p:nvPr>
            <p:ph type="pic" idx="3"/>
          </p:nvPr>
        </p:nvPicPr>
        <p:blipFill rotWithShape="1">
          <a:blip r:embed="rId4">
            <a:alphaModFix/>
          </a:blip>
          <a:srcRect t="42" b="38"/>
          <a:stretch/>
        </p:blipFill>
        <p:spPr>
          <a:xfrm>
            <a:off x="3054096" y="0"/>
            <a:ext cx="3054096" cy="3776472"/>
          </a:xfrm>
          <a:prstGeom prst="rect">
            <a:avLst/>
          </a:prstGeom>
          <a:solidFill>
            <a:schemeClr val="accent5"/>
          </a:solidFill>
          <a:ln>
            <a:noFill/>
          </a:ln>
        </p:spPr>
      </p:pic>
      <p:pic>
        <p:nvPicPr>
          <p:cNvPr id="133" name="Google Shape;133;p3" descr="Pantalla de Gráfico digital"/>
          <p:cNvPicPr preferRelativeResize="0">
            <a:picLocks noGrp="1"/>
          </p:cNvPicPr>
          <p:nvPr>
            <p:ph type="pic" idx="5"/>
          </p:nvPr>
        </p:nvPicPr>
        <p:blipFill rotWithShape="1">
          <a:blip r:embed="rId5">
            <a:alphaModFix/>
          </a:blip>
          <a:srcRect t="42" b="38"/>
          <a:stretch/>
        </p:blipFill>
        <p:spPr>
          <a:xfrm>
            <a:off x="9137904" y="0"/>
            <a:ext cx="3054096" cy="3776472"/>
          </a:xfrm>
          <a:prstGeom prst="rect">
            <a:avLst/>
          </a:prstGeom>
          <a:solidFill>
            <a:schemeClr val="accent5"/>
          </a:solidFill>
          <a:ln>
            <a:noFill/>
          </a:ln>
        </p:spPr>
      </p:pic>
      <p:pic>
        <p:nvPicPr>
          <p:cNvPr id="134" name="Google Shape;134;p3" descr="Una persona dibujando sobre una pizarra"/>
          <p:cNvPicPr preferRelativeResize="0">
            <a:picLocks noGrp="1"/>
          </p:cNvPicPr>
          <p:nvPr>
            <p:ph type="pic" idx="4"/>
          </p:nvPr>
        </p:nvPicPr>
        <p:blipFill rotWithShape="1">
          <a:blip r:embed="rId6">
            <a:alphaModFix/>
          </a:blip>
          <a:srcRect t="42" b="38"/>
          <a:stretch/>
        </p:blipFill>
        <p:spPr>
          <a:xfrm>
            <a:off x="6083808" y="0"/>
            <a:ext cx="3054096" cy="3776472"/>
          </a:xfrm>
          <a:prstGeom prst="rect">
            <a:avLst/>
          </a:prstGeom>
          <a:solidFill>
            <a:schemeClr val="accent5"/>
          </a:solidFill>
          <a:ln>
            <a:noFill/>
          </a:ln>
        </p:spPr>
      </p:pic>
      <p:sp>
        <p:nvSpPr>
          <p:cNvPr id="135" name="Google Shape;135;p3"/>
          <p:cNvSpPr txBox="1">
            <a:spLocks noGrp="1"/>
          </p:cNvSpPr>
          <p:nvPr>
            <p:ph type="body" idx="4294967295"/>
          </p:nvPr>
        </p:nvSpPr>
        <p:spPr>
          <a:xfrm>
            <a:off x="6837527" y="4213525"/>
            <a:ext cx="4646447" cy="1857363"/>
          </a:xfrm>
          <a:prstGeom prst="rect">
            <a:avLst/>
          </a:prstGeom>
          <a:noFill/>
          <a:ln>
            <a:noFill/>
          </a:ln>
        </p:spPr>
        <p:txBody>
          <a:bodyPr spcFirstLastPara="1" wrap="square" lIns="0" tIns="0" rIns="0" bIns="0" anchor="t" anchorCtr="0">
            <a:normAutofit fontScale="85000" lnSpcReduction="10000"/>
          </a:bodyPr>
          <a:lstStyle/>
          <a:p>
            <a:pPr marL="0" marR="0" lvl="0" indent="0" algn="l" rtl="0">
              <a:lnSpc>
                <a:spcPct val="110000"/>
              </a:lnSpc>
              <a:spcBef>
                <a:spcPts val="0"/>
              </a:spcBef>
              <a:spcAft>
                <a:spcPts val="0"/>
              </a:spcAft>
              <a:buClr>
                <a:schemeClr val="lt1"/>
              </a:buClr>
              <a:buSzPct val="100000"/>
              <a:buFont typeface="Arial"/>
              <a:buNone/>
            </a:pPr>
            <a:r>
              <a:rPr lang="en-US" sz="2000"/>
              <a:t>Identificar los elementos que pueden ser estresantes para:</a:t>
            </a:r>
            <a:endParaRPr/>
          </a:p>
          <a:p>
            <a:pPr marL="901700" marR="0" lvl="0" indent="-219075" algn="l" rtl="0">
              <a:lnSpc>
                <a:spcPct val="110000"/>
              </a:lnSpc>
              <a:spcBef>
                <a:spcPts val="1800"/>
              </a:spcBef>
              <a:spcAft>
                <a:spcPts val="0"/>
              </a:spcAft>
              <a:buClr>
                <a:schemeClr val="dk1"/>
              </a:buClr>
              <a:buSzPct val="100000"/>
              <a:buFont typeface="Arial"/>
              <a:buChar char="•"/>
            </a:pPr>
            <a:r>
              <a:rPr lang="en-US" sz="2000" u="none" strike="noStrike" cap="none">
                <a:latin typeface="Calibri"/>
                <a:ea typeface="Calibri"/>
                <a:cs typeface="Calibri"/>
                <a:sym typeface="Calibri"/>
              </a:rPr>
              <a:t>	</a:t>
            </a:r>
            <a:r>
              <a:rPr lang="en-US" sz="2000"/>
              <a:t>Alumnado, específicamente proveniente del sistema de protección</a:t>
            </a:r>
            <a:endParaRPr sz="2000" u="none" strike="noStrike" cap="none">
              <a:latin typeface="Calibri"/>
              <a:ea typeface="Calibri"/>
              <a:cs typeface="Calibri"/>
              <a:sym typeface="Calibri"/>
            </a:endParaRPr>
          </a:p>
          <a:p>
            <a:pPr marL="901700" marR="0" lvl="0" indent="-219075" algn="l" rtl="0">
              <a:lnSpc>
                <a:spcPct val="110000"/>
              </a:lnSpc>
              <a:spcBef>
                <a:spcPts val="1800"/>
              </a:spcBef>
              <a:spcAft>
                <a:spcPts val="0"/>
              </a:spcAft>
              <a:buClr>
                <a:schemeClr val="dk1"/>
              </a:buClr>
              <a:buSzPct val="100000"/>
              <a:buFont typeface="Arial"/>
              <a:buChar char="•"/>
            </a:pPr>
            <a:r>
              <a:rPr lang="en-US" sz="2000"/>
              <a:t>Profesorado</a:t>
            </a:r>
            <a:endParaRPr sz="2000" u="none" strike="noStrike" cap="none">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654908" y="560083"/>
            <a:ext cx="10515600" cy="5722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r>
              <a:rPr lang="en-US"/>
              <a:t>Desencadenantes de estrés</a:t>
            </a:r>
            <a:endParaRPr>
              <a:latin typeface="Calibri"/>
              <a:ea typeface="Calibri"/>
              <a:cs typeface="Calibri"/>
              <a:sym typeface="Calibri"/>
            </a:endParaRPr>
          </a:p>
        </p:txBody>
      </p:sp>
      <p:sp>
        <p:nvSpPr>
          <p:cNvPr id="142" name="Google Shape;142;p5"/>
          <p:cNvSpPr txBox="1">
            <a:spLocks noGrp="1"/>
          </p:cNvSpPr>
          <p:nvPr>
            <p:ph type="body" idx="1"/>
          </p:nvPr>
        </p:nvSpPr>
        <p:spPr>
          <a:xfrm>
            <a:off x="654900" y="1253325"/>
            <a:ext cx="3160200" cy="4861800"/>
          </a:xfrm>
          <a:prstGeom prst="rect">
            <a:avLst/>
          </a:prstGeom>
          <a:noFill/>
          <a:ln>
            <a:noFill/>
          </a:ln>
        </p:spPr>
        <p:txBody>
          <a:bodyPr spcFirstLastPara="1" wrap="square" lIns="91425" tIns="45700" rIns="91425" bIns="45700" anchor="t" anchorCtr="0">
            <a:noAutofit/>
          </a:bodyPr>
          <a:lstStyle/>
          <a:p>
            <a:pPr marL="228600" lvl="0" indent="-237418" algn="l" rtl="0">
              <a:lnSpc>
                <a:spcPct val="120000"/>
              </a:lnSpc>
              <a:spcBef>
                <a:spcPts val="0"/>
              </a:spcBef>
              <a:spcAft>
                <a:spcPts val="0"/>
              </a:spcAft>
              <a:buClr>
                <a:schemeClr val="lt1"/>
              </a:buClr>
              <a:buSzPts val="1851"/>
              <a:buChar char="•"/>
            </a:pPr>
            <a:r>
              <a:rPr lang="en-US" sz="1800" b="1" dirty="0"/>
              <a:t>ALUMNADO</a:t>
            </a:r>
            <a:endParaRPr sz="1800" b="1" dirty="0"/>
          </a:p>
          <a:p>
            <a:pPr marL="228600" lvl="0" indent="-237418" algn="l" rtl="0">
              <a:lnSpc>
                <a:spcPct val="120000"/>
              </a:lnSpc>
              <a:spcBef>
                <a:spcPts val="0"/>
              </a:spcBef>
              <a:spcAft>
                <a:spcPts val="0"/>
              </a:spcAft>
              <a:buClr>
                <a:schemeClr val="lt1"/>
              </a:buClr>
              <a:buSzPts val="1851"/>
              <a:buChar char="•"/>
            </a:pPr>
            <a:r>
              <a:rPr lang="en-US" sz="1800" dirty="0" err="1"/>
              <a:t>Cambios</a:t>
            </a:r>
            <a:r>
              <a:rPr lang="en-US" sz="1800" dirty="0"/>
              <a:t> </a:t>
            </a:r>
            <a:r>
              <a:rPr lang="en-US" sz="1800" dirty="0" err="1"/>
              <a:t>inesperados</a:t>
            </a:r>
            <a:r>
              <a:rPr lang="en-US" sz="1800" dirty="0"/>
              <a:t> </a:t>
            </a:r>
            <a:r>
              <a:rPr lang="en-US" sz="1800" dirty="0" err="1"/>
              <a:t>en</a:t>
            </a:r>
            <a:r>
              <a:rPr lang="en-US" sz="1800" dirty="0"/>
              <a:t> las </a:t>
            </a:r>
            <a:r>
              <a:rPr lang="en-US" sz="1800" dirty="0" err="1"/>
              <a:t>dinámicas</a:t>
            </a:r>
            <a:r>
              <a:rPr lang="en-US" sz="1800" dirty="0"/>
              <a:t> de aula</a:t>
            </a:r>
            <a:endParaRPr sz="1800" dirty="0"/>
          </a:p>
          <a:p>
            <a:pPr marL="228600" lvl="0" indent="-237418" algn="l" rtl="0">
              <a:lnSpc>
                <a:spcPct val="120000"/>
              </a:lnSpc>
              <a:spcBef>
                <a:spcPts val="500"/>
              </a:spcBef>
              <a:spcAft>
                <a:spcPts val="0"/>
              </a:spcAft>
              <a:buClr>
                <a:schemeClr val="lt1"/>
              </a:buClr>
              <a:buSzPts val="1851"/>
              <a:buChar char="•"/>
            </a:pPr>
            <a:r>
              <a:rPr lang="en-US" sz="1800" dirty="0" err="1"/>
              <a:t>Cambios</a:t>
            </a:r>
            <a:r>
              <a:rPr lang="en-US" sz="1800" dirty="0"/>
              <a:t> </a:t>
            </a:r>
            <a:r>
              <a:rPr lang="en-US" sz="1800" dirty="0" err="1"/>
              <a:t>inesperados</a:t>
            </a:r>
            <a:r>
              <a:rPr lang="en-US" sz="1800" dirty="0"/>
              <a:t> de maestros</a:t>
            </a:r>
            <a:endParaRPr sz="1800" dirty="0"/>
          </a:p>
          <a:p>
            <a:pPr marL="228600" lvl="0" indent="-237418" algn="l" rtl="0">
              <a:lnSpc>
                <a:spcPct val="120000"/>
              </a:lnSpc>
              <a:spcBef>
                <a:spcPts val="500"/>
              </a:spcBef>
              <a:spcAft>
                <a:spcPts val="0"/>
              </a:spcAft>
              <a:buClr>
                <a:schemeClr val="lt1"/>
              </a:buClr>
              <a:buSzPts val="1851"/>
              <a:buChar char="•"/>
            </a:pPr>
            <a:r>
              <a:rPr lang="en-US" sz="1800" dirty="0" err="1"/>
              <a:t>Exámenes</a:t>
            </a:r>
            <a:r>
              <a:rPr lang="en-US" sz="1800" dirty="0"/>
              <a:t> </a:t>
            </a:r>
            <a:r>
              <a:rPr lang="en-US" sz="1800" dirty="0" err="1"/>
              <a:t>sorpresa</a:t>
            </a:r>
            <a:endParaRPr sz="1800" dirty="0"/>
          </a:p>
          <a:p>
            <a:pPr marL="228600" lvl="0" indent="-237418" algn="l" rtl="0">
              <a:lnSpc>
                <a:spcPct val="120000"/>
              </a:lnSpc>
              <a:spcBef>
                <a:spcPts val="500"/>
              </a:spcBef>
              <a:spcAft>
                <a:spcPts val="0"/>
              </a:spcAft>
              <a:buClr>
                <a:schemeClr val="lt1"/>
              </a:buClr>
              <a:buSzPts val="1851"/>
              <a:buChar char="•"/>
            </a:pPr>
            <a:r>
              <a:rPr lang="en-US" sz="1800" dirty="0"/>
              <a:t>Saber que las </a:t>
            </a:r>
            <a:r>
              <a:rPr lang="en-US" sz="1800" dirty="0" err="1"/>
              <a:t>vacaciones</a:t>
            </a:r>
            <a:r>
              <a:rPr lang="en-US" sz="1800" dirty="0"/>
              <a:t> se </a:t>
            </a:r>
            <a:r>
              <a:rPr lang="en-US" sz="1800" dirty="0" err="1"/>
              <a:t>acercan</a:t>
            </a:r>
            <a:endParaRPr sz="1800" dirty="0"/>
          </a:p>
          <a:p>
            <a:pPr marL="228600" lvl="0" indent="-237418" algn="l" rtl="0">
              <a:lnSpc>
                <a:spcPct val="120000"/>
              </a:lnSpc>
              <a:spcBef>
                <a:spcPts val="500"/>
              </a:spcBef>
              <a:spcAft>
                <a:spcPts val="0"/>
              </a:spcAft>
              <a:buClr>
                <a:schemeClr val="lt1"/>
              </a:buClr>
              <a:buSzPts val="1851"/>
              <a:buChar char="•"/>
            </a:pPr>
            <a:r>
              <a:rPr lang="en-US" sz="1800" dirty="0" err="1"/>
              <a:t>Cansancio</a:t>
            </a:r>
            <a:endParaRPr sz="1800" dirty="0"/>
          </a:p>
          <a:p>
            <a:pPr marL="228600" lvl="0" indent="-237418" algn="l" rtl="0">
              <a:lnSpc>
                <a:spcPct val="120000"/>
              </a:lnSpc>
              <a:spcBef>
                <a:spcPts val="500"/>
              </a:spcBef>
              <a:spcAft>
                <a:spcPts val="0"/>
              </a:spcAft>
              <a:buClr>
                <a:schemeClr val="lt1"/>
              </a:buClr>
              <a:buSzPts val="1851"/>
              <a:buChar char="•"/>
            </a:pPr>
            <a:r>
              <a:rPr lang="en-US" sz="1800" dirty="0" err="1"/>
              <a:t>Lecciones</a:t>
            </a:r>
            <a:r>
              <a:rPr lang="en-US" sz="1800" dirty="0"/>
              <a:t> </a:t>
            </a:r>
            <a:r>
              <a:rPr lang="en-US" sz="1800" dirty="0" err="1"/>
              <a:t>aburridas</a:t>
            </a:r>
            <a:endParaRPr sz="1800" dirty="0"/>
          </a:p>
          <a:p>
            <a:pPr marL="228600" lvl="0" indent="-237418" algn="l" rtl="0">
              <a:lnSpc>
                <a:spcPct val="120000"/>
              </a:lnSpc>
              <a:spcBef>
                <a:spcPts val="500"/>
              </a:spcBef>
              <a:spcAft>
                <a:spcPts val="0"/>
              </a:spcAft>
              <a:buClr>
                <a:schemeClr val="lt1"/>
              </a:buClr>
              <a:buSzPts val="1851"/>
              <a:buChar char="•"/>
            </a:pPr>
            <a:r>
              <a:rPr lang="en-US" sz="1800" dirty="0" err="1"/>
              <a:t>Contenido</a:t>
            </a:r>
            <a:r>
              <a:rPr lang="en-US" sz="1800" dirty="0"/>
              <a:t> poco </a:t>
            </a:r>
            <a:r>
              <a:rPr lang="en-US" sz="1800" dirty="0" err="1"/>
              <a:t>interesante</a:t>
            </a:r>
            <a:endParaRPr sz="1800" dirty="0"/>
          </a:p>
          <a:p>
            <a:pPr marL="228600" lvl="0" indent="-237418" algn="l" rtl="0">
              <a:lnSpc>
                <a:spcPct val="120000"/>
              </a:lnSpc>
              <a:spcBef>
                <a:spcPts val="500"/>
              </a:spcBef>
              <a:spcAft>
                <a:spcPts val="0"/>
              </a:spcAft>
              <a:buClr>
                <a:schemeClr val="lt1"/>
              </a:buClr>
              <a:buSzPts val="1851"/>
              <a:buChar char="•"/>
            </a:pPr>
            <a:r>
              <a:rPr lang="en-US" sz="1800" dirty="0" err="1"/>
              <a:t>Actividades</a:t>
            </a:r>
            <a:r>
              <a:rPr lang="en-US" sz="1800" dirty="0"/>
              <a:t> </a:t>
            </a:r>
            <a:r>
              <a:rPr lang="en-US" sz="1800" dirty="0" err="1"/>
              <a:t>repetitivas</a:t>
            </a:r>
            <a:endParaRPr sz="1800" dirty="0"/>
          </a:p>
          <a:p>
            <a:pPr marL="228600" lvl="0" indent="-237417" algn="l" rtl="0">
              <a:lnSpc>
                <a:spcPct val="120000"/>
              </a:lnSpc>
              <a:spcBef>
                <a:spcPts val="500"/>
              </a:spcBef>
              <a:spcAft>
                <a:spcPts val="500"/>
              </a:spcAft>
              <a:buClr>
                <a:schemeClr val="lt1"/>
              </a:buClr>
              <a:buSzPts val="1851"/>
              <a:buChar char="•"/>
            </a:pPr>
            <a:r>
              <a:rPr lang="en-US" sz="1800" dirty="0" err="1"/>
              <a:t>Excursiones</a:t>
            </a:r>
            <a:r>
              <a:rPr lang="en-US" sz="1800" dirty="0"/>
              <a:t> y </a:t>
            </a:r>
            <a:r>
              <a:rPr lang="en-US" sz="1800" dirty="0" err="1"/>
              <a:t>viajes</a:t>
            </a:r>
            <a:endParaRPr sz="1800" dirty="0"/>
          </a:p>
        </p:txBody>
      </p:sp>
      <p:sp>
        <p:nvSpPr>
          <p:cNvPr id="143" name="Google Shape;143;p5"/>
          <p:cNvSpPr txBox="1"/>
          <p:nvPr/>
        </p:nvSpPr>
        <p:spPr>
          <a:xfrm>
            <a:off x="3815250" y="1255923"/>
            <a:ext cx="3595800" cy="3786600"/>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chemeClr val="lt1"/>
              </a:buClr>
              <a:buSzPts val="1700"/>
              <a:buFont typeface="Calibri"/>
              <a:buChar char="•"/>
            </a:pPr>
            <a:r>
              <a:rPr lang="en-US" sz="1800" b="1">
                <a:solidFill>
                  <a:schemeClr val="dk1"/>
                </a:solidFill>
                <a:latin typeface="Calibri"/>
                <a:ea typeface="Calibri"/>
                <a:cs typeface="Calibri"/>
                <a:sym typeface="Calibri"/>
              </a:rPr>
              <a:t>ALUMNADO QUE ESTÁ EN EL SISTEMA DE PROTECCIÓN</a:t>
            </a:r>
            <a:endParaRPr sz="1800" b="1">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lt1"/>
              </a:buClr>
              <a:buSzPts val="1700"/>
              <a:buFont typeface="Calibri"/>
              <a:buChar char="•"/>
            </a:pPr>
            <a:endParaRPr sz="180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Hablar sobre la historia familiar o el país de nacimiento</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Día del padre o de la madre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Hablar de la carga genética</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Hablar del árbol genealógico</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Comportamientos o comentarios racistas o xenófobos</a:t>
            </a:r>
            <a:endParaRPr sz="1400" b="0" i="0" u="none" strike="noStrike" cap="none">
              <a:solidFill>
                <a:srgbClr val="000000"/>
              </a:solidFill>
              <a:latin typeface="Arial"/>
              <a:ea typeface="Arial"/>
              <a:cs typeface="Arial"/>
              <a:sym typeface="Arial"/>
            </a:endParaRPr>
          </a:p>
        </p:txBody>
      </p:sp>
      <p:sp>
        <p:nvSpPr>
          <p:cNvPr id="144" name="Google Shape;144;p5"/>
          <p:cNvSpPr txBox="1"/>
          <p:nvPr/>
        </p:nvSpPr>
        <p:spPr>
          <a:xfrm>
            <a:off x="7841900" y="1253326"/>
            <a:ext cx="3595800" cy="4861800"/>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20503" algn="l" rtl="0">
              <a:lnSpc>
                <a:spcPct val="100000"/>
              </a:lnSpc>
              <a:spcBef>
                <a:spcPts val="0"/>
              </a:spcBef>
              <a:spcAft>
                <a:spcPts val="0"/>
              </a:spcAft>
              <a:buClr>
                <a:schemeClr val="lt1"/>
              </a:buClr>
              <a:buSzPct val="94444"/>
              <a:buFont typeface="Calibri"/>
              <a:buChar char="•"/>
            </a:pPr>
            <a:r>
              <a:rPr lang="en-US" sz="1800" b="1" dirty="0">
                <a:solidFill>
                  <a:schemeClr val="dk1"/>
                </a:solidFill>
                <a:latin typeface="Calibri"/>
                <a:ea typeface="Calibri"/>
                <a:cs typeface="Calibri"/>
                <a:sym typeface="Calibri"/>
              </a:rPr>
              <a:t>PROFESORADO </a:t>
            </a:r>
            <a:endParaRPr sz="1800" b="1" dirty="0">
              <a:solidFill>
                <a:schemeClr val="dk1"/>
              </a:solidFill>
              <a:latin typeface="Calibri"/>
              <a:ea typeface="Calibri"/>
              <a:cs typeface="Calibri"/>
              <a:sym typeface="Calibri"/>
            </a:endParaRPr>
          </a:p>
          <a:p>
            <a:pPr marL="228600" marR="0" lvl="0" indent="-220503" algn="l" rtl="0">
              <a:lnSpc>
                <a:spcPct val="100000"/>
              </a:lnSpc>
              <a:spcBef>
                <a:spcPts val="0"/>
              </a:spcBef>
              <a:spcAft>
                <a:spcPts val="0"/>
              </a:spcAft>
              <a:buClr>
                <a:schemeClr val="lt1"/>
              </a:buClr>
              <a:buSzPct val="94444"/>
              <a:buFont typeface="Calibri"/>
              <a:buChar char="•"/>
            </a:pPr>
            <a:endParaRPr sz="1800" dirty="0">
              <a:solidFill>
                <a:schemeClr val="dk1"/>
              </a:solidFill>
              <a:latin typeface="Calibri"/>
              <a:ea typeface="Calibri"/>
              <a:cs typeface="Calibri"/>
              <a:sym typeface="Calibri"/>
            </a:endParaRPr>
          </a:p>
          <a:p>
            <a:pPr marL="228600" marR="0" lvl="0" indent="-220503" algn="l" rtl="0">
              <a:lnSpc>
                <a:spcPct val="100000"/>
              </a:lnSpc>
              <a:spcBef>
                <a:spcPts val="0"/>
              </a:spcBef>
              <a:spcAft>
                <a:spcPts val="0"/>
              </a:spcAft>
              <a:buClr>
                <a:schemeClr val="lt1"/>
              </a:buClr>
              <a:buSzPct val="94444"/>
              <a:buFont typeface="Calibri"/>
              <a:buChar char="•"/>
            </a:pPr>
            <a:r>
              <a:rPr lang="en-US" sz="1800" dirty="0" err="1">
                <a:solidFill>
                  <a:schemeClr val="dk1"/>
                </a:solidFill>
                <a:latin typeface="Calibri"/>
                <a:ea typeface="Calibri"/>
                <a:cs typeface="Calibri"/>
                <a:sym typeface="Calibri"/>
              </a:rPr>
              <a:t>Comportamientos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disruptivos</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alumnado</a:t>
            </a:r>
            <a:endParaRPr sz="1800" b="0" i="0" u="none" strike="noStrike" cap="none" dirty="0">
              <a:solidFill>
                <a:srgbClr val="000000"/>
              </a:solidFill>
              <a:latin typeface="Calibri"/>
              <a:ea typeface="Calibri"/>
              <a:cs typeface="Calibri"/>
              <a:sym typeface="Calibri"/>
            </a:endParaRPr>
          </a:p>
          <a:p>
            <a:pPr marL="228600" marR="0" lvl="0" indent="-220503" algn="l" rtl="0">
              <a:lnSpc>
                <a:spcPct val="100000"/>
              </a:lnSpc>
              <a:spcBef>
                <a:spcPts val="1800"/>
              </a:spcBef>
              <a:spcAft>
                <a:spcPts val="0"/>
              </a:spcAft>
              <a:buClr>
                <a:schemeClr val="lt1"/>
              </a:buClr>
              <a:buSzPct val="94444"/>
              <a:buFont typeface="Calibri"/>
              <a:buChar char="•"/>
            </a:pPr>
            <a:r>
              <a:rPr lang="en-US" sz="1800" dirty="0" err="1">
                <a:solidFill>
                  <a:schemeClr val="dk1"/>
                </a:solidFill>
                <a:latin typeface="Calibri"/>
                <a:ea typeface="Calibri"/>
                <a:cs typeface="Calibri"/>
                <a:sym typeface="Calibri"/>
              </a:rPr>
              <a:t>Problemas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personales</a:t>
            </a:r>
            <a:r>
              <a:rPr lang="en-US" sz="1800" dirty="0">
                <a:solidFill>
                  <a:schemeClr val="dk1"/>
                </a:solidFill>
                <a:latin typeface="Calibri"/>
                <a:ea typeface="Calibri"/>
                <a:cs typeface="Calibri"/>
                <a:sym typeface="Calibri"/>
              </a:rPr>
              <a:t> no </a:t>
            </a:r>
            <a:r>
              <a:rPr lang="en-US" sz="1800" dirty="0" err="1">
                <a:solidFill>
                  <a:schemeClr val="dk1"/>
                </a:solidFill>
                <a:latin typeface="Calibri"/>
                <a:ea typeface="Calibri"/>
                <a:cs typeface="Calibri"/>
                <a:sym typeface="Calibri"/>
              </a:rPr>
              <a:t>resueltos</a:t>
            </a:r>
            <a:endParaRPr sz="1800" b="0" i="0" u="none" strike="noStrike" cap="none" dirty="0">
              <a:solidFill>
                <a:srgbClr val="000000"/>
              </a:solidFill>
              <a:latin typeface="Calibri"/>
              <a:ea typeface="Calibri"/>
              <a:cs typeface="Calibri"/>
              <a:sym typeface="Calibri"/>
            </a:endParaRPr>
          </a:p>
          <a:p>
            <a:pPr marL="228600" marR="0" lvl="0" indent="-220503" algn="l" rtl="0">
              <a:lnSpc>
                <a:spcPct val="100000"/>
              </a:lnSpc>
              <a:spcBef>
                <a:spcPts val="1800"/>
              </a:spcBef>
              <a:spcAft>
                <a:spcPts val="0"/>
              </a:spcAft>
              <a:buClr>
                <a:schemeClr val="lt1"/>
              </a:buClr>
              <a:buSzPct val="94444"/>
              <a:buFont typeface="Calibri"/>
              <a:buChar char="•"/>
            </a:pPr>
            <a:r>
              <a:rPr lang="en-US" sz="1800" dirty="0" err="1">
                <a:solidFill>
                  <a:schemeClr val="dk1"/>
                </a:solidFill>
                <a:latin typeface="Calibri"/>
                <a:ea typeface="Calibri"/>
                <a:cs typeface="Calibri"/>
                <a:sym typeface="Calibri"/>
              </a:rPr>
              <a:t>Prejuicios</a:t>
            </a:r>
            <a:endParaRPr sz="1800" b="0" i="0" u="none" strike="noStrike" cap="none" dirty="0">
              <a:solidFill>
                <a:srgbClr val="000000"/>
              </a:solidFill>
              <a:latin typeface="Calibri"/>
              <a:ea typeface="Calibri"/>
              <a:cs typeface="Calibri"/>
              <a:sym typeface="Calibri"/>
            </a:endParaRPr>
          </a:p>
          <a:p>
            <a:pPr marL="228600" marR="0" lvl="0" indent="-220503" algn="l" rtl="0">
              <a:lnSpc>
                <a:spcPct val="100000"/>
              </a:lnSpc>
              <a:spcBef>
                <a:spcPts val="1800"/>
              </a:spcBef>
              <a:spcAft>
                <a:spcPts val="0"/>
              </a:spcAft>
              <a:buClr>
                <a:schemeClr val="lt1"/>
              </a:buClr>
              <a:buSzPct val="94444"/>
              <a:buFont typeface="Calibri"/>
              <a:buChar char="•"/>
            </a:pPr>
            <a:r>
              <a:rPr lang="en-US" sz="1800" dirty="0">
                <a:solidFill>
                  <a:schemeClr val="dk1"/>
                </a:solidFill>
                <a:latin typeface="Calibri"/>
                <a:ea typeface="Calibri"/>
                <a:cs typeface="Calibri"/>
                <a:sym typeface="Calibri"/>
              </a:rPr>
              <a:t>Falta de </a:t>
            </a:r>
            <a:r>
              <a:rPr lang="en-US" sz="1800" dirty="0" err="1">
                <a:solidFill>
                  <a:schemeClr val="dk1"/>
                </a:solidFill>
                <a:latin typeface="Calibri"/>
                <a:ea typeface="Calibri"/>
                <a:cs typeface="Calibri"/>
                <a:sym typeface="Calibri"/>
              </a:rPr>
              <a:t>recursos</a:t>
            </a:r>
            <a:r>
              <a:rPr lang="en-US" sz="1800" dirty="0">
                <a:solidFill>
                  <a:schemeClr val="dk1"/>
                </a:solidFill>
                <a:latin typeface="Calibri"/>
                <a:ea typeface="Calibri"/>
                <a:cs typeface="Calibri"/>
                <a:sym typeface="Calibri"/>
              </a:rPr>
              <a:t> para </a:t>
            </a:r>
            <a:r>
              <a:rPr lang="en-US" sz="1800" dirty="0" err="1">
                <a:solidFill>
                  <a:schemeClr val="dk1"/>
                </a:solidFill>
                <a:latin typeface="Calibri"/>
                <a:ea typeface="Calibri"/>
                <a:cs typeface="Calibri"/>
                <a:sym typeface="Calibri"/>
              </a:rPr>
              <a:t>atender</a:t>
            </a:r>
            <a:r>
              <a:rPr lang="en-US" sz="1800" dirty="0">
                <a:solidFill>
                  <a:schemeClr val="dk1"/>
                </a:solidFill>
                <a:latin typeface="Calibri"/>
                <a:ea typeface="Calibri"/>
                <a:cs typeface="Calibri"/>
                <a:sym typeface="Calibri"/>
              </a:rPr>
              <a:t> al </a:t>
            </a:r>
            <a:r>
              <a:rPr lang="en-US" sz="1800" dirty="0" err="1">
                <a:solidFill>
                  <a:schemeClr val="dk1"/>
                </a:solidFill>
                <a:latin typeface="Calibri"/>
                <a:ea typeface="Calibri"/>
                <a:cs typeface="Calibri"/>
                <a:sym typeface="Calibri"/>
              </a:rPr>
              <a:t>alumnado</a:t>
            </a:r>
            <a:r>
              <a:rPr lang="en-US" sz="1800" dirty="0">
                <a:solidFill>
                  <a:schemeClr val="dk1"/>
                </a:solidFill>
                <a:latin typeface="Calibri"/>
                <a:ea typeface="Calibri"/>
                <a:cs typeface="Calibri"/>
                <a:sym typeface="Calibri"/>
              </a:rPr>
              <a:t> con </a:t>
            </a:r>
            <a:r>
              <a:rPr lang="en-US" sz="1800" dirty="0" err="1">
                <a:solidFill>
                  <a:schemeClr val="dk1"/>
                </a:solidFill>
                <a:latin typeface="Calibri"/>
                <a:ea typeface="Calibri"/>
                <a:cs typeface="Calibri"/>
                <a:sym typeface="Calibri"/>
              </a:rPr>
              <a:t>necesidad</a:t>
            </a:r>
            <a:r>
              <a:rPr lang="es-ES" sz="1800" dirty="0">
                <a:solidFill>
                  <a:schemeClr val="dk1"/>
                </a:solidFill>
                <a:latin typeface="Calibri"/>
                <a:ea typeface="Calibri"/>
                <a:cs typeface="Calibri"/>
                <a:sym typeface="Calibri"/>
              </a:rPr>
              <a:t>es específicas</a:t>
            </a:r>
            <a:endParaRPr sz="1800" b="0" i="0" u="none" strike="noStrike" cap="none" dirty="0">
              <a:solidFill>
                <a:srgbClr val="000000"/>
              </a:solidFill>
              <a:latin typeface="Calibri"/>
              <a:ea typeface="Calibri"/>
              <a:cs typeface="Calibri"/>
              <a:sym typeface="Calibri"/>
            </a:endParaRPr>
          </a:p>
          <a:p>
            <a:pPr marL="228600" marR="0" lvl="0" indent="-220503" algn="l" rtl="0">
              <a:lnSpc>
                <a:spcPct val="100000"/>
              </a:lnSpc>
              <a:spcBef>
                <a:spcPts val="1800"/>
              </a:spcBef>
              <a:spcAft>
                <a:spcPts val="0"/>
              </a:spcAft>
              <a:buClr>
                <a:schemeClr val="lt1"/>
              </a:buClr>
              <a:buSzPct val="94444"/>
              <a:buFont typeface="Calibri"/>
              <a:buChar char="•"/>
            </a:pPr>
            <a:r>
              <a:rPr lang="en-US" sz="1800" dirty="0" err="1">
                <a:solidFill>
                  <a:schemeClr val="dk1"/>
                </a:solidFill>
                <a:latin typeface="Calibri"/>
                <a:ea typeface="Calibri"/>
                <a:cs typeface="Calibri"/>
                <a:sym typeface="Calibri"/>
              </a:rPr>
              <a:t>Desconocimiento</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ciertas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dificultades</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aprendizaje</a:t>
            </a:r>
            <a:r>
              <a:rPr lang="en-US" sz="1800" dirty="0">
                <a:solidFill>
                  <a:schemeClr val="dk1"/>
                </a:solidFill>
                <a:latin typeface="Calibri"/>
                <a:ea typeface="Calibri"/>
                <a:cs typeface="Calibri"/>
                <a:sym typeface="Calibri"/>
              </a:rPr>
              <a:t> y de </a:t>
            </a:r>
            <a:r>
              <a:rPr lang="en-US" sz="1800" dirty="0" err="1">
                <a:solidFill>
                  <a:schemeClr val="dk1"/>
                </a:solidFill>
                <a:latin typeface="Calibri"/>
                <a:ea typeface="Calibri"/>
                <a:cs typeface="Calibri"/>
                <a:sym typeface="Calibri"/>
              </a:rPr>
              <a:t>estrategias</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intervención</a:t>
            </a:r>
            <a:endParaRPr sz="1800" b="0" i="0" u="none" strike="noStrike" cap="none" dirty="0">
              <a:solidFill>
                <a:srgbClr val="000000"/>
              </a:solidFill>
              <a:latin typeface="Calibri"/>
              <a:ea typeface="Calibri"/>
              <a:cs typeface="Calibri"/>
              <a:sym typeface="Calibri"/>
            </a:endParaRPr>
          </a:p>
          <a:p>
            <a:pPr marL="228600" marR="0" lvl="0" indent="-220503" algn="l" rtl="0">
              <a:lnSpc>
                <a:spcPct val="100000"/>
              </a:lnSpc>
              <a:spcBef>
                <a:spcPts val="1800"/>
              </a:spcBef>
              <a:spcAft>
                <a:spcPts val="0"/>
              </a:spcAft>
              <a:buClr>
                <a:schemeClr val="lt1"/>
              </a:buClr>
              <a:buSzPct val="94444"/>
              <a:buFont typeface="Calibri"/>
              <a:buChar char="•"/>
            </a:pPr>
            <a:r>
              <a:rPr lang="en-US" sz="1800" dirty="0" err="1">
                <a:solidFill>
                  <a:schemeClr val="dk1"/>
                </a:solidFill>
                <a:latin typeface="Calibri"/>
                <a:ea typeface="Calibri"/>
                <a:cs typeface="Calibri"/>
                <a:sym typeface="Calibri"/>
              </a:rPr>
              <a:t>Familias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especiales</a:t>
            </a:r>
            <a:r>
              <a:rPr lang="en-US" sz="1800" dirty="0">
                <a:solidFill>
                  <a:schemeClr val="dk1"/>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228600" marR="0" lvl="0" indent="-220503" algn="l" rtl="0">
              <a:lnSpc>
                <a:spcPct val="100000"/>
              </a:lnSpc>
              <a:spcBef>
                <a:spcPts val="1800"/>
              </a:spcBef>
              <a:spcAft>
                <a:spcPts val="0"/>
              </a:spcAft>
              <a:buClr>
                <a:schemeClr val="lt1"/>
              </a:buClr>
              <a:buSzPct val="94444"/>
              <a:buFont typeface="Calibri"/>
              <a:buChar char="•"/>
            </a:pPr>
            <a:r>
              <a:rPr lang="en-US" sz="1800" dirty="0" err="1">
                <a:solidFill>
                  <a:schemeClr val="dk1"/>
                </a:solidFill>
                <a:latin typeface="Calibri"/>
                <a:ea typeface="Calibri"/>
                <a:cs typeface="Calibri"/>
                <a:sym typeface="Calibri"/>
              </a:rPr>
              <a:t>Nuevas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actividades</a:t>
            </a:r>
            <a:endParaRPr sz="1800" b="0" i="0" u="none" strike="noStrike" cap="none" dirty="0">
              <a:solidFill>
                <a:srgbClr val="000000"/>
              </a:solidFill>
              <a:latin typeface="Calibri"/>
              <a:ea typeface="Calibri"/>
              <a:cs typeface="Calibri"/>
              <a:sym typeface="Calibri"/>
            </a:endParaRPr>
          </a:p>
          <a:p>
            <a:pPr marL="228600" marR="0" lvl="0" indent="-220503" algn="l" rtl="0">
              <a:lnSpc>
                <a:spcPct val="100000"/>
              </a:lnSpc>
              <a:spcBef>
                <a:spcPts val="1800"/>
              </a:spcBef>
              <a:spcAft>
                <a:spcPts val="0"/>
              </a:spcAft>
              <a:buClr>
                <a:schemeClr val="lt1"/>
              </a:buClr>
              <a:buSzPct val="94444"/>
              <a:buFont typeface="Calibri"/>
              <a:buChar char="•"/>
            </a:pPr>
            <a:r>
              <a:rPr lang="en-US" sz="1800" dirty="0" err="1">
                <a:solidFill>
                  <a:schemeClr val="dk1"/>
                </a:solidFill>
                <a:latin typeface="Calibri"/>
                <a:ea typeface="Calibri"/>
                <a:cs typeface="Calibri"/>
                <a:sym typeface="Calibri"/>
              </a:rPr>
              <a:t>Visita</a:t>
            </a:r>
            <a:r>
              <a:rPr lang="en-US" sz="1800" dirty="0">
                <a:solidFill>
                  <a:schemeClr val="dk1"/>
                </a:solidFill>
                <a:latin typeface="Calibri"/>
                <a:ea typeface="Calibri"/>
                <a:cs typeface="Calibri"/>
                <a:sym typeface="Calibri"/>
              </a:rPr>
              <a:t> de la </a:t>
            </a:r>
            <a:r>
              <a:rPr lang="en-US" sz="1800" dirty="0" err="1">
                <a:solidFill>
                  <a:schemeClr val="dk1"/>
                </a:solidFill>
                <a:latin typeface="Calibri"/>
                <a:ea typeface="Calibri"/>
                <a:cs typeface="Calibri"/>
                <a:sym typeface="Calibri"/>
              </a:rPr>
              <a:t>inspección</a:t>
            </a:r>
            <a:endParaRPr sz="1800" b="0" i="0" u="none" strike="noStrike" cap="none" dirty="0">
              <a:solidFill>
                <a:srgbClr val="000000"/>
              </a:solidFill>
              <a:latin typeface="Calibri"/>
              <a:ea typeface="Calibri"/>
              <a:cs typeface="Calibri"/>
              <a:sym typeface="Calibri"/>
            </a:endParaRPr>
          </a:p>
        </p:txBody>
      </p:sp>
      <p:cxnSp>
        <p:nvCxnSpPr>
          <p:cNvPr id="145" name="Google Shape;145;p5"/>
          <p:cNvCxnSpPr/>
          <p:nvPr/>
        </p:nvCxnSpPr>
        <p:spPr>
          <a:xfrm>
            <a:off x="7556938" y="1253331"/>
            <a:ext cx="0" cy="4611441"/>
          </a:xfrm>
          <a:prstGeom prst="straightConnector1">
            <a:avLst/>
          </a:prstGeom>
          <a:noFill/>
          <a:ln w="9525" cap="flat" cmpd="sng">
            <a:solidFill>
              <a:srgbClr val="3E6EC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p:nvPr>
        </p:nvSpPr>
        <p:spPr>
          <a:xfrm>
            <a:off x="629016" y="824728"/>
            <a:ext cx="5257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Neurobiología del estrés</a:t>
            </a:r>
            <a:endParaRPr>
              <a:latin typeface="Calibri"/>
              <a:ea typeface="Calibri"/>
              <a:cs typeface="Calibri"/>
              <a:sym typeface="Calibri"/>
            </a:endParaRPr>
          </a:p>
        </p:txBody>
      </p:sp>
      <p:pic>
        <p:nvPicPr>
          <p:cNvPr id="152" name="Google Shape;152;p6" descr="Una persona dibujando sobre una pizarra"/>
          <p:cNvPicPr preferRelativeResize="0">
            <a:picLocks noGrp="1"/>
          </p:cNvPicPr>
          <p:nvPr>
            <p:ph type="body" idx="1"/>
          </p:nvPr>
        </p:nvPicPr>
        <p:blipFill rotWithShape="1">
          <a:blip r:embed="rId3">
            <a:alphaModFix/>
          </a:blip>
          <a:srcRect/>
          <a:stretch/>
        </p:blipFill>
        <p:spPr>
          <a:xfrm>
            <a:off x="6305185" y="824728"/>
            <a:ext cx="4351338" cy="4351338"/>
          </a:xfrm>
          <a:prstGeom prst="rect">
            <a:avLst/>
          </a:prstGeom>
          <a:solidFill>
            <a:schemeClr val="accent5"/>
          </a:solidFill>
          <a:ln>
            <a:noFill/>
          </a:ln>
        </p:spPr>
      </p:pic>
      <p:sp>
        <p:nvSpPr>
          <p:cNvPr id="153" name="Google Shape;153;p6"/>
          <p:cNvSpPr txBox="1"/>
          <p:nvPr/>
        </p:nvSpPr>
        <p:spPr>
          <a:xfrm>
            <a:off x="838200" y="2652170"/>
            <a:ext cx="3861300" cy="2511900"/>
          </a:xfrm>
          <a:prstGeom prst="rect">
            <a:avLst/>
          </a:prstGeom>
          <a:noFill/>
          <a:ln>
            <a:noFill/>
          </a:ln>
        </p:spPr>
        <p:txBody>
          <a:bodyPr spcFirstLastPara="1" wrap="square" lIns="91425" tIns="45700" rIns="91425" bIns="45700" anchor="t" anchorCtr="0">
            <a:spAutoFit/>
          </a:bodyPr>
          <a:lstStyle/>
          <a:p>
            <a:pPr marL="228600" marR="0" lvl="0" indent="-228600" algn="l" rtl="0">
              <a:lnSpc>
                <a:spcPct val="110000"/>
              </a:lnSpc>
              <a:spcBef>
                <a:spcPts val="0"/>
              </a:spcBef>
              <a:spcAft>
                <a:spcPts val="0"/>
              </a:spcAft>
              <a:buClr>
                <a:schemeClr val="lt1"/>
              </a:buClr>
              <a:buSzPts val="2400"/>
              <a:buFont typeface="Calibri"/>
              <a:buNone/>
            </a:pPr>
            <a:r>
              <a:rPr lang="en-US" sz="1800" b="0" i="0" u="none" strike="noStrike" cap="none">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Elemento desencadenante</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800"/>
              </a:spcBef>
              <a:spcAft>
                <a:spcPts val="0"/>
              </a:spcAft>
              <a:buClr>
                <a:schemeClr val="lt1"/>
              </a:buClr>
              <a:buSzPts val="2400"/>
              <a:buFont typeface="Calibri"/>
              <a:buNone/>
            </a:pPr>
            <a:r>
              <a:rPr lang="en-US" sz="1800" b="0" i="0" u="none" strike="noStrike" cap="none">
                <a:solidFill>
                  <a:schemeClr val="dk1"/>
                </a:solidFill>
                <a:latin typeface="Calibri"/>
                <a:ea typeface="Calibri"/>
                <a:cs typeface="Calibri"/>
                <a:sym typeface="Calibri"/>
              </a:rPr>
              <a:t>- Interpretación de la experiencia</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800"/>
              </a:spcBef>
              <a:spcAft>
                <a:spcPts val="0"/>
              </a:spcAft>
              <a:buClr>
                <a:schemeClr val="lt1"/>
              </a:buClr>
              <a:buSzPts val="2400"/>
              <a:buFont typeface="Calibri"/>
              <a:buNone/>
            </a:pPr>
            <a:r>
              <a:rPr lang="en-US" sz="1800" b="0" i="0" u="none" strike="noStrike" cap="none">
                <a:solidFill>
                  <a:schemeClr val="dk1"/>
                </a:solidFill>
                <a:latin typeface="Calibri"/>
                <a:ea typeface="Calibri"/>
                <a:cs typeface="Calibri"/>
                <a:sym typeface="Calibri"/>
              </a:rPr>
              <a:t>- Respuesta al estrés</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800"/>
              </a:spcBef>
              <a:spcAft>
                <a:spcPts val="0"/>
              </a:spcAft>
              <a:buClr>
                <a:schemeClr val="lt1"/>
              </a:buClr>
              <a:buSzPts val="2400"/>
              <a:buFont typeface="Calibri"/>
              <a:buNone/>
            </a:pPr>
            <a:r>
              <a:rPr lang="en-US" sz="1800" b="0" i="0" u="none" strike="noStrike" cap="none">
                <a:solidFill>
                  <a:schemeClr val="dk1"/>
                </a:solidFill>
                <a:latin typeface="Calibri"/>
                <a:ea typeface="Calibri"/>
                <a:cs typeface="Calibri"/>
                <a:sym typeface="Calibri"/>
              </a:rPr>
              <a:t>- Activación del cortisol</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800"/>
              </a:spcBef>
              <a:spcAft>
                <a:spcPts val="0"/>
              </a:spcAft>
              <a:buClr>
                <a:schemeClr val="lt1"/>
              </a:buClr>
              <a:buSzPts val="2400"/>
              <a:buFont typeface="Calibri"/>
              <a:buNone/>
            </a:pPr>
            <a:r>
              <a:rPr lang="en-US" sz="1800" b="0" i="0" u="none" strike="noStrike" cap="none">
                <a:solidFill>
                  <a:schemeClr val="dk1"/>
                </a:solidFill>
                <a:latin typeface="Calibri"/>
                <a:ea typeface="Calibri"/>
                <a:cs typeface="Calibri"/>
                <a:sym typeface="Calibri"/>
              </a:rPr>
              <a:t>- Respuesta de luc</a:t>
            </a:r>
            <a:r>
              <a:rPr lang="en-US" sz="1800">
                <a:solidFill>
                  <a:schemeClr val="dk1"/>
                </a:solidFill>
                <a:latin typeface="Calibri"/>
                <a:ea typeface="Calibri"/>
                <a:cs typeface="Calibri"/>
                <a:sym typeface="Calibri"/>
              </a:rPr>
              <a:t>ha o huida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ctrTitle"/>
          </p:nvPr>
        </p:nvSpPr>
        <p:spPr>
          <a:xfrm>
            <a:off x="6310181" y="1691986"/>
            <a:ext cx="5474042" cy="163287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APEGO Y APRENDIZAJE</a:t>
            </a:r>
            <a:endParaRPr>
              <a:latin typeface="Calibri"/>
              <a:ea typeface="Calibri"/>
              <a:cs typeface="Calibri"/>
              <a:sym typeface="Calibri"/>
            </a:endParaRPr>
          </a:p>
        </p:txBody>
      </p:sp>
      <p:pic>
        <p:nvPicPr>
          <p:cNvPr id="160" name="Google Shape;160;p7" descr="Fondo digital de puntos de datos"/>
          <p:cNvPicPr preferRelativeResize="0"/>
          <p:nvPr/>
        </p:nvPicPr>
        <p:blipFill rotWithShape="1">
          <a:blip r:embed="rId3">
            <a:alphaModFix/>
          </a:blip>
          <a:srcRect/>
          <a:stretch/>
        </p:blipFill>
        <p:spPr>
          <a:xfrm>
            <a:off x="0" y="0"/>
            <a:ext cx="5474043" cy="5016843"/>
          </a:xfrm>
          <a:prstGeom prst="rect">
            <a:avLst/>
          </a:prstGeom>
          <a:solidFill>
            <a:schemeClr val="accent5"/>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Teoría del apego y Aprendizaje</a:t>
            </a:r>
            <a:endParaRPr/>
          </a:p>
        </p:txBody>
      </p:sp>
      <p:sp>
        <p:nvSpPr>
          <p:cNvPr id="167" name="Google Shape;167;p8"/>
          <p:cNvSpPr txBox="1">
            <a:spLocks noGrp="1"/>
          </p:cNvSpPr>
          <p:nvPr>
            <p:ph type="body" idx="1"/>
          </p:nvPr>
        </p:nvSpPr>
        <p:spPr>
          <a:xfrm>
            <a:off x="838200" y="1486374"/>
            <a:ext cx="10515600" cy="462143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10000"/>
              </a:lnSpc>
              <a:spcBef>
                <a:spcPts val="0"/>
              </a:spcBef>
              <a:spcAft>
                <a:spcPts val="0"/>
              </a:spcAft>
              <a:buClr>
                <a:schemeClr val="lt1"/>
              </a:buClr>
              <a:buSzPts val="2800"/>
              <a:buNone/>
            </a:pPr>
            <a:r>
              <a:rPr lang="en-US" sz="2800" dirty="0"/>
              <a:t>➔ A</a:t>
            </a:r>
            <a:r>
              <a:rPr lang="en-US" dirty="0"/>
              <a:t>PEGO SEGURO</a:t>
            </a:r>
            <a:br>
              <a:rPr lang="en-US" sz="2800" dirty="0"/>
            </a:br>
            <a:r>
              <a:rPr lang="en-US" sz="2800" dirty="0"/>
              <a:t>➔ </a:t>
            </a:r>
            <a:r>
              <a:rPr lang="en-US" dirty="0"/>
              <a:t>ENTORNO SEGURO</a:t>
            </a:r>
            <a:br>
              <a:rPr lang="en-US" sz="2800" dirty="0"/>
            </a:br>
            <a:r>
              <a:rPr lang="en-US" sz="2800" dirty="0"/>
              <a:t>➔ FIGURA </a:t>
            </a:r>
            <a:r>
              <a:rPr lang="en-US" dirty="0"/>
              <a:t>DE REFERENCIA PROTECTORA</a:t>
            </a:r>
            <a:endParaRPr dirty="0"/>
          </a:p>
          <a:p>
            <a:pPr marL="685800" lvl="1" indent="-228600" algn="l" rtl="0">
              <a:lnSpc>
                <a:spcPct val="110000"/>
              </a:lnSpc>
              <a:spcBef>
                <a:spcPts val="1300"/>
              </a:spcBef>
              <a:spcAft>
                <a:spcPts val="0"/>
              </a:spcAft>
              <a:buClr>
                <a:schemeClr val="lt1"/>
              </a:buClr>
              <a:buSzPts val="2400"/>
              <a:buChar char="•"/>
            </a:pPr>
            <a:r>
              <a:rPr lang="en-US" dirty="0" err="1"/>
              <a:t>Seguridad</a:t>
            </a:r>
            <a:endParaRPr dirty="0"/>
          </a:p>
          <a:p>
            <a:pPr marL="685800" lvl="1" indent="-228600" algn="l" rtl="0">
              <a:lnSpc>
                <a:spcPct val="110000"/>
              </a:lnSpc>
              <a:spcBef>
                <a:spcPts val="1300"/>
              </a:spcBef>
              <a:spcAft>
                <a:spcPts val="0"/>
              </a:spcAft>
              <a:buClr>
                <a:schemeClr val="lt1"/>
              </a:buClr>
              <a:buSzPts val="2400"/>
              <a:buChar char="•"/>
            </a:pPr>
            <a:r>
              <a:rPr lang="en-US" dirty="0" err="1"/>
              <a:t>Capacidad</a:t>
            </a:r>
            <a:r>
              <a:rPr lang="en-US" dirty="0"/>
              <a:t> </a:t>
            </a:r>
            <a:r>
              <a:rPr lang="en-US" dirty="0" err="1"/>
              <a:t>exploratoria</a:t>
            </a:r>
            <a:endParaRPr dirty="0"/>
          </a:p>
          <a:p>
            <a:pPr marL="685800" lvl="1" indent="-228600" algn="l" rtl="0">
              <a:lnSpc>
                <a:spcPct val="110000"/>
              </a:lnSpc>
              <a:spcBef>
                <a:spcPts val="1300"/>
              </a:spcBef>
              <a:spcAft>
                <a:spcPts val="0"/>
              </a:spcAft>
              <a:buClr>
                <a:schemeClr val="lt1"/>
              </a:buClr>
              <a:buSzPts val="2400"/>
              <a:buChar char="•"/>
            </a:pPr>
            <a:r>
              <a:rPr lang="en-US" dirty="0" err="1"/>
              <a:t>Motivación</a:t>
            </a:r>
            <a:r>
              <a:rPr lang="en-US" dirty="0"/>
              <a:t> para </a:t>
            </a:r>
            <a:r>
              <a:rPr lang="en-US" dirty="0" err="1"/>
              <a:t>el</a:t>
            </a:r>
            <a:r>
              <a:rPr lang="en-US" dirty="0"/>
              <a:t> </a:t>
            </a:r>
            <a:r>
              <a:rPr lang="en-US" dirty="0" err="1"/>
              <a:t>aprendizaje</a:t>
            </a:r>
            <a:endParaRPr dirty="0"/>
          </a:p>
          <a:p>
            <a:pPr marL="685800" lvl="1" indent="-228600" algn="l" rtl="0">
              <a:lnSpc>
                <a:spcPct val="110000"/>
              </a:lnSpc>
              <a:spcBef>
                <a:spcPts val="1300"/>
              </a:spcBef>
              <a:spcAft>
                <a:spcPts val="0"/>
              </a:spcAft>
              <a:buClr>
                <a:schemeClr val="lt1"/>
              </a:buClr>
              <a:buSzPts val="2400"/>
              <a:buChar char="•"/>
            </a:pPr>
            <a:r>
              <a:rPr lang="en-US" dirty="0" err="1"/>
              <a:t>Buen</a:t>
            </a:r>
            <a:r>
              <a:rPr lang="en-US" dirty="0"/>
              <a:t> auto-</a:t>
            </a:r>
            <a:r>
              <a:rPr lang="en-US" dirty="0" err="1"/>
              <a:t>concepto</a:t>
            </a:r>
            <a:endParaRPr dirty="0"/>
          </a:p>
          <a:p>
            <a:pPr marL="685800" lvl="1" indent="-228600" algn="l" rtl="0">
              <a:lnSpc>
                <a:spcPct val="110000"/>
              </a:lnSpc>
              <a:spcBef>
                <a:spcPts val="1300"/>
              </a:spcBef>
              <a:spcAft>
                <a:spcPts val="0"/>
              </a:spcAft>
              <a:buClr>
                <a:schemeClr val="lt1"/>
              </a:buClr>
              <a:buSzPts val="2400"/>
              <a:buChar char="•"/>
            </a:pPr>
            <a:r>
              <a:rPr lang="en-US" dirty="0"/>
              <a:t>Buena imagen del </a:t>
            </a:r>
            <a:r>
              <a:rPr lang="en-US" dirty="0" err="1"/>
              <a:t>entorno</a:t>
            </a:r>
            <a:endParaRPr dirty="0"/>
          </a:p>
          <a:p>
            <a:pPr marL="685800" lvl="1" indent="-228600" algn="l" rtl="0">
              <a:lnSpc>
                <a:spcPct val="110000"/>
              </a:lnSpc>
              <a:spcBef>
                <a:spcPts val="1300"/>
              </a:spcBef>
              <a:spcAft>
                <a:spcPts val="0"/>
              </a:spcAft>
              <a:buClr>
                <a:schemeClr val="lt1"/>
              </a:buClr>
              <a:buSzPts val="2400"/>
              <a:buChar char="•"/>
            </a:pPr>
            <a:r>
              <a:rPr lang="en-US" dirty="0" err="1"/>
              <a:t>Confianza</a:t>
            </a:r>
            <a:r>
              <a:rPr lang="en-US" dirty="0"/>
              <a:t> </a:t>
            </a:r>
            <a:r>
              <a:rPr lang="en-US" dirty="0" err="1"/>
              <a:t>en</a:t>
            </a:r>
            <a:r>
              <a:rPr lang="en-US" dirty="0"/>
              <a:t> un </a:t>
            </a:r>
            <a:r>
              <a:rPr lang="en-US" dirty="0" err="1"/>
              <a:t>futuro</a:t>
            </a:r>
            <a:r>
              <a:rPr lang="en-US" dirty="0"/>
              <a:t> </a:t>
            </a:r>
            <a:r>
              <a:rPr lang="en-US" dirty="0" err="1"/>
              <a:t>positivo</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libri"/>
              <a:buNone/>
            </a:pPr>
            <a:r>
              <a:rPr lang="en-US" sz="4200"/>
              <a:t>Estrés y proceso de aprendizaje</a:t>
            </a:r>
            <a:endParaRPr sz="4200">
              <a:latin typeface="Calibri"/>
              <a:ea typeface="Calibri"/>
              <a:cs typeface="Calibri"/>
              <a:sym typeface="Calibri"/>
            </a:endParaRPr>
          </a:p>
        </p:txBody>
      </p:sp>
      <p:sp>
        <p:nvSpPr>
          <p:cNvPr id="174" name="Google Shape;174;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US"/>
              <a:t>Activación de la respuesta de lucha</a:t>
            </a:r>
            <a:endParaRPr/>
          </a:p>
          <a:p>
            <a:pPr marL="228600" lvl="0" indent="-228600" algn="l" rtl="0">
              <a:lnSpc>
                <a:spcPct val="110000"/>
              </a:lnSpc>
              <a:spcBef>
                <a:spcPts val="1800"/>
              </a:spcBef>
              <a:spcAft>
                <a:spcPts val="0"/>
              </a:spcAft>
              <a:buClr>
                <a:schemeClr val="dk1"/>
              </a:buClr>
              <a:buSzPts val="2000"/>
              <a:buChar char="•"/>
            </a:pPr>
            <a:r>
              <a:rPr lang="en-US"/>
              <a:t>Miedo generalizado</a:t>
            </a:r>
            <a:endParaRPr/>
          </a:p>
          <a:p>
            <a:pPr marL="228600" lvl="0" indent="-228600" algn="l" rtl="0">
              <a:lnSpc>
                <a:spcPct val="110000"/>
              </a:lnSpc>
              <a:spcBef>
                <a:spcPts val="1800"/>
              </a:spcBef>
              <a:spcAft>
                <a:spcPts val="0"/>
              </a:spcAft>
              <a:buClr>
                <a:schemeClr val="dk1"/>
              </a:buClr>
              <a:buSzPts val="2000"/>
              <a:buChar char="•"/>
            </a:pPr>
            <a:r>
              <a:rPr lang="en-US"/>
              <a:t>Dificultad para mantener la atención</a:t>
            </a:r>
            <a:endParaRPr/>
          </a:p>
          <a:p>
            <a:pPr marL="228600" lvl="0" indent="-228600" algn="l" rtl="0">
              <a:lnSpc>
                <a:spcPct val="110000"/>
              </a:lnSpc>
              <a:spcBef>
                <a:spcPts val="1800"/>
              </a:spcBef>
              <a:spcAft>
                <a:spcPts val="0"/>
              </a:spcAft>
              <a:buClr>
                <a:schemeClr val="dk1"/>
              </a:buClr>
              <a:buSzPts val="2000"/>
              <a:buChar char="•"/>
            </a:pPr>
            <a:r>
              <a:rPr lang="en-US"/>
              <a:t>Choque / Disociación</a:t>
            </a:r>
            <a:endParaRPr/>
          </a:p>
          <a:p>
            <a:pPr marL="228600" lvl="0" indent="-228600" algn="l" rtl="0">
              <a:lnSpc>
                <a:spcPct val="110000"/>
              </a:lnSpc>
              <a:spcBef>
                <a:spcPts val="1800"/>
              </a:spcBef>
              <a:spcAft>
                <a:spcPts val="0"/>
              </a:spcAft>
              <a:buClr>
                <a:schemeClr val="dk1"/>
              </a:buClr>
              <a:buSzPts val="2000"/>
              <a:buChar char="•"/>
            </a:pPr>
            <a:r>
              <a:rPr lang="en-US"/>
              <a:t>Sin retención</a:t>
            </a:r>
            <a:endParaRPr/>
          </a:p>
          <a:p>
            <a:pPr marL="228600" lvl="0" indent="-228600" algn="l" rtl="0">
              <a:lnSpc>
                <a:spcPct val="110000"/>
              </a:lnSpc>
              <a:spcBef>
                <a:spcPts val="1800"/>
              </a:spcBef>
              <a:spcAft>
                <a:spcPts val="0"/>
              </a:spcAft>
              <a:buClr>
                <a:schemeClr val="dk1"/>
              </a:buClr>
              <a:buSzPts val="2000"/>
              <a:buChar char="•"/>
            </a:pPr>
            <a:r>
              <a:rPr lang="en-US"/>
              <a:t>Amnesia episódica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ctrTitle"/>
          </p:nvPr>
        </p:nvSpPr>
        <p:spPr>
          <a:xfrm>
            <a:off x="6310181" y="1250427"/>
            <a:ext cx="5474042" cy="257109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ENFOQUE DE RESILIENCIA ACADÉMICA</a:t>
            </a:r>
            <a:endParaRPr>
              <a:latin typeface="Calibri"/>
              <a:ea typeface="Calibri"/>
              <a:cs typeface="Calibri"/>
              <a:sym typeface="Calibri"/>
            </a:endParaRPr>
          </a:p>
        </p:txBody>
      </p:sp>
      <p:pic>
        <p:nvPicPr>
          <p:cNvPr id="181" name="Google Shape;181;p10" descr="Fondo digital de puntos de datos"/>
          <p:cNvPicPr preferRelativeResize="0"/>
          <p:nvPr/>
        </p:nvPicPr>
        <p:blipFill rotWithShape="1">
          <a:blip r:embed="rId3">
            <a:alphaModFix/>
          </a:blip>
          <a:srcRect/>
          <a:stretch/>
        </p:blipFill>
        <p:spPr>
          <a:xfrm>
            <a:off x="0" y="0"/>
            <a:ext cx="5474043" cy="5016843"/>
          </a:xfrm>
          <a:prstGeom prst="rect">
            <a:avLst/>
          </a:prstGeom>
          <a:solidFill>
            <a:schemeClr val="accent5"/>
          </a:solid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7846</Words>
  <Application>Microsoft Macintosh PowerPoint</Application>
  <PresentationFormat>Panorámica</PresentationFormat>
  <Paragraphs>281</Paragraphs>
  <Slides>26</Slides>
  <Notes>26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Calibri</vt:lpstr>
      <vt:lpstr>Tahoma</vt:lpstr>
      <vt:lpstr>Arial</vt:lpstr>
      <vt:lpstr>Play</vt:lpstr>
      <vt:lpstr>Tema di Office</vt:lpstr>
      <vt:lpstr>Presentación de PowerPoint</vt:lpstr>
      <vt:lpstr>Objetivos</vt:lpstr>
      <vt:lpstr>¿Qué es el bienestar  en el aula?</vt:lpstr>
      <vt:lpstr>Desencadenantes de estrés</vt:lpstr>
      <vt:lpstr>Neurobiología del estrés</vt:lpstr>
      <vt:lpstr>APEGO Y APRENDIZAJE</vt:lpstr>
      <vt:lpstr>Teoría del apego y Aprendizaje</vt:lpstr>
      <vt:lpstr>Estrés y proceso de aprendizaje</vt:lpstr>
      <vt:lpstr>ENFOQUE DE RESILIENCIA ACADÉMICA</vt:lpstr>
      <vt:lpstr>La escuela como factor resiliente</vt:lpstr>
      <vt:lpstr>Enfoque de Resiliencia Académica - ARA</vt:lpstr>
      <vt:lpstr>Incorporando el ARA en la escuela</vt:lpstr>
      <vt:lpstr>Relevancia de la intervención primaria</vt:lpstr>
      <vt:lpstr>INTELIGENCIA EMOCIONAL</vt:lpstr>
      <vt:lpstr>Inteligencia emocional_1</vt:lpstr>
      <vt:lpstr>Inteligencia emocional_2</vt:lpstr>
      <vt:lpstr>Herramientas para aplicar una buena inteligencia emocional en el aula</vt:lpstr>
      <vt:lpstr>ESTUDIO DE CASO</vt:lpstr>
      <vt:lpstr>Estudio de caso 1</vt:lpstr>
      <vt:lpstr>Estudio de caso 2</vt:lpstr>
      <vt:lpstr>Estudio de caso 3</vt:lpstr>
      <vt:lpstr>¿Cuáles son las principales dificultades  que encuentra el profesorado  al aplicar estas herramientas? </vt:lpstr>
      <vt:lpstr>Referencias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Federica De Cordova</dc:creator>
  <cp:lastModifiedBy>Beatriz San Roman Sobrino</cp:lastModifiedBy>
  <cp:revision>9</cp:revision>
  <dcterms:created xsi:type="dcterms:W3CDTF">2022-11-09T18:31:13Z</dcterms:created>
  <dcterms:modified xsi:type="dcterms:W3CDTF">2023-02-05T16:04:18Z</dcterms:modified>
</cp:coreProperties>
</file>