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70" r:id="rId10"/>
    <p:sldId id="269" r:id="rId11"/>
    <p:sldId id="264" r:id="rId12"/>
    <p:sldId id="265" r:id="rId13"/>
    <p:sldId id="266" r:id="rId14"/>
    <p:sldId id="267" r:id="rId15"/>
    <p:sldId id="271"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jc5XMQkCr5Ja2C4KBdQr8Mtb+d9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BD8787-21DA-305B-18CC-9530F87A4ABA}" v="4" dt="2023-02-05T13:14:31.590"/>
    <p1510:client id="{767B9CA2-0246-E14B-877C-9F2AC1F979F8}" v="21" dt="2023-02-05T15:47:06.186"/>
  </p1510:revLst>
</p1510:revInfo>
</file>

<file path=ppt/tableStyles.xml><?xml version="1.0" encoding="utf-8"?>
<a:tblStyleLst xmlns:a="http://schemas.openxmlformats.org/drawingml/2006/main" def="{8329A2E1-3B2F-4965-923E-319E454E6F71}">
  <a:tblStyle styleId="{8329A2E1-3B2F-4965-923E-319E454E6F71}"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p:cViewPr varScale="1">
        <p:scale>
          <a:sx n="90" d="100"/>
          <a:sy n="90" d="100"/>
        </p:scale>
        <p:origin x="232"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o Beltran Garcia" userId="S::1622338@uab.cat::10063b18-8988-4945-8e89-900d316a6837" providerId="AD" clId="Web-{2BBD8787-21DA-305B-18CC-9530F87A4ABA}"/>
    <pc:docChg chg="modSld">
      <pc:chgData name="Mariano Beltran Garcia" userId="S::1622338@uab.cat::10063b18-8988-4945-8e89-900d316a6837" providerId="AD" clId="Web-{2BBD8787-21DA-305B-18CC-9530F87A4ABA}" dt="2023-02-05T13:14:31.590" v="2" actId="20577"/>
      <pc:docMkLst>
        <pc:docMk/>
      </pc:docMkLst>
      <pc:sldChg chg="modSp">
        <pc:chgData name="Mariano Beltran Garcia" userId="S::1622338@uab.cat::10063b18-8988-4945-8e89-900d316a6837" providerId="AD" clId="Web-{2BBD8787-21DA-305B-18CC-9530F87A4ABA}" dt="2023-02-05T13:14:31.590" v="2" actId="20577"/>
        <pc:sldMkLst>
          <pc:docMk/>
          <pc:sldMk cId="0" sldId="266"/>
        </pc:sldMkLst>
        <pc:spChg chg="mod">
          <ac:chgData name="Mariano Beltran Garcia" userId="S::1622338@uab.cat::10063b18-8988-4945-8e89-900d316a6837" providerId="AD" clId="Web-{2BBD8787-21DA-305B-18CC-9530F87A4ABA}" dt="2023-02-05T13:14:31.590" v="2" actId="20577"/>
          <ac:spMkLst>
            <pc:docMk/>
            <pc:sldMk cId="0" sldId="266"/>
            <ac:spMk id="173" creationId="{00000000-0000-0000-0000-000000000000}"/>
          </ac:spMkLst>
        </pc:spChg>
      </pc:sldChg>
    </pc:docChg>
  </pc:docChgLst>
  <pc:docChgLst>
    <pc:chgData name="Mariano Beltran Garcia" userId="S::1622338@uab.cat::10063b18-8988-4945-8e89-900d316a6837" providerId="AD" clId="Web-{3C56A0AA-14E0-BD30-FBDA-C1E9F13195F1}"/>
    <pc:docChg chg="modSld">
      <pc:chgData name="Mariano Beltran Garcia" userId="S::1622338@uab.cat::10063b18-8988-4945-8e89-900d316a6837" providerId="AD" clId="Web-{3C56A0AA-14E0-BD30-FBDA-C1E9F13195F1}" dt="2023-01-30T18:18:51.068" v="22"/>
      <pc:docMkLst>
        <pc:docMk/>
      </pc:docMkLst>
      <pc:sldChg chg="modNotes">
        <pc:chgData name="Mariano Beltran Garcia" userId="S::1622338@uab.cat::10063b18-8988-4945-8e89-900d316a6837" providerId="AD" clId="Web-{3C56A0AA-14E0-BD30-FBDA-C1E9F13195F1}" dt="2023-01-30T18:12:28.624" v="4"/>
        <pc:sldMkLst>
          <pc:docMk/>
          <pc:sldMk cId="0" sldId="257"/>
        </pc:sldMkLst>
      </pc:sldChg>
      <pc:sldChg chg="modNotes">
        <pc:chgData name="Mariano Beltran Garcia" userId="S::1622338@uab.cat::10063b18-8988-4945-8e89-900d316a6837" providerId="AD" clId="Web-{3C56A0AA-14E0-BD30-FBDA-C1E9F13195F1}" dt="2023-01-30T18:14:24.459" v="7"/>
        <pc:sldMkLst>
          <pc:docMk/>
          <pc:sldMk cId="0" sldId="261"/>
        </pc:sldMkLst>
      </pc:sldChg>
      <pc:sldChg chg="modSp modNotes">
        <pc:chgData name="Mariano Beltran Garcia" userId="S::1622338@uab.cat::10063b18-8988-4945-8e89-900d316a6837" providerId="AD" clId="Web-{3C56A0AA-14E0-BD30-FBDA-C1E9F13195F1}" dt="2023-01-30T18:17:01.046" v="16"/>
        <pc:sldMkLst>
          <pc:docMk/>
          <pc:sldMk cId="0" sldId="262"/>
        </pc:sldMkLst>
        <pc:spChg chg="mod">
          <ac:chgData name="Mariano Beltran Garcia" userId="S::1622338@uab.cat::10063b18-8988-4945-8e89-900d316a6837" providerId="AD" clId="Web-{3C56A0AA-14E0-BD30-FBDA-C1E9F13195F1}" dt="2023-01-30T18:05:03.488" v="0" actId="20577"/>
          <ac:spMkLst>
            <pc:docMk/>
            <pc:sldMk cId="0" sldId="262"/>
            <ac:spMk id="141" creationId="{00000000-0000-0000-0000-000000000000}"/>
          </ac:spMkLst>
        </pc:spChg>
      </pc:sldChg>
      <pc:sldChg chg="modNotes">
        <pc:chgData name="Mariano Beltran Garcia" userId="S::1622338@uab.cat::10063b18-8988-4945-8e89-900d316a6837" providerId="AD" clId="Web-{3C56A0AA-14E0-BD30-FBDA-C1E9F13195F1}" dt="2023-01-30T18:18:13.503" v="19"/>
        <pc:sldMkLst>
          <pc:docMk/>
          <pc:sldMk cId="0" sldId="263"/>
        </pc:sldMkLst>
      </pc:sldChg>
      <pc:sldChg chg="modNotes">
        <pc:chgData name="Mariano Beltran Garcia" userId="S::1622338@uab.cat::10063b18-8988-4945-8e89-900d316a6837" providerId="AD" clId="Web-{3C56A0AA-14E0-BD30-FBDA-C1E9F13195F1}" dt="2023-01-30T18:18:51.068" v="22"/>
        <pc:sldMkLst>
          <pc:docMk/>
          <pc:sldMk cId="0" sldId="264"/>
        </pc:sldMkLst>
      </pc:sldChg>
    </pc:docChg>
  </pc:docChgLst>
  <pc:docChgLst>
    <pc:chgData name="Beatriz San Roman Sobrino" userId="2bd0c135-4a33-4ef6-87b7-17e555aa77b7" providerId="ADAL" clId="{767B9CA2-0246-E14B-877C-9F2AC1F979F8}"/>
    <pc:docChg chg="undo custSel addSld delSld modSld modMainMaster">
      <pc:chgData name="Beatriz San Roman Sobrino" userId="2bd0c135-4a33-4ef6-87b7-17e555aa77b7" providerId="ADAL" clId="{767B9CA2-0246-E14B-877C-9F2AC1F979F8}" dt="2023-02-05T15:55:36.559" v="1723" actId="2696"/>
      <pc:docMkLst>
        <pc:docMk/>
      </pc:docMkLst>
      <pc:sldChg chg="addSp delSp modSp mod">
        <pc:chgData name="Beatriz San Roman Sobrino" userId="2bd0c135-4a33-4ef6-87b7-17e555aa77b7" providerId="ADAL" clId="{767B9CA2-0246-E14B-877C-9F2AC1F979F8}" dt="2023-02-05T02:54:08.170" v="1505"/>
        <pc:sldMkLst>
          <pc:docMk/>
          <pc:sldMk cId="0" sldId="256"/>
        </pc:sldMkLst>
        <pc:spChg chg="add mod">
          <ac:chgData name="Beatriz San Roman Sobrino" userId="2bd0c135-4a33-4ef6-87b7-17e555aa77b7" providerId="ADAL" clId="{767B9CA2-0246-E14B-877C-9F2AC1F979F8}" dt="2023-02-05T02:54:08.170" v="1505"/>
          <ac:spMkLst>
            <pc:docMk/>
            <pc:sldMk cId="0" sldId="256"/>
            <ac:spMk id="2" creationId="{160F694A-CCAE-A5C0-54E5-719B104F1DED}"/>
          </ac:spMkLst>
        </pc:spChg>
        <pc:spChg chg="del">
          <ac:chgData name="Beatriz San Roman Sobrino" userId="2bd0c135-4a33-4ef6-87b7-17e555aa77b7" providerId="ADAL" clId="{767B9CA2-0246-E14B-877C-9F2AC1F979F8}" dt="2023-02-05T02:54:05.408" v="1503" actId="478"/>
          <ac:spMkLst>
            <pc:docMk/>
            <pc:sldMk cId="0" sldId="256"/>
            <ac:spMk id="91" creationId="{00000000-0000-0000-0000-000000000000}"/>
          </ac:spMkLst>
        </pc:spChg>
        <pc:spChg chg="mod">
          <ac:chgData name="Beatriz San Roman Sobrino" userId="2bd0c135-4a33-4ef6-87b7-17e555aa77b7" providerId="ADAL" clId="{767B9CA2-0246-E14B-877C-9F2AC1F979F8}" dt="2023-02-05T02:53:49.429" v="1502" actId="1076"/>
          <ac:spMkLst>
            <pc:docMk/>
            <pc:sldMk cId="0" sldId="256"/>
            <ac:spMk id="93" creationId="{00000000-0000-0000-0000-000000000000}"/>
          </ac:spMkLst>
        </pc:spChg>
        <pc:picChg chg="add mod">
          <ac:chgData name="Beatriz San Roman Sobrino" userId="2bd0c135-4a33-4ef6-87b7-17e555aa77b7" providerId="ADAL" clId="{767B9CA2-0246-E14B-877C-9F2AC1F979F8}" dt="2023-02-05T02:54:08.170" v="1505"/>
          <ac:picMkLst>
            <pc:docMk/>
            <pc:sldMk cId="0" sldId="256"/>
            <ac:picMk id="3" creationId="{A7C13E60-97D8-93C7-F3D6-1477A3D00DAE}"/>
          </ac:picMkLst>
        </pc:picChg>
        <pc:picChg chg="del">
          <ac:chgData name="Beatriz San Roman Sobrino" userId="2bd0c135-4a33-4ef6-87b7-17e555aa77b7" providerId="ADAL" clId="{767B9CA2-0246-E14B-877C-9F2AC1F979F8}" dt="2023-02-05T02:54:07.325" v="1504" actId="478"/>
          <ac:picMkLst>
            <pc:docMk/>
            <pc:sldMk cId="0" sldId="256"/>
            <ac:picMk id="92" creationId="{00000000-0000-0000-0000-000000000000}"/>
          </ac:picMkLst>
        </pc:picChg>
      </pc:sldChg>
      <pc:sldChg chg="modSp mod">
        <pc:chgData name="Beatriz San Roman Sobrino" userId="2bd0c135-4a33-4ef6-87b7-17e555aa77b7" providerId="ADAL" clId="{767B9CA2-0246-E14B-877C-9F2AC1F979F8}" dt="2023-02-05T02:55:14.903" v="1506" actId="20577"/>
        <pc:sldMkLst>
          <pc:docMk/>
          <pc:sldMk cId="0" sldId="257"/>
        </pc:sldMkLst>
        <pc:spChg chg="mod">
          <ac:chgData name="Beatriz San Roman Sobrino" userId="2bd0c135-4a33-4ef6-87b7-17e555aa77b7" providerId="ADAL" clId="{767B9CA2-0246-E14B-877C-9F2AC1F979F8}" dt="2023-02-05T02:55:14.903" v="1506" actId="20577"/>
          <ac:spMkLst>
            <pc:docMk/>
            <pc:sldMk cId="0" sldId="257"/>
            <ac:spMk id="102" creationId="{00000000-0000-0000-0000-000000000000}"/>
          </ac:spMkLst>
        </pc:spChg>
      </pc:sldChg>
      <pc:sldChg chg="modSp mod">
        <pc:chgData name="Beatriz San Roman Sobrino" userId="2bd0c135-4a33-4ef6-87b7-17e555aa77b7" providerId="ADAL" clId="{767B9CA2-0246-E14B-877C-9F2AC1F979F8}" dt="2023-02-05T02:56:20.367" v="1512" actId="14100"/>
        <pc:sldMkLst>
          <pc:docMk/>
          <pc:sldMk cId="0" sldId="258"/>
        </pc:sldMkLst>
        <pc:spChg chg="mod">
          <ac:chgData name="Beatriz San Roman Sobrino" userId="2bd0c135-4a33-4ef6-87b7-17e555aa77b7" providerId="ADAL" clId="{767B9CA2-0246-E14B-877C-9F2AC1F979F8}" dt="2023-02-05T02:56:20.367" v="1512" actId="14100"/>
          <ac:spMkLst>
            <pc:docMk/>
            <pc:sldMk cId="0" sldId="258"/>
            <ac:spMk id="109" creationId="{00000000-0000-0000-0000-000000000000}"/>
          </ac:spMkLst>
        </pc:spChg>
      </pc:sldChg>
      <pc:sldChg chg="modSp mod">
        <pc:chgData name="Beatriz San Roman Sobrino" userId="2bd0c135-4a33-4ef6-87b7-17e555aa77b7" providerId="ADAL" clId="{767B9CA2-0246-E14B-877C-9F2AC1F979F8}" dt="2023-02-05T02:57:59.350" v="1556" actId="20577"/>
        <pc:sldMkLst>
          <pc:docMk/>
          <pc:sldMk cId="0" sldId="261"/>
        </pc:sldMkLst>
        <pc:spChg chg="mod">
          <ac:chgData name="Beatriz San Roman Sobrino" userId="2bd0c135-4a33-4ef6-87b7-17e555aa77b7" providerId="ADAL" clId="{767B9CA2-0246-E14B-877C-9F2AC1F979F8}" dt="2023-02-05T02:56:56.754" v="1521" actId="404"/>
          <ac:spMkLst>
            <pc:docMk/>
            <pc:sldMk cId="0" sldId="261"/>
            <ac:spMk id="129" creationId="{00000000-0000-0000-0000-000000000000}"/>
          </ac:spMkLst>
        </pc:spChg>
        <pc:spChg chg="mod">
          <ac:chgData name="Beatriz San Roman Sobrino" userId="2bd0c135-4a33-4ef6-87b7-17e555aa77b7" providerId="ADAL" clId="{767B9CA2-0246-E14B-877C-9F2AC1F979F8}" dt="2023-02-05T02:57:59.350" v="1556" actId="20577"/>
          <ac:spMkLst>
            <pc:docMk/>
            <pc:sldMk cId="0" sldId="261"/>
            <ac:spMk id="130" creationId="{00000000-0000-0000-0000-000000000000}"/>
          </ac:spMkLst>
        </pc:spChg>
      </pc:sldChg>
      <pc:sldChg chg="modSp mod">
        <pc:chgData name="Beatriz San Roman Sobrino" userId="2bd0c135-4a33-4ef6-87b7-17e555aa77b7" providerId="ADAL" clId="{767B9CA2-0246-E14B-877C-9F2AC1F979F8}" dt="2023-02-05T02:58:16.977" v="1568" actId="404"/>
        <pc:sldMkLst>
          <pc:docMk/>
          <pc:sldMk cId="0" sldId="262"/>
        </pc:sldMkLst>
        <pc:spChg chg="mod">
          <ac:chgData name="Beatriz San Roman Sobrino" userId="2bd0c135-4a33-4ef6-87b7-17e555aa77b7" providerId="ADAL" clId="{767B9CA2-0246-E14B-877C-9F2AC1F979F8}" dt="2023-02-05T02:58:16.977" v="1568" actId="404"/>
          <ac:spMkLst>
            <pc:docMk/>
            <pc:sldMk cId="0" sldId="262"/>
            <ac:spMk id="141" creationId="{00000000-0000-0000-0000-000000000000}"/>
          </ac:spMkLst>
        </pc:spChg>
      </pc:sldChg>
      <pc:sldChg chg="addSp delSp modSp mod">
        <pc:chgData name="Beatriz San Roman Sobrino" userId="2bd0c135-4a33-4ef6-87b7-17e555aa77b7" providerId="ADAL" clId="{767B9CA2-0246-E14B-877C-9F2AC1F979F8}" dt="2023-01-31T19:22:31.931" v="902"/>
        <pc:sldMkLst>
          <pc:docMk/>
          <pc:sldMk cId="0" sldId="264"/>
        </pc:sldMkLst>
        <pc:spChg chg="add del mod">
          <ac:chgData name="Beatriz San Roman Sobrino" userId="2bd0c135-4a33-4ef6-87b7-17e555aa77b7" providerId="ADAL" clId="{767B9CA2-0246-E14B-877C-9F2AC1F979F8}" dt="2023-01-31T19:17:37.499" v="853" actId="478"/>
          <ac:spMkLst>
            <pc:docMk/>
            <pc:sldMk cId="0" sldId="264"/>
            <ac:spMk id="3" creationId="{2656C4FF-4947-3E4A-20CE-7A59C14F829A}"/>
          </ac:spMkLst>
        </pc:spChg>
        <pc:spChg chg="add mod">
          <ac:chgData name="Beatriz San Roman Sobrino" userId="2bd0c135-4a33-4ef6-87b7-17e555aa77b7" providerId="ADAL" clId="{767B9CA2-0246-E14B-877C-9F2AC1F979F8}" dt="2023-01-31T19:18:07.837" v="856"/>
          <ac:spMkLst>
            <pc:docMk/>
            <pc:sldMk cId="0" sldId="264"/>
            <ac:spMk id="5" creationId="{8D646372-6875-44BD-E388-BB4675AF0395}"/>
          </ac:spMkLst>
        </pc:spChg>
        <pc:spChg chg="del">
          <ac:chgData name="Beatriz San Roman Sobrino" userId="2bd0c135-4a33-4ef6-87b7-17e555aa77b7" providerId="ADAL" clId="{767B9CA2-0246-E14B-877C-9F2AC1F979F8}" dt="2023-01-31T19:17:34.063" v="852" actId="478"/>
          <ac:spMkLst>
            <pc:docMk/>
            <pc:sldMk cId="0" sldId="264"/>
            <ac:spMk id="160" creationId="{00000000-0000-0000-0000-000000000000}"/>
          </ac:spMkLst>
        </pc:spChg>
        <pc:graphicFrameChg chg="add mod modGraphic">
          <ac:chgData name="Beatriz San Roman Sobrino" userId="2bd0c135-4a33-4ef6-87b7-17e555aa77b7" providerId="ADAL" clId="{767B9CA2-0246-E14B-877C-9F2AC1F979F8}" dt="2023-01-31T19:22:31.931" v="902"/>
          <ac:graphicFrameMkLst>
            <pc:docMk/>
            <pc:sldMk cId="0" sldId="264"/>
            <ac:graphicFrameMk id="4" creationId="{DB59D9B6-DCB8-DD62-4224-58DB995E8BAA}"/>
          </ac:graphicFrameMkLst>
        </pc:graphicFrameChg>
        <pc:graphicFrameChg chg="del mod">
          <ac:chgData name="Beatriz San Roman Sobrino" userId="2bd0c135-4a33-4ef6-87b7-17e555aa77b7" providerId="ADAL" clId="{767B9CA2-0246-E14B-877C-9F2AC1F979F8}" dt="2023-01-31T19:18:07.219" v="855" actId="478"/>
          <ac:graphicFrameMkLst>
            <pc:docMk/>
            <pc:sldMk cId="0" sldId="264"/>
            <ac:graphicFrameMk id="161" creationId="{00000000-0000-0000-0000-000000000000}"/>
          </ac:graphicFrameMkLst>
        </pc:graphicFrameChg>
      </pc:sldChg>
      <pc:sldChg chg="addSp delSp modSp mod">
        <pc:chgData name="Beatriz San Roman Sobrino" userId="2bd0c135-4a33-4ef6-87b7-17e555aa77b7" providerId="ADAL" clId="{767B9CA2-0246-E14B-877C-9F2AC1F979F8}" dt="2023-01-31T19:26:03.794" v="953" actId="20577"/>
        <pc:sldMkLst>
          <pc:docMk/>
          <pc:sldMk cId="0" sldId="265"/>
        </pc:sldMkLst>
        <pc:spChg chg="add del mod">
          <ac:chgData name="Beatriz San Roman Sobrino" userId="2bd0c135-4a33-4ef6-87b7-17e555aa77b7" providerId="ADAL" clId="{767B9CA2-0246-E14B-877C-9F2AC1F979F8}" dt="2023-01-31T19:20:15.450" v="876" actId="478"/>
          <ac:spMkLst>
            <pc:docMk/>
            <pc:sldMk cId="0" sldId="265"/>
            <ac:spMk id="3" creationId="{427539C0-C7CD-BAF2-4A0E-84419EDB78A2}"/>
          </ac:spMkLst>
        </pc:spChg>
        <pc:spChg chg="add del mod">
          <ac:chgData name="Beatriz San Roman Sobrino" userId="2bd0c135-4a33-4ef6-87b7-17e555aa77b7" providerId="ADAL" clId="{767B9CA2-0246-E14B-877C-9F2AC1F979F8}" dt="2023-01-31T19:21:15.207" v="887" actId="478"/>
          <ac:spMkLst>
            <pc:docMk/>
            <pc:sldMk cId="0" sldId="265"/>
            <ac:spMk id="5" creationId="{D68213B5-4962-63A6-7C8B-E4C96DB1DC81}"/>
          </ac:spMkLst>
        </pc:spChg>
        <pc:spChg chg="add mod">
          <ac:chgData name="Beatriz San Roman Sobrino" userId="2bd0c135-4a33-4ef6-87b7-17e555aa77b7" providerId="ADAL" clId="{767B9CA2-0246-E14B-877C-9F2AC1F979F8}" dt="2023-01-31T19:21:16.545" v="888"/>
          <ac:spMkLst>
            <pc:docMk/>
            <pc:sldMk cId="0" sldId="265"/>
            <ac:spMk id="7" creationId="{A219CEBF-A98F-3A5B-CA86-69BEA3640A8D}"/>
          </ac:spMkLst>
        </pc:spChg>
        <pc:spChg chg="add mod">
          <ac:chgData name="Beatriz San Roman Sobrino" userId="2bd0c135-4a33-4ef6-87b7-17e555aa77b7" providerId="ADAL" clId="{767B9CA2-0246-E14B-877C-9F2AC1F979F8}" dt="2023-01-31T19:24:16.065" v="936" actId="20577"/>
          <ac:spMkLst>
            <pc:docMk/>
            <pc:sldMk cId="0" sldId="265"/>
            <ac:spMk id="9" creationId="{76E86EFC-1505-AB77-6825-AA7D05446461}"/>
          </ac:spMkLst>
        </pc:spChg>
        <pc:spChg chg="del">
          <ac:chgData name="Beatriz San Roman Sobrino" userId="2bd0c135-4a33-4ef6-87b7-17e555aa77b7" providerId="ADAL" clId="{767B9CA2-0246-E14B-877C-9F2AC1F979F8}" dt="2023-01-31T19:20:13.456" v="875" actId="478"/>
          <ac:spMkLst>
            <pc:docMk/>
            <pc:sldMk cId="0" sldId="265"/>
            <ac:spMk id="166" creationId="{00000000-0000-0000-0000-000000000000}"/>
          </ac:spMkLst>
        </pc:spChg>
        <pc:graphicFrameChg chg="add del mod">
          <ac:chgData name="Beatriz San Roman Sobrino" userId="2bd0c135-4a33-4ef6-87b7-17e555aa77b7" providerId="ADAL" clId="{767B9CA2-0246-E14B-877C-9F2AC1F979F8}" dt="2023-01-31T19:21:15.207" v="887" actId="478"/>
          <ac:graphicFrameMkLst>
            <pc:docMk/>
            <pc:sldMk cId="0" sldId="265"/>
            <ac:graphicFrameMk id="4" creationId="{DC96E57D-CD63-FAFD-20E6-B9372DCB3843}"/>
          </ac:graphicFrameMkLst>
        </pc:graphicFrameChg>
        <pc:graphicFrameChg chg="add mod modGraphic">
          <ac:chgData name="Beatriz San Roman Sobrino" userId="2bd0c135-4a33-4ef6-87b7-17e555aa77b7" providerId="ADAL" clId="{767B9CA2-0246-E14B-877C-9F2AC1F979F8}" dt="2023-01-31T19:26:03.794" v="953" actId="20577"/>
          <ac:graphicFrameMkLst>
            <pc:docMk/>
            <pc:sldMk cId="0" sldId="265"/>
            <ac:graphicFrameMk id="6" creationId="{FD53CAA6-E8AD-051E-AB8F-B675BBE5E040}"/>
          </ac:graphicFrameMkLst>
        </pc:graphicFrameChg>
        <pc:graphicFrameChg chg="del mod">
          <ac:chgData name="Beatriz San Roman Sobrino" userId="2bd0c135-4a33-4ef6-87b7-17e555aa77b7" providerId="ADAL" clId="{767B9CA2-0246-E14B-877C-9F2AC1F979F8}" dt="2023-01-31T19:20:45.039" v="878" actId="478"/>
          <ac:graphicFrameMkLst>
            <pc:docMk/>
            <pc:sldMk cId="0" sldId="265"/>
            <ac:graphicFrameMk id="167" creationId="{00000000-0000-0000-0000-000000000000}"/>
          </ac:graphicFrameMkLst>
        </pc:graphicFrameChg>
      </pc:sldChg>
      <pc:sldChg chg="addSp delSp modSp mod">
        <pc:chgData name="Beatriz San Roman Sobrino" userId="2bd0c135-4a33-4ef6-87b7-17e555aa77b7" providerId="ADAL" clId="{767B9CA2-0246-E14B-877C-9F2AC1F979F8}" dt="2023-02-05T15:48:52.236" v="1616" actId="20577"/>
        <pc:sldMkLst>
          <pc:docMk/>
          <pc:sldMk cId="0" sldId="266"/>
        </pc:sldMkLst>
        <pc:spChg chg="add del mod">
          <ac:chgData name="Beatriz San Roman Sobrino" userId="2bd0c135-4a33-4ef6-87b7-17e555aa77b7" providerId="ADAL" clId="{767B9CA2-0246-E14B-877C-9F2AC1F979F8}" dt="2023-02-05T15:47:05.501" v="1595" actId="478"/>
          <ac:spMkLst>
            <pc:docMk/>
            <pc:sldMk cId="0" sldId="266"/>
            <ac:spMk id="3" creationId="{EE0D8F98-921E-9194-66C9-F1E7AB73DD92}"/>
          </ac:spMkLst>
        </pc:spChg>
        <pc:spChg chg="add del mod">
          <ac:chgData name="Beatriz San Roman Sobrino" userId="2bd0c135-4a33-4ef6-87b7-17e555aa77b7" providerId="ADAL" clId="{767B9CA2-0246-E14B-877C-9F2AC1F979F8}" dt="2023-02-05T15:44:23.353" v="1583" actId="478"/>
          <ac:spMkLst>
            <pc:docMk/>
            <pc:sldMk cId="0" sldId="266"/>
            <ac:spMk id="5" creationId="{B3DFC291-18B6-0FEF-D987-9BC8B248BD45}"/>
          </ac:spMkLst>
        </pc:spChg>
        <pc:spChg chg="add mod">
          <ac:chgData name="Beatriz San Roman Sobrino" userId="2bd0c135-4a33-4ef6-87b7-17e555aa77b7" providerId="ADAL" clId="{767B9CA2-0246-E14B-877C-9F2AC1F979F8}" dt="2023-02-05T15:48:52.236" v="1616" actId="20577"/>
          <ac:spMkLst>
            <pc:docMk/>
            <pc:sldMk cId="0" sldId="266"/>
            <ac:spMk id="6" creationId="{D2827036-F439-F4C5-FE9C-1CA614555979}"/>
          </ac:spMkLst>
        </pc:spChg>
        <pc:spChg chg="del mod">
          <ac:chgData name="Beatriz San Roman Sobrino" userId="2bd0c135-4a33-4ef6-87b7-17e555aa77b7" providerId="ADAL" clId="{767B9CA2-0246-E14B-877C-9F2AC1F979F8}" dt="2023-02-05T15:44:14.204" v="1582" actId="478"/>
          <ac:spMkLst>
            <pc:docMk/>
            <pc:sldMk cId="0" sldId="266"/>
            <ac:spMk id="173" creationId="{00000000-0000-0000-0000-000000000000}"/>
          </ac:spMkLst>
        </pc:spChg>
      </pc:sldChg>
      <pc:sldChg chg="modSp mod">
        <pc:chgData name="Beatriz San Roman Sobrino" userId="2bd0c135-4a33-4ef6-87b7-17e555aa77b7" providerId="ADAL" clId="{767B9CA2-0246-E14B-877C-9F2AC1F979F8}" dt="2023-02-05T15:51:31.066" v="1637" actId="1036"/>
        <pc:sldMkLst>
          <pc:docMk/>
          <pc:sldMk cId="0" sldId="267"/>
        </pc:sldMkLst>
        <pc:spChg chg="mod">
          <ac:chgData name="Beatriz San Roman Sobrino" userId="2bd0c135-4a33-4ef6-87b7-17e555aa77b7" providerId="ADAL" clId="{767B9CA2-0246-E14B-877C-9F2AC1F979F8}" dt="2023-02-05T15:51:31.066" v="1637" actId="1036"/>
          <ac:spMkLst>
            <pc:docMk/>
            <pc:sldMk cId="0" sldId="267"/>
            <ac:spMk id="179" creationId="{00000000-0000-0000-0000-000000000000}"/>
          </ac:spMkLst>
        </pc:spChg>
      </pc:sldChg>
      <pc:sldChg chg="modSp del mod">
        <pc:chgData name="Beatriz San Roman Sobrino" userId="2bd0c135-4a33-4ef6-87b7-17e555aa77b7" providerId="ADAL" clId="{767B9CA2-0246-E14B-877C-9F2AC1F979F8}" dt="2023-02-05T15:55:36.559" v="1723" actId="2696"/>
        <pc:sldMkLst>
          <pc:docMk/>
          <pc:sldMk cId="0" sldId="268"/>
        </pc:sldMkLst>
        <pc:spChg chg="mod">
          <ac:chgData name="Beatriz San Roman Sobrino" userId="2bd0c135-4a33-4ef6-87b7-17e555aa77b7" providerId="ADAL" clId="{767B9CA2-0246-E14B-877C-9F2AC1F979F8}" dt="2023-02-05T11:53:18.979" v="1574" actId="27636"/>
          <ac:spMkLst>
            <pc:docMk/>
            <pc:sldMk cId="0" sldId="268"/>
            <ac:spMk id="185" creationId="{00000000-0000-0000-0000-000000000000}"/>
          </ac:spMkLst>
        </pc:spChg>
      </pc:sldChg>
      <pc:sldChg chg="addSp delSp modSp new mod modNotesTx">
        <pc:chgData name="Beatriz San Roman Sobrino" userId="2bd0c135-4a33-4ef6-87b7-17e555aa77b7" providerId="ADAL" clId="{767B9CA2-0246-E14B-877C-9F2AC1F979F8}" dt="2023-01-31T19:17:22.156" v="851" actId="1076"/>
        <pc:sldMkLst>
          <pc:docMk/>
          <pc:sldMk cId="1376256404" sldId="269"/>
        </pc:sldMkLst>
        <pc:spChg chg="del">
          <ac:chgData name="Beatriz San Roman Sobrino" userId="2bd0c135-4a33-4ef6-87b7-17e555aa77b7" providerId="ADAL" clId="{767B9CA2-0246-E14B-877C-9F2AC1F979F8}" dt="2023-01-31T19:05:33.666" v="6" actId="478"/>
          <ac:spMkLst>
            <pc:docMk/>
            <pc:sldMk cId="1376256404" sldId="269"/>
            <ac:spMk id="2" creationId="{C8EF0CA4-2EE5-E64E-A6A5-CEAC9FC6DF47}"/>
          </ac:spMkLst>
        </pc:spChg>
        <pc:spChg chg="mod">
          <ac:chgData name="Beatriz San Roman Sobrino" userId="2bd0c135-4a33-4ef6-87b7-17e555aa77b7" providerId="ADAL" clId="{767B9CA2-0246-E14B-877C-9F2AC1F979F8}" dt="2023-01-31T19:16:25.560" v="712" actId="114"/>
          <ac:spMkLst>
            <pc:docMk/>
            <pc:sldMk cId="1376256404" sldId="269"/>
            <ac:spMk id="3" creationId="{42E77D7D-4B46-9234-11EC-EEAE04117A49}"/>
          </ac:spMkLst>
        </pc:spChg>
        <pc:spChg chg="add mod">
          <ac:chgData name="Beatriz San Roman Sobrino" userId="2bd0c135-4a33-4ef6-87b7-17e555aa77b7" providerId="ADAL" clId="{767B9CA2-0246-E14B-877C-9F2AC1F979F8}" dt="2023-01-31T19:05:56.846" v="12" actId="20577"/>
          <ac:spMkLst>
            <pc:docMk/>
            <pc:sldMk cId="1376256404" sldId="269"/>
            <ac:spMk id="5" creationId="{DEFA9337-0CD8-E6C6-3589-5CA6B1D9AD65}"/>
          </ac:spMkLst>
        </pc:spChg>
        <pc:spChg chg="add mod">
          <ac:chgData name="Beatriz San Roman Sobrino" userId="2bd0c135-4a33-4ef6-87b7-17e555aa77b7" providerId="ADAL" clId="{767B9CA2-0246-E14B-877C-9F2AC1F979F8}" dt="2023-01-31T19:17:22.156" v="851" actId="1076"/>
          <ac:spMkLst>
            <pc:docMk/>
            <pc:sldMk cId="1376256404" sldId="269"/>
            <ac:spMk id="7" creationId="{FA302713-C821-2A43-5323-ED46E7BE735F}"/>
          </ac:spMkLst>
        </pc:spChg>
        <pc:picChg chg="add mod">
          <ac:chgData name="Beatriz San Roman Sobrino" userId="2bd0c135-4a33-4ef6-87b7-17e555aa77b7" providerId="ADAL" clId="{767B9CA2-0246-E14B-877C-9F2AC1F979F8}" dt="2023-01-31T19:13:09.966" v="311" actId="1076"/>
          <ac:picMkLst>
            <pc:docMk/>
            <pc:sldMk cId="1376256404" sldId="269"/>
            <ac:picMk id="1026" creationId="{0CCF46BC-39F2-B1EB-3AF7-EF44E3E2283D}"/>
          </ac:picMkLst>
        </pc:picChg>
      </pc:sldChg>
      <pc:sldChg chg="modSp new mod">
        <pc:chgData name="Beatriz San Roman Sobrino" userId="2bd0c135-4a33-4ef6-87b7-17e555aa77b7" providerId="ADAL" clId="{767B9CA2-0246-E14B-877C-9F2AC1F979F8}" dt="2023-01-31T19:28:48.419" v="1436" actId="20577"/>
        <pc:sldMkLst>
          <pc:docMk/>
          <pc:sldMk cId="2437359927" sldId="270"/>
        </pc:sldMkLst>
        <pc:spChg chg="mod">
          <ac:chgData name="Beatriz San Roman Sobrino" userId="2bd0c135-4a33-4ef6-87b7-17e555aa77b7" providerId="ADAL" clId="{767B9CA2-0246-E14B-877C-9F2AC1F979F8}" dt="2023-01-31T19:26:53.045" v="1031" actId="20577"/>
          <ac:spMkLst>
            <pc:docMk/>
            <pc:sldMk cId="2437359927" sldId="270"/>
            <ac:spMk id="2" creationId="{EC1CE5F1-322E-9143-35D8-C0A1648DF6E8}"/>
          </ac:spMkLst>
        </pc:spChg>
        <pc:spChg chg="mod">
          <ac:chgData name="Beatriz San Roman Sobrino" userId="2bd0c135-4a33-4ef6-87b7-17e555aa77b7" providerId="ADAL" clId="{767B9CA2-0246-E14B-877C-9F2AC1F979F8}" dt="2023-01-31T19:28:48.419" v="1436" actId="20577"/>
          <ac:spMkLst>
            <pc:docMk/>
            <pc:sldMk cId="2437359927" sldId="270"/>
            <ac:spMk id="3" creationId="{4B4F7B81-7790-6224-EF37-A7C9957EFD8D}"/>
          </ac:spMkLst>
        </pc:spChg>
      </pc:sldChg>
      <pc:sldChg chg="modSp add mod">
        <pc:chgData name="Beatriz San Roman Sobrino" userId="2bd0c135-4a33-4ef6-87b7-17e555aa77b7" providerId="ADAL" clId="{767B9CA2-0246-E14B-877C-9F2AC1F979F8}" dt="2023-02-05T15:55:05.557" v="1722" actId="2710"/>
        <pc:sldMkLst>
          <pc:docMk/>
          <pc:sldMk cId="2060215281" sldId="271"/>
        </pc:sldMkLst>
        <pc:spChg chg="mod">
          <ac:chgData name="Beatriz San Roman Sobrino" userId="2bd0c135-4a33-4ef6-87b7-17e555aa77b7" providerId="ADAL" clId="{767B9CA2-0246-E14B-877C-9F2AC1F979F8}" dt="2023-02-05T15:55:05.557" v="1722" actId="2710"/>
          <ac:spMkLst>
            <pc:docMk/>
            <pc:sldMk cId="2060215281" sldId="271"/>
            <ac:spMk id="179" creationId="{00000000-0000-0000-0000-000000000000}"/>
          </ac:spMkLst>
        </pc:spChg>
      </pc:sldChg>
      <pc:sldChg chg="modSp new del mod">
        <pc:chgData name="Beatriz San Roman Sobrino" userId="2bd0c135-4a33-4ef6-87b7-17e555aa77b7" providerId="ADAL" clId="{767B9CA2-0246-E14B-877C-9F2AC1F979F8}" dt="2023-01-31T22:34:17.338" v="1501" actId="2696"/>
        <pc:sldMkLst>
          <pc:docMk/>
          <pc:sldMk cId="3838604180" sldId="271"/>
        </pc:sldMkLst>
        <pc:spChg chg="mod">
          <ac:chgData name="Beatriz San Roman Sobrino" userId="2bd0c135-4a33-4ef6-87b7-17e555aa77b7" providerId="ADAL" clId="{767B9CA2-0246-E14B-877C-9F2AC1F979F8}" dt="2023-01-31T19:29:18.012" v="1483" actId="20577"/>
          <ac:spMkLst>
            <pc:docMk/>
            <pc:sldMk cId="3838604180" sldId="271"/>
            <ac:spMk id="2" creationId="{5EE9A3DF-7723-F8FA-A8F4-E310966FD36C}"/>
          </ac:spMkLst>
        </pc:spChg>
        <pc:spChg chg="mod">
          <ac:chgData name="Beatriz San Roman Sobrino" userId="2bd0c135-4a33-4ef6-87b7-17e555aa77b7" providerId="ADAL" clId="{767B9CA2-0246-E14B-877C-9F2AC1F979F8}" dt="2023-01-31T19:31:48.585" v="1500"/>
          <ac:spMkLst>
            <pc:docMk/>
            <pc:sldMk cId="3838604180" sldId="271"/>
            <ac:spMk id="3" creationId="{BF5F2625-5D87-CE20-5278-3E7A5349FF83}"/>
          </ac:spMkLst>
        </pc:spChg>
      </pc:sldChg>
      <pc:sldMasterChg chg="addSp delSp modSp mod modSldLayout">
        <pc:chgData name="Beatriz San Roman Sobrino" userId="2bd0c135-4a33-4ef6-87b7-17e555aa77b7" providerId="ADAL" clId="{767B9CA2-0246-E14B-877C-9F2AC1F979F8}" dt="2023-02-05T02:55:48.171" v="1511" actId="478"/>
        <pc:sldMasterMkLst>
          <pc:docMk/>
          <pc:sldMasterMk cId="0" sldId="2147483648"/>
        </pc:sldMasterMkLst>
        <pc:spChg chg="add mod">
          <ac:chgData name="Beatriz San Roman Sobrino" userId="2bd0c135-4a33-4ef6-87b7-17e555aa77b7" providerId="ADAL" clId="{767B9CA2-0246-E14B-877C-9F2AC1F979F8}" dt="2023-02-05T02:55:42.343" v="1510"/>
          <ac:spMkLst>
            <pc:docMk/>
            <pc:sldMasterMk cId="0" sldId="2147483648"/>
            <ac:spMk id="2" creationId="{5A0E13A9-6EE1-0CAA-8E42-3B596BF91F6E}"/>
          </ac:spMkLst>
        </pc:spChg>
        <pc:spChg chg="del">
          <ac:chgData name="Beatriz San Roman Sobrino" userId="2bd0c135-4a33-4ef6-87b7-17e555aa77b7" providerId="ADAL" clId="{767B9CA2-0246-E14B-877C-9F2AC1F979F8}" dt="2023-02-05T02:55:41.844" v="1509" actId="478"/>
          <ac:spMkLst>
            <pc:docMk/>
            <pc:sldMasterMk cId="0" sldId="2147483648"/>
            <ac:spMk id="16" creationId="{00000000-0000-0000-0000-000000000000}"/>
          </ac:spMkLst>
        </pc:spChg>
        <pc:picChg chg="add mod">
          <ac:chgData name="Beatriz San Roman Sobrino" userId="2bd0c135-4a33-4ef6-87b7-17e555aa77b7" providerId="ADAL" clId="{767B9CA2-0246-E14B-877C-9F2AC1F979F8}" dt="2023-02-05T02:55:42.343" v="1510"/>
          <ac:picMkLst>
            <pc:docMk/>
            <pc:sldMasterMk cId="0" sldId="2147483648"/>
            <ac:picMk id="3" creationId="{ABE0C0B6-EC1A-B7C6-FBB3-031DAA6C2D94}"/>
          </ac:picMkLst>
        </pc:picChg>
        <pc:picChg chg="del">
          <ac:chgData name="Beatriz San Roman Sobrino" userId="2bd0c135-4a33-4ef6-87b7-17e555aa77b7" providerId="ADAL" clId="{767B9CA2-0246-E14B-877C-9F2AC1F979F8}" dt="2023-02-05T02:55:48.171" v="1511" actId="478"/>
          <ac:picMkLst>
            <pc:docMk/>
            <pc:sldMasterMk cId="0" sldId="2147483648"/>
            <ac:picMk id="17" creationId="{00000000-0000-0000-0000-000000000000}"/>
          </ac:picMkLst>
        </pc:picChg>
        <pc:sldLayoutChg chg="addSp delSp modSp">
          <pc:chgData name="Beatriz San Roman Sobrino" userId="2bd0c135-4a33-4ef6-87b7-17e555aa77b7" providerId="ADAL" clId="{767B9CA2-0246-E14B-877C-9F2AC1F979F8}" dt="2023-02-05T02:55:35.978" v="1508"/>
          <pc:sldLayoutMkLst>
            <pc:docMk/>
            <pc:sldMasterMk cId="0" sldId="2147483648"/>
            <pc:sldLayoutMk cId="0" sldId="2147483650"/>
          </pc:sldLayoutMkLst>
          <pc:spChg chg="add del mod">
            <ac:chgData name="Beatriz San Roman Sobrino" userId="2bd0c135-4a33-4ef6-87b7-17e555aa77b7" providerId="ADAL" clId="{767B9CA2-0246-E14B-877C-9F2AC1F979F8}" dt="2023-02-05T02:55:35.978" v="1508"/>
            <ac:spMkLst>
              <pc:docMk/>
              <pc:sldMasterMk cId="0" sldId="2147483648"/>
              <pc:sldLayoutMk cId="0" sldId="2147483650"/>
              <ac:spMk id="2" creationId="{688A2B97-23D6-3EDF-4A06-69DDA7CAD5B9}"/>
            </ac:spMkLst>
          </pc:spChg>
          <pc:picChg chg="add del mod">
            <ac:chgData name="Beatriz San Roman Sobrino" userId="2bd0c135-4a33-4ef6-87b7-17e555aa77b7" providerId="ADAL" clId="{767B9CA2-0246-E14B-877C-9F2AC1F979F8}" dt="2023-02-05T02:55:35.978" v="1508"/>
            <ac:picMkLst>
              <pc:docMk/>
              <pc:sldMasterMk cId="0" sldId="2147483648"/>
              <pc:sldLayoutMk cId="0" sldId="2147483650"/>
              <ac:picMk id="3" creationId="{D4329BEA-FCC6-8C93-B725-9B80C04C2C03}"/>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algn="just"/>
            <a:r>
              <a:rPr lang="en-GB"/>
              <a:t>A </a:t>
            </a:r>
            <a:r>
              <a:rPr lang="en-GB" err="1"/>
              <a:t>continuación</a:t>
            </a:r>
            <a:r>
              <a:rPr lang="en-GB"/>
              <a:t>, se </a:t>
            </a:r>
            <a:r>
              <a:rPr lang="en-GB" err="1"/>
              <a:t>presentan</a:t>
            </a:r>
            <a:r>
              <a:rPr lang="en-GB"/>
              <a:t> </a:t>
            </a:r>
            <a:r>
              <a:rPr lang="en-GB" err="1"/>
              <a:t>algunas</a:t>
            </a:r>
            <a:r>
              <a:rPr lang="en-GB"/>
              <a:t> ideas </a:t>
            </a:r>
            <a:r>
              <a:rPr lang="en-GB" err="1"/>
              <a:t>básicas</a:t>
            </a:r>
            <a:r>
              <a:rPr lang="en-GB"/>
              <a:t> para </a:t>
            </a:r>
            <a:r>
              <a:rPr lang="en-GB" err="1"/>
              <a:t>satisfacer</a:t>
            </a:r>
            <a:r>
              <a:rPr lang="en-GB"/>
              <a:t> la </a:t>
            </a:r>
            <a:r>
              <a:rPr lang="en-GB" err="1"/>
              <a:t>curiosidad</a:t>
            </a:r>
            <a:r>
              <a:rPr lang="en-GB"/>
              <a:t> de </a:t>
            </a:r>
            <a:r>
              <a:rPr lang="en-GB" err="1"/>
              <a:t>los</a:t>
            </a:r>
            <a:r>
              <a:rPr lang="en-GB"/>
              <a:t> </a:t>
            </a:r>
            <a:r>
              <a:rPr lang="en-GB" err="1"/>
              <a:t>niños</a:t>
            </a:r>
            <a:r>
              <a:rPr lang="en-GB"/>
              <a:t> de </a:t>
            </a:r>
            <a:r>
              <a:rPr lang="en-GB" err="1"/>
              <a:t>preescolar</a:t>
            </a:r>
            <a:r>
              <a:rPr lang="en-GB"/>
              <a:t> y </a:t>
            </a:r>
            <a:r>
              <a:rPr lang="en-GB" err="1"/>
              <a:t>primaria</a:t>
            </a:r>
            <a:r>
              <a:rPr lang="en-GB"/>
              <a:t> </a:t>
            </a:r>
            <a:r>
              <a:rPr lang="en-GB" err="1"/>
              <a:t>sobre</a:t>
            </a:r>
            <a:r>
              <a:rPr lang="en-GB"/>
              <a:t> las </a:t>
            </a:r>
            <a:r>
              <a:rPr lang="en-GB" err="1"/>
              <a:t>familias</a:t>
            </a:r>
            <a:r>
              <a:rPr lang="en-GB"/>
              <a:t> </a:t>
            </a:r>
            <a:r>
              <a:rPr lang="en-GB" err="1"/>
              <a:t>adoptivas</a:t>
            </a:r>
            <a:r>
              <a:rPr lang="en-GB"/>
              <a:t> y de </a:t>
            </a:r>
            <a:r>
              <a:rPr lang="en-GB" err="1"/>
              <a:t>acogida</a:t>
            </a:r>
            <a:r>
              <a:rPr lang="en-GB"/>
              <a:t>:</a:t>
            </a:r>
            <a:endParaRPr lang="es-ES"/>
          </a:p>
          <a:p>
            <a:pPr algn="just"/>
            <a:r>
              <a:rPr lang="en-GB"/>
              <a:t>1.     A </a:t>
            </a:r>
            <a:r>
              <a:rPr lang="en-GB" err="1"/>
              <a:t>veces</a:t>
            </a:r>
            <a:r>
              <a:rPr lang="en-GB"/>
              <a:t>, </a:t>
            </a:r>
            <a:r>
              <a:rPr lang="en-GB" err="1"/>
              <a:t>algunas</a:t>
            </a:r>
            <a:r>
              <a:rPr lang="en-GB"/>
              <a:t> personas </a:t>
            </a:r>
            <a:r>
              <a:rPr lang="en-GB" err="1"/>
              <a:t>tienen</a:t>
            </a:r>
            <a:r>
              <a:rPr lang="en-GB"/>
              <a:t> un </a:t>
            </a:r>
            <a:r>
              <a:rPr lang="en-GB" err="1"/>
              <a:t>hijo</a:t>
            </a:r>
            <a:r>
              <a:rPr lang="en-GB"/>
              <a:t> o </a:t>
            </a:r>
            <a:r>
              <a:rPr lang="en-GB" err="1"/>
              <a:t>hija</a:t>
            </a:r>
            <a:r>
              <a:rPr lang="en-GB"/>
              <a:t>, </a:t>
            </a:r>
            <a:r>
              <a:rPr lang="en-GB" err="1"/>
              <a:t>pero</a:t>
            </a:r>
            <a:r>
              <a:rPr lang="en-GB"/>
              <a:t> no </a:t>
            </a:r>
            <a:r>
              <a:rPr lang="en-GB" err="1"/>
              <a:t>están</a:t>
            </a:r>
            <a:r>
              <a:rPr lang="en-GB"/>
              <a:t> </a:t>
            </a:r>
            <a:r>
              <a:rPr lang="en-GB" err="1"/>
              <a:t>preparadas</a:t>
            </a:r>
            <a:r>
              <a:rPr lang="en-GB"/>
              <a:t> o no </a:t>
            </a:r>
            <a:r>
              <a:rPr lang="en-GB" err="1"/>
              <a:t>pueden</a:t>
            </a:r>
            <a:r>
              <a:rPr lang="en-GB"/>
              <a:t> </a:t>
            </a:r>
            <a:r>
              <a:rPr lang="en-GB" err="1"/>
              <a:t>hacerse</a:t>
            </a:r>
            <a:r>
              <a:rPr lang="en-GB"/>
              <a:t> cargo de </a:t>
            </a:r>
            <a:r>
              <a:rPr lang="en-GB" err="1"/>
              <a:t>él</a:t>
            </a:r>
            <a:r>
              <a:rPr lang="en-GB"/>
              <a:t> o </a:t>
            </a:r>
            <a:r>
              <a:rPr lang="en-GB" err="1"/>
              <a:t>ella</a:t>
            </a:r>
            <a:r>
              <a:rPr lang="en-GB"/>
              <a:t>. En </a:t>
            </a:r>
            <a:r>
              <a:rPr lang="en-GB" err="1"/>
              <a:t>los</a:t>
            </a:r>
            <a:r>
              <a:rPr lang="en-GB"/>
              <a:t> </a:t>
            </a:r>
            <a:r>
              <a:rPr lang="en-GB" err="1"/>
              <a:t>primeros</a:t>
            </a:r>
            <a:r>
              <a:rPr lang="en-GB"/>
              <a:t> </a:t>
            </a:r>
            <a:r>
              <a:rPr lang="en-GB" err="1"/>
              <a:t>años</a:t>
            </a:r>
            <a:r>
              <a:rPr lang="en-GB"/>
              <a:t> de la </a:t>
            </a:r>
            <a:r>
              <a:rPr lang="en-GB" err="1"/>
              <a:t>escuela</a:t>
            </a:r>
            <a:r>
              <a:rPr lang="en-GB"/>
              <a:t> </a:t>
            </a:r>
            <a:r>
              <a:rPr lang="en-GB" err="1"/>
              <a:t>primaria</a:t>
            </a:r>
            <a:r>
              <a:rPr lang="en-GB"/>
              <a:t> se </a:t>
            </a:r>
            <a:r>
              <a:rPr lang="en-GB" err="1"/>
              <a:t>empiezan</a:t>
            </a:r>
            <a:r>
              <a:rPr lang="en-GB"/>
              <a:t> a </a:t>
            </a:r>
            <a:r>
              <a:rPr lang="en-GB" err="1"/>
              <a:t>aprender</a:t>
            </a:r>
            <a:r>
              <a:rPr lang="en-GB"/>
              <a:t> las bases de la </a:t>
            </a:r>
            <a:r>
              <a:rPr lang="en-GB" err="1"/>
              <a:t>reproducción</a:t>
            </a:r>
            <a:r>
              <a:rPr lang="en-GB"/>
              <a:t> </a:t>
            </a:r>
            <a:r>
              <a:rPr lang="en-GB" err="1"/>
              <a:t>humana</a:t>
            </a:r>
            <a:r>
              <a:rPr lang="en-GB"/>
              <a:t>. Es </a:t>
            </a:r>
            <a:r>
              <a:rPr lang="en-GB" err="1"/>
              <a:t>entonces</a:t>
            </a:r>
            <a:r>
              <a:rPr lang="en-GB"/>
              <a:t> </a:t>
            </a:r>
            <a:r>
              <a:rPr lang="en-GB" err="1"/>
              <a:t>cuando</a:t>
            </a:r>
            <a:r>
              <a:rPr lang="en-GB"/>
              <a:t> </a:t>
            </a:r>
            <a:r>
              <a:rPr lang="en-GB" err="1"/>
              <a:t>los</a:t>
            </a:r>
            <a:r>
              <a:rPr lang="en-GB"/>
              <a:t> </a:t>
            </a:r>
            <a:r>
              <a:rPr lang="en-GB" err="1"/>
              <a:t>niños</a:t>
            </a:r>
            <a:r>
              <a:rPr lang="en-GB"/>
              <a:t> y </a:t>
            </a:r>
            <a:r>
              <a:rPr lang="en-GB" err="1"/>
              <a:t>niñas</a:t>
            </a:r>
            <a:r>
              <a:rPr lang="en-GB"/>
              <a:t> </a:t>
            </a:r>
            <a:r>
              <a:rPr lang="en-GB" err="1"/>
              <a:t>pueden</a:t>
            </a:r>
            <a:r>
              <a:rPr lang="en-GB"/>
              <a:t> </a:t>
            </a:r>
            <a:r>
              <a:rPr lang="en-GB" err="1"/>
              <a:t>percatarse</a:t>
            </a:r>
            <a:r>
              <a:rPr lang="en-GB"/>
              <a:t> de que </a:t>
            </a:r>
            <a:r>
              <a:rPr lang="en-GB" err="1"/>
              <a:t>tiene</a:t>
            </a:r>
            <a:r>
              <a:rPr lang="en-GB"/>
              <a:t> que </a:t>
            </a:r>
            <a:r>
              <a:rPr lang="en-GB" err="1"/>
              <a:t>haber</a:t>
            </a:r>
            <a:r>
              <a:rPr lang="en-GB"/>
              <a:t> </a:t>
            </a:r>
            <a:r>
              <a:rPr lang="en-GB" err="1"/>
              <a:t>otros</a:t>
            </a:r>
            <a:r>
              <a:rPr lang="en-GB"/>
              <a:t> padres antes de la </a:t>
            </a:r>
            <a:r>
              <a:rPr lang="en-GB" err="1"/>
              <a:t>adopción</a:t>
            </a:r>
            <a:r>
              <a:rPr lang="en-GB"/>
              <a:t>. Del </a:t>
            </a:r>
            <a:r>
              <a:rPr lang="en-GB" err="1"/>
              <a:t>mismo</a:t>
            </a:r>
            <a:r>
              <a:rPr lang="en-GB"/>
              <a:t> modo, </a:t>
            </a:r>
            <a:r>
              <a:rPr lang="en-GB" err="1"/>
              <a:t>cuando</a:t>
            </a:r>
            <a:r>
              <a:rPr lang="en-GB"/>
              <a:t> </a:t>
            </a:r>
            <a:r>
              <a:rPr lang="en-GB" err="1"/>
              <a:t>ven</a:t>
            </a:r>
            <a:r>
              <a:rPr lang="en-GB"/>
              <a:t> a un </a:t>
            </a:r>
            <a:r>
              <a:rPr lang="en-GB" err="1"/>
              <a:t>niño</a:t>
            </a:r>
            <a:r>
              <a:rPr lang="en-GB"/>
              <a:t> o </a:t>
            </a:r>
            <a:r>
              <a:rPr lang="en-GB" err="1"/>
              <a:t>niña</a:t>
            </a:r>
            <a:r>
              <a:rPr lang="en-GB"/>
              <a:t> con </a:t>
            </a:r>
            <a:r>
              <a:rPr lang="en-GB" err="1"/>
              <a:t>rasgos</a:t>
            </a:r>
            <a:r>
              <a:rPr lang="en-GB"/>
              <a:t> </a:t>
            </a:r>
            <a:r>
              <a:rPr lang="en-GB" err="1"/>
              <a:t>asiáticos</a:t>
            </a:r>
            <a:r>
              <a:rPr lang="en-GB"/>
              <a:t> que llama “</a:t>
            </a:r>
            <a:r>
              <a:rPr lang="en-GB" err="1"/>
              <a:t>mamá</a:t>
            </a:r>
            <a:r>
              <a:rPr lang="en-GB"/>
              <a:t>” a </a:t>
            </a:r>
            <a:r>
              <a:rPr lang="en-GB" err="1"/>
              <a:t>una</a:t>
            </a:r>
            <a:r>
              <a:rPr lang="en-GB"/>
              <a:t> </a:t>
            </a:r>
            <a:r>
              <a:rPr lang="en-GB" err="1"/>
              <a:t>mujer</a:t>
            </a:r>
            <a:r>
              <a:rPr lang="en-GB"/>
              <a:t> que no se </a:t>
            </a:r>
            <a:r>
              <a:rPr lang="en-GB" err="1"/>
              <a:t>parece</a:t>
            </a:r>
            <a:r>
              <a:rPr lang="en-GB"/>
              <a:t> a </a:t>
            </a:r>
            <a:r>
              <a:rPr lang="en-GB" err="1"/>
              <a:t>ellos</a:t>
            </a:r>
            <a:r>
              <a:rPr lang="en-GB"/>
              <a:t>, </a:t>
            </a:r>
            <a:r>
              <a:rPr lang="en-GB" err="1"/>
              <a:t>pueden</a:t>
            </a:r>
            <a:r>
              <a:rPr lang="en-GB"/>
              <a:t> </a:t>
            </a:r>
            <a:r>
              <a:rPr lang="en-GB" err="1"/>
              <a:t>necesitar</a:t>
            </a:r>
            <a:r>
              <a:rPr lang="en-GB"/>
              <a:t> </a:t>
            </a:r>
            <a:r>
              <a:rPr lang="en-GB" err="1"/>
              <a:t>ayuda</a:t>
            </a:r>
            <a:r>
              <a:rPr lang="en-GB"/>
              <a:t> para </a:t>
            </a:r>
            <a:r>
              <a:rPr lang="en-GB" err="1"/>
              <a:t>entenderlo</a:t>
            </a:r>
            <a:r>
              <a:rPr lang="en-GB"/>
              <a:t>.  Es </a:t>
            </a:r>
            <a:r>
              <a:rPr lang="en-GB" err="1"/>
              <a:t>importante</a:t>
            </a:r>
            <a:r>
              <a:rPr lang="en-GB"/>
              <a:t> </a:t>
            </a:r>
            <a:r>
              <a:rPr lang="en-GB" err="1"/>
              <a:t>aclarar</a:t>
            </a:r>
            <a:r>
              <a:rPr lang="en-GB"/>
              <a:t> que no </a:t>
            </a:r>
            <a:r>
              <a:rPr lang="en-GB" err="1"/>
              <a:t>existen</a:t>
            </a:r>
            <a:r>
              <a:rPr lang="en-GB"/>
              <a:t> padres “</a:t>
            </a:r>
            <a:r>
              <a:rPr lang="en-GB" err="1"/>
              <a:t>reales</a:t>
            </a:r>
            <a:r>
              <a:rPr lang="en-GB"/>
              <a:t>” y “</a:t>
            </a:r>
            <a:r>
              <a:rPr lang="en-GB" err="1"/>
              <a:t>falsos</a:t>
            </a:r>
            <a:r>
              <a:rPr lang="en-GB"/>
              <a:t>”. Podemos </a:t>
            </a:r>
            <a:r>
              <a:rPr lang="en-GB" err="1"/>
              <a:t>hablar</a:t>
            </a:r>
            <a:r>
              <a:rPr lang="en-GB"/>
              <a:t> de padres </a:t>
            </a:r>
            <a:r>
              <a:rPr lang="en-GB" err="1"/>
              <a:t>biológicos</a:t>
            </a:r>
            <a:r>
              <a:rPr lang="en-GB"/>
              <a:t> o de </a:t>
            </a:r>
            <a:r>
              <a:rPr lang="en-GB" err="1"/>
              <a:t>nacimiento</a:t>
            </a:r>
            <a:r>
              <a:rPr lang="en-GB"/>
              <a:t> y </a:t>
            </a:r>
            <a:r>
              <a:rPr lang="en-GB" err="1"/>
              <a:t>recalcar</a:t>
            </a:r>
            <a:r>
              <a:rPr lang="en-GB"/>
              <a:t> la idea de que sus </a:t>
            </a:r>
            <a:r>
              <a:rPr lang="en-GB" err="1"/>
              <a:t>madres</a:t>
            </a:r>
            <a:r>
              <a:rPr lang="en-GB"/>
              <a:t> y sus padres </a:t>
            </a:r>
            <a:r>
              <a:rPr lang="en-GB" err="1"/>
              <a:t>adoptivos</a:t>
            </a:r>
            <a:r>
              <a:rPr lang="en-GB"/>
              <a:t> son, </a:t>
            </a:r>
            <a:r>
              <a:rPr lang="en-GB" err="1"/>
              <a:t>por</a:t>
            </a:r>
            <a:r>
              <a:rPr lang="en-GB"/>
              <a:t> </a:t>
            </a:r>
            <a:r>
              <a:rPr lang="en-GB" err="1"/>
              <a:t>supuesto</a:t>
            </a:r>
            <a:r>
              <a:rPr lang="en-GB"/>
              <a:t>, “</a:t>
            </a:r>
            <a:r>
              <a:rPr lang="en-GB" err="1"/>
              <a:t>reales</a:t>
            </a:r>
            <a:r>
              <a:rPr lang="en-GB"/>
              <a:t>” y </a:t>
            </a:r>
            <a:r>
              <a:rPr lang="en-GB" err="1"/>
              <a:t>serán</a:t>
            </a:r>
            <a:r>
              <a:rPr lang="en-GB"/>
              <a:t> sus padres/</a:t>
            </a:r>
            <a:r>
              <a:rPr lang="en-GB" err="1"/>
              <a:t>madres</a:t>
            </a:r>
            <a:r>
              <a:rPr lang="en-GB"/>
              <a:t> para </a:t>
            </a:r>
            <a:r>
              <a:rPr lang="en-GB" err="1"/>
              <a:t>siempre</a:t>
            </a:r>
            <a:r>
              <a:rPr lang="en-GB"/>
              <a:t>.</a:t>
            </a:r>
          </a:p>
          <a:p>
            <a:pPr algn="just"/>
            <a:r>
              <a:rPr lang="en-GB"/>
              <a:t>2.     Las </a:t>
            </a:r>
            <a:r>
              <a:rPr lang="en-GB" err="1"/>
              <a:t>razones</a:t>
            </a:r>
            <a:r>
              <a:rPr lang="en-GB"/>
              <a:t> </a:t>
            </a:r>
            <a:r>
              <a:rPr lang="en-GB" err="1"/>
              <a:t>por</a:t>
            </a:r>
            <a:r>
              <a:rPr lang="en-GB"/>
              <a:t> las que un </a:t>
            </a:r>
            <a:r>
              <a:rPr lang="en-GB" err="1"/>
              <a:t>niño</a:t>
            </a:r>
            <a:r>
              <a:rPr lang="en-GB"/>
              <a:t> o </a:t>
            </a:r>
            <a:r>
              <a:rPr lang="en-GB" err="1"/>
              <a:t>niña</a:t>
            </a:r>
            <a:r>
              <a:rPr lang="en-GB"/>
              <a:t> </a:t>
            </a:r>
            <a:r>
              <a:rPr lang="en-GB" err="1"/>
              <a:t>vive</a:t>
            </a:r>
            <a:r>
              <a:rPr lang="en-GB"/>
              <a:t> </a:t>
            </a:r>
            <a:r>
              <a:rPr lang="en-GB" err="1"/>
              <a:t>en</a:t>
            </a:r>
            <a:r>
              <a:rPr lang="en-GB"/>
              <a:t> </a:t>
            </a:r>
            <a:r>
              <a:rPr lang="en-GB" err="1"/>
              <a:t>una</a:t>
            </a:r>
            <a:r>
              <a:rPr lang="en-GB"/>
              <a:t> </a:t>
            </a:r>
            <a:r>
              <a:rPr lang="en-GB" err="1"/>
              <a:t>familia</a:t>
            </a:r>
            <a:r>
              <a:rPr lang="en-GB"/>
              <a:t> </a:t>
            </a:r>
            <a:r>
              <a:rPr lang="en-GB" err="1"/>
              <a:t>adoptiva</a:t>
            </a:r>
            <a:r>
              <a:rPr lang="en-GB"/>
              <a:t> o de </a:t>
            </a:r>
            <a:r>
              <a:rPr lang="en-GB" err="1"/>
              <a:t>acogida</a:t>
            </a:r>
            <a:r>
              <a:rPr lang="en-GB"/>
              <a:t> no </a:t>
            </a:r>
            <a:r>
              <a:rPr lang="en-GB" err="1"/>
              <a:t>tienen</a:t>
            </a:r>
            <a:r>
              <a:rPr lang="en-GB"/>
              <a:t> que </a:t>
            </a:r>
            <a:r>
              <a:rPr lang="en-GB" err="1"/>
              <a:t>ver</a:t>
            </a:r>
            <a:r>
              <a:rPr lang="en-GB"/>
              <a:t> con </a:t>
            </a:r>
            <a:r>
              <a:rPr lang="en-GB" err="1"/>
              <a:t>cómo</a:t>
            </a:r>
            <a:r>
              <a:rPr lang="en-GB"/>
              <a:t> es o con </a:t>
            </a:r>
            <a:r>
              <a:rPr lang="en-GB" err="1"/>
              <a:t>cómo</a:t>
            </a:r>
            <a:r>
              <a:rPr lang="en-GB"/>
              <a:t> era.</a:t>
            </a:r>
          </a:p>
          <a:p>
            <a:pPr algn="just"/>
            <a:r>
              <a:rPr lang="en-GB" err="1"/>
              <a:t>Preguntas</a:t>
            </a:r>
            <a:r>
              <a:rPr lang="en-GB"/>
              <a:t> </a:t>
            </a:r>
            <a:r>
              <a:rPr lang="en-GB" err="1"/>
              <a:t>como</a:t>
            </a:r>
            <a:r>
              <a:rPr lang="en-GB"/>
              <a:t> “¿Por </a:t>
            </a:r>
            <a:r>
              <a:rPr lang="en-GB" err="1"/>
              <a:t>qué</a:t>
            </a:r>
            <a:r>
              <a:rPr lang="en-GB"/>
              <a:t> la </a:t>
            </a:r>
            <a:r>
              <a:rPr lang="en-GB" err="1"/>
              <a:t>primera</a:t>
            </a:r>
            <a:r>
              <a:rPr lang="en-GB"/>
              <a:t> </a:t>
            </a:r>
            <a:r>
              <a:rPr lang="en-GB" err="1"/>
              <a:t>madre</a:t>
            </a:r>
            <a:r>
              <a:rPr lang="en-GB"/>
              <a:t> de Inés no </a:t>
            </a:r>
            <a:r>
              <a:rPr lang="en-GB" err="1"/>
              <a:t>quiso</a:t>
            </a:r>
            <a:r>
              <a:rPr lang="en-GB"/>
              <a:t> </a:t>
            </a:r>
            <a:r>
              <a:rPr lang="en-GB" err="1"/>
              <a:t>quedarse</a:t>
            </a:r>
            <a:r>
              <a:rPr lang="en-GB"/>
              <a:t> con </a:t>
            </a:r>
            <a:r>
              <a:rPr lang="en-GB" err="1"/>
              <a:t>él</a:t>
            </a:r>
            <a:r>
              <a:rPr lang="en-GB"/>
              <a:t>?” no son </a:t>
            </a:r>
            <a:r>
              <a:rPr lang="en-GB" err="1"/>
              <a:t>infrecuentes</a:t>
            </a:r>
            <a:r>
              <a:rPr lang="en-GB"/>
              <a:t> </a:t>
            </a:r>
            <a:r>
              <a:rPr lang="en-GB" err="1"/>
              <a:t>en</a:t>
            </a:r>
            <a:r>
              <a:rPr lang="en-GB"/>
              <a:t> las </a:t>
            </a:r>
            <a:r>
              <a:rPr lang="en-GB" err="1"/>
              <a:t>clases</a:t>
            </a:r>
            <a:r>
              <a:rPr lang="en-GB"/>
              <a:t> </a:t>
            </a:r>
            <a:r>
              <a:rPr lang="en-GB" err="1"/>
              <a:t>en</a:t>
            </a:r>
            <a:r>
              <a:rPr lang="en-GB"/>
              <a:t> las que hay </a:t>
            </a:r>
            <a:r>
              <a:rPr lang="en-GB" err="1"/>
              <a:t>una</a:t>
            </a:r>
            <a:r>
              <a:rPr lang="en-GB"/>
              <a:t> </a:t>
            </a:r>
            <a:r>
              <a:rPr lang="en-GB" err="1"/>
              <a:t>niña</a:t>
            </a:r>
            <a:r>
              <a:rPr lang="en-GB"/>
              <a:t> </a:t>
            </a:r>
            <a:r>
              <a:rPr lang="en-GB" err="1"/>
              <a:t>adoptada</a:t>
            </a:r>
            <a:r>
              <a:rPr lang="en-GB"/>
              <a:t> o </a:t>
            </a:r>
            <a:r>
              <a:rPr lang="en-GB" err="1"/>
              <a:t>una</a:t>
            </a:r>
            <a:r>
              <a:rPr lang="en-GB"/>
              <a:t> </a:t>
            </a:r>
            <a:r>
              <a:rPr lang="en-GB" err="1"/>
              <a:t>niña</a:t>
            </a:r>
            <a:r>
              <a:rPr lang="en-GB"/>
              <a:t> que </a:t>
            </a:r>
            <a:r>
              <a:rPr lang="en-GB" err="1"/>
              <a:t>vive</a:t>
            </a:r>
            <a:r>
              <a:rPr lang="en-GB"/>
              <a:t> </a:t>
            </a:r>
            <a:r>
              <a:rPr lang="en-GB" err="1"/>
              <a:t>en</a:t>
            </a:r>
            <a:r>
              <a:rPr lang="en-GB"/>
              <a:t> </a:t>
            </a:r>
            <a:r>
              <a:rPr lang="en-GB" err="1"/>
              <a:t>una</a:t>
            </a:r>
            <a:r>
              <a:rPr lang="en-GB"/>
              <a:t> </a:t>
            </a:r>
            <a:r>
              <a:rPr lang="en-GB" err="1"/>
              <a:t>familia</a:t>
            </a:r>
            <a:r>
              <a:rPr lang="en-GB"/>
              <a:t> de </a:t>
            </a:r>
            <a:r>
              <a:rPr lang="en-GB" err="1"/>
              <a:t>acogida</a:t>
            </a:r>
            <a:r>
              <a:rPr lang="en-GB"/>
              <a:t>. De nuevo, la idea </a:t>
            </a:r>
            <a:r>
              <a:rPr lang="en-GB" err="1"/>
              <a:t>básica</a:t>
            </a:r>
            <a:r>
              <a:rPr lang="en-GB"/>
              <a:t> es que a </a:t>
            </a:r>
            <a:r>
              <a:rPr lang="en-GB" err="1"/>
              <a:t>veces</a:t>
            </a:r>
            <a:r>
              <a:rPr lang="en-GB"/>
              <a:t> </a:t>
            </a:r>
            <a:r>
              <a:rPr lang="en-GB" err="1"/>
              <a:t>una</a:t>
            </a:r>
            <a:r>
              <a:rPr lang="en-GB"/>
              <a:t> </a:t>
            </a:r>
            <a:r>
              <a:rPr lang="en-GB" err="1"/>
              <a:t>familia</a:t>
            </a:r>
            <a:r>
              <a:rPr lang="en-GB"/>
              <a:t> </a:t>
            </a:r>
            <a:r>
              <a:rPr lang="en-GB" err="1"/>
              <a:t>tiene</a:t>
            </a:r>
            <a:r>
              <a:rPr lang="en-GB"/>
              <a:t> </a:t>
            </a:r>
            <a:r>
              <a:rPr lang="en-GB" err="1"/>
              <a:t>una</a:t>
            </a:r>
            <a:r>
              <a:rPr lang="en-GB"/>
              <a:t> </a:t>
            </a:r>
            <a:r>
              <a:rPr lang="en-GB" err="1"/>
              <a:t>hija</a:t>
            </a:r>
            <a:r>
              <a:rPr lang="en-GB"/>
              <a:t> o </a:t>
            </a:r>
            <a:r>
              <a:rPr lang="en-GB" err="1"/>
              <a:t>oun</a:t>
            </a:r>
            <a:r>
              <a:rPr lang="en-GB"/>
              <a:t> </a:t>
            </a:r>
            <a:r>
              <a:rPr lang="en-GB" err="1"/>
              <a:t>hijo</a:t>
            </a:r>
            <a:r>
              <a:rPr lang="en-GB"/>
              <a:t> </a:t>
            </a:r>
            <a:r>
              <a:rPr lang="en-GB" err="1"/>
              <a:t>pero</a:t>
            </a:r>
            <a:r>
              <a:rPr lang="en-GB"/>
              <a:t> que no </a:t>
            </a:r>
            <a:r>
              <a:rPr lang="en-GB" err="1"/>
              <a:t>está</a:t>
            </a:r>
            <a:r>
              <a:rPr lang="en-GB"/>
              <a:t> </a:t>
            </a:r>
            <a:r>
              <a:rPr lang="en-GB" err="1"/>
              <a:t>preparada</a:t>
            </a:r>
            <a:r>
              <a:rPr lang="en-GB"/>
              <a:t> o no </a:t>
            </a:r>
            <a:r>
              <a:rPr lang="en-GB" err="1"/>
              <a:t>puede</a:t>
            </a:r>
            <a:r>
              <a:rPr lang="en-GB"/>
              <a:t> </a:t>
            </a:r>
            <a:r>
              <a:rPr lang="en-GB" err="1"/>
              <a:t>hacerse</a:t>
            </a:r>
            <a:r>
              <a:rPr lang="en-GB"/>
              <a:t> cargo de </a:t>
            </a:r>
            <a:r>
              <a:rPr lang="en-GB" err="1"/>
              <a:t>su</a:t>
            </a:r>
            <a:r>
              <a:rPr lang="en-GB"/>
              <a:t> </a:t>
            </a:r>
            <a:r>
              <a:rPr lang="en-GB" err="1"/>
              <a:t>cuidado</a:t>
            </a:r>
            <a:r>
              <a:rPr lang="en-GB"/>
              <a:t>. Esto </a:t>
            </a:r>
            <a:r>
              <a:rPr lang="en-GB" err="1"/>
              <a:t>puede</a:t>
            </a:r>
            <a:r>
              <a:rPr lang="en-GB"/>
              <a:t> </a:t>
            </a:r>
            <a:r>
              <a:rPr lang="en-GB" err="1"/>
              <a:t>ocurrir</a:t>
            </a:r>
            <a:r>
              <a:rPr lang="en-GB"/>
              <a:t> </a:t>
            </a:r>
            <a:r>
              <a:rPr lang="en-GB" err="1"/>
              <a:t>por</a:t>
            </a:r>
            <a:r>
              <a:rPr lang="en-GB"/>
              <a:t> </a:t>
            </a:r>
            <a:r>
              <a:rPr lang="en-GB" err="1"/>
              <a:t>diferentes</a:t>
            </a:r>
            <a:r>
              <a:rPr lang="en-GB"/>
              <a:t> </a:t>
            </a:r>
            <a:r>
              <a:rPr lang="en-GB" err="1"/>
              <a:t>razones</a:t>
            </a:r>
            <a:r>
              <a:rPr lang="en-GB"/>
              <a:t>: </a:t>
            </a:r>
            <a:r>
              <a:rPr lang="en-GB" err="1"/>
              <a:t>pueden</a:t>
            </a:r>
            <a:r>
              <a:rPr lang="en-GB"/>
              <a:t> ser </a:t>
            </a:r>
            <a:r>
              <a:rPr lang="en-GB" err="1"/>
              <a:t>demasiado</a:t>
            </a:r>
            <a:r>
              <a:rPr lang="en-GB"/>
              <a:t> </a:t>
            </a:r>
            <a:r>
              <a:rPr lang="en-GB" err="1"/>
              <a:t>jóvenes</a:t>
            </a:r>
            <a:r>
              <a:rPr lang="en-GB"/>
              <a:t> o no </a:t>
            </a:r>
            <a:r>
              <a:rPr lang="en-GB" err="1"/>
              <a:t>gozar</a:t>
            </a:r>
            <a:r>
              <a:rPr lang="en-GB"/>
              <a:t> de </a:t>
            </a:r>
            <a:r>
              <a:rPr lang="en-GB" err="1"/>
              <a:t>buena</a:t>
            </a:r>
            <a:r>
              <a:rPr lang="en-GB"/>
              <a:t> </a:t>
            </a:r>
            <a:r>
              <a:rPr lang="en-GB" err="1"/>
              <a:t>salud</a:t>
            </a:r>
            <a:r>
              <a:rPr lang="en-GB"/>
              <a:t> o </a:t>
            </a:r>
            <a:r>
              <a:rPr lang="en-GB" err="1"/>
              <a:t>tener</a:t>
            </a:r>
            <a:r>
              <a:rPr lang="en-GB"/>
              <a:t> </a:t>
            </a:r>
            <a:r>
              <a:rPr lang="en-GB" err="1"/>
              <a:t>otro</a:t>
            </a:r>
            <a:r>
              <a:rPr lang="en-GB"/>
              <a:t> </a:t>
            </a:r>
            <a:r>
              <a:rPr lang="en-GB" err="1"/>
              <a:t>impedimento</a:t>
            </a:r>
            <a:r>
              <a:rPr lang="en-GB"/>
              <a:t> grave que les </a:t>
            </a:r>
            <a:r>
              <a:rPr lang="en-GB" err="1"/>
              <a:t>impida</a:t>
            </a:r>
            <a:r>
              <a:rPr lang="en-GB"/>
              <a:t> </a:t>
            </a:r>
            <a:r>
              <a:rPr lang="en-GB" err="1"/>
              <a:t>cuidar</a:t>
            </a:r>
            <a:r>
              <a:rPr lang="en-GB"/>
              <a:t> de un </a:t>
            </a:r>
            <a:r>
              <a:rPr lang="en-GB" err="1"/>
              <a:t>niño</a:t>
            </a:r>
            <a:r>
              <a:rPr lang="en-GB"/>
              <a:t> o </a:t>
            </a:r>
            <a:r>
              <a:rPr lang="en-GB" err="1"/>
              <a:t>niña</a:t>
            </a:r>
            <a:r>
              <a:rPr lang="en-GB"/>
              <a:t>. En </a:t>
            </a:r>
            <a:r>
              <a:rPr lang="en-GB" err="1"/>
              <a:t>cualquier</a:t>
            </a:r>
            <a:r>
              <a:rPr lang="en-GB"/>
              <a:t> </a:t>
            </a:r>
            <a:r>
              <a:rPr lang="en-GB" err="1"/>
              <a:t>caso</a:t>
            </a:r>
            <a:r>
              <a:rPr lang="en-GB"/>
              <a:t>, es fundamental </a:t>
            </a:r>
            <a:r>
              <a:rPr lang="en-GB" err="1"/>
              <a:t>subrayar</a:t>
            </a:r>
            <a:r>
              <a:rPr lang="en-GB"/>
              <a:t> que, sea </a:t>
            </a:r>
            <a:r>
              <a:rPr lang="en-GB" err="1"/>
              <a:t>cual</a:t>
            </a:r>
            <a:r>
              <a:rPr lang="en-GB"/>
              <a:t> sea </a:t>
            </a:r>
            <a:r>
              <a:rPr lang="en-GB" err="1"/>
              <a:t>el</a:t>
            </a:r>
            <a:r>
              <a:rPr lang="en-GB"/>
              <a:t> </a:t>
            </a:r>
            <a:r>
              <a:rPr lang="en-GB" err="1"/>
              <a:t>motivo</a:t>
            </a:r>
            <a:r>
              <a:rPr lang="en-GB"/>
              <a:t>, no </a:t>
            </a:r>
            <a:r>
              <a:rPr lang="en-GB" err="1"/>
              <a:t>tiene</a:t>
            </a:r>
            <a:r>
              <a:rPr lang="en-GB"/>
              <a:t> nada que </a:t>
            </a:r>
            <a:r>
              <a:rPr lang="en-GB" err="1"/>
              <a:t>ver</a:t>
            </a:r>
            <a:r>
              <a:rPr lang="en-GB"/>
              <a:t> con lo que </a:t>
            </a:r>
            <a:r>
              <a:rPr lang="en-GB" err="1"/>
              <a:t>haya</a:t>
            </a:r>
            <a:r>
              <a:rPr lang="en-GB"/>
              <a:t> </a:t>
            </a:r>
            <a:r>
              <a:rPr lang="en-GB" err="1"/>
              <a:t>hecho</a:t>
            </a:r>
            <a:r>
              <a:rPr lang="en-GB"/>
              <a:t> </a:t>
            </a:r>
            <a:r>
              <a:rPr lang="en-GB" err="1"/>
              <a:t>el</a:t>
            </a:r>
            <a:r>
              <a:rPr lang="en-GB"/>
              <a:t> </a:t>
            </a:r>
            <a:r>
              <a:rPr lang="en-GB" err="1"/>
              <a:t>niño</a:t>
            </a:r>
            <a:r>
              <a:rPr lang="en-GB"/>
              <a:t> o </a:t>
            </a:r>
            <a:r>
              <a:rPr lang="en-GB" err="1"/>
              <a:t>niña</a:t>
            </a:r>
            <a:r>
              <a:rPr lang="en-GB"/>
              <a:t>. Todos </a:t>
            </a:r>
            <a:r>
              <a:rPr lang="en-GB" err="1"/>
              <a:t>los</a:t>
            </a:r>
            <a:r>
              <a:rPr lang="en-GB"/>
              <a:t> </a:t>
            </a:r>
            <a:r>
              <a:rPr lang="en-GB" err="1"/>
              <a:t>niños</a:t>
            </a:r>
            <a:r>
              <a:rPr lang="en-GB"/>
              <a:t> y </a:t>
            </a:r>
            <a:r>
              <a:rPr lang="en-GB" err="1"/>
              <a:t>niñas</a:t>
            </a:r>
            <a:r>
              <a:rPr lang="en-GB"/>
              <a:t> </a:t>
            </a:r>
            <a:r>
              <a:rPr lang="en-GB" err="1"/>
              <a:t>necesitan</a:t>
            </a:r>
            <a:r>
              <a:rPr lang="en-GB"/>
              <a:t> ser </a:t>
            </a:r>
            <a:r>
              <a:rPr lang="en-GB" err="1"/>
              <a:t>atendidos</a:t>
            </a:r>
            <a:r>
              <a:rPr lang="en-GB"/>
              <a:t>. Por </a:t>
            </a:r>
            <a:r>
              <a:rPr lang="en-GB" err="1"/>
              <a:t>eso</a:t>
            </a:r>
            <a:r>
              <a:rPr lang="en-GB"/>
              <a:t>, </a:t>
            </a:r>
            <a:r>
              <a:rPr lang="en-GB" err="1"/>
              <a:t>cuando</a:t>
            </a:r>
            <a:r>
              <a:rPr lang="en-GB"/>
              <a:t> </a:t>
            </a:r>
            <a:r>
              <a:rPr lang="en-GB" err="1"/>
              <a:t>su</a:t>
            </a:r>
            <a:r>
              <a:rPr lang="en-GB"/>
              <a:t> </a:t>
            </a:r>
            <a:r>
              <a:rPr lang="en-GB" err="1"/>
              <a:t>familia</a:t>
            </a:r>
            <a:r>
              <a:rPr lang="en-GB"/>
              <a:t> de </a:t>
            </a:r>
            <a:r>
              <a:rPr lang="en-GB" err="1"/>
              <a:t>nacimiento</a:t>
            </a:r>
            <a:r>
              <a:rPr lang="en-GB"/>
              <a:t> no </a:t>
            </a:r>
            <a:r>
              <a:rPr lang="en-GB" err="1"/>
              <a:t>puede</a:t>
            </a:r>
            <a:r>
              <a:rPr lang="en-GB"/>
              <a:t> </a:t>
            </a:r>
            <a:r>
              <a:rPr lang="en-GB" err="1"/>
              <a:t>hacerlo</a:t>
            </a:r>
            <a:r>
              <a:rPr lang="en-GB"/>
              <a:t>, se </a:t>
            </a:r>
            <a:r>
              <a:rPr lang="en-GB" err="1"/>
              <a:t>busca</a:t>
            </a:r>
            <a:r>
              <a:rPr lang="en-GB"/>
              <a:t> </a:t>
            </a:r>
            <a:r>
              <a:rPr lang="en-GB" err="1"/>
              <a:t>otra</a:t>
            </a:r>
            <a:r>
              <a:rPr lang="en-GB"/>
              <a:t> </a:t>
            </a:r>
            <a:r>
              <a:rPr lang="en-GB" err="1"/>
              <a:t>familia</a:t>
            </a:r>
            <a:r>
              <a:rPr lang="en-GB"/>
              <a:t> que se </a:t>
            </a:r>
            <a:r>
              <a:rPr lang="en-GB" err="1"/>
              <a:t>haga</a:t>
            </a:r>
            <a:r>
              <a:rPr lang="en-GB"/>
              <a:t> cargo. </a:t>
            </a:r>
            <a:r>
              <a:rPr lang="en-GB" err="1"/>
              <a:t>Cuando</a:t>
            </a:r>
            <a:r>
              <a:rPr lang="en-GB"/>
              <a:t> son </a:t>
            </a:r>
            <a:r>
              <a:rPr lang="en-GB" err="1"/>
              <a:t>adoptados</a:t>
            </a:r>
            <a:r>
              <a:rPr lang="en-GB"/>
              <a:t>, </a:t>
            </a:r>
            <a:r>
              <a:rPr lang="en-GB" err="1"/>
              <a:t>su</a:t>
            </a:r>
            <a:r>
              <a:rPr lang="en-GB"/>
              <a:t> </a:t>
            </a:r>
            <a:r>
              <a:rPr lang="en-GB" err="1"/>
              <a:t>nueva</a:t>
            </a:r>
            <a:r>
              <a:rPr lang="en-GB"/>
              <a:t> </a:t>
            </a:r>
            <a:r>
              <a:rPr lang="en-GB" err="1"/>
              <a:t>familia</a:t>
            </a:r>
            <a:r>
              <a:rPr lang="en-GB"/>
              <a:t> se </a:t>
            </a:r>
            <a:r>
              <a:rPr lang="en-GB" err="1"/>
              <a:t>convierte</a:t>
            </a:r>
            <a:r>
              <a:rPr lang="en-GB"/>
              <a:t> </a:t>
            </a:r>
            <a:r>
              <a:rPr lang="en-GB" err="1"/>
              <a:t>en</a:t>
            </a:r>
            <a:r>
              <a:rPr lang="en-GB"/>
              <a:t> </a:t>
            </a:r>
            <a:r>
              <a:rPr lang="en-GB" err="1"/>
              <a:t>su</a:t>
            </a:r>
            <a:r>
              <a:rPr lang="en-GB"/>
              <a:t> </a:t>
            </a:r>
            <a:r>
              <a:rPr lang="en-GB" err="1"/>
              <a:t>familia</a:t>
            </a:r>
            <a:r>
              <a:rPr lang="en-GB"/>
              <a:t> para </a:t>
            </a:r>
            <a:r>
              <a:rPr lang="en-GB" err="1"/>
              <a:t>siempre</a:t>
            </a:r>
            <a:r>
              <a:rPr lang="en-GB"/>
              <a:t>. </a:t>
            </a:r>
            <a:r>
              <a:rPr lang="en-GB" err="1"/>
              <a:t>Otras</a:t>
            </a:r>
            <a:r>
              <a:rPr lang="en-GB"/>
              <a:t> </a:t>
            </a:r>
            <a:r>
              <a:rPr lang="en-GB" err="1"/>
              <a:t>veces</a:t>
            </a:r>
            <a:r>
              <a:rPr lang="en-GB"/>
              <a:t>, </a:t>
            </a:r>
            <a:r>
              <a:rPr lang="en-GB" err="1"/>
              <a:t>viven</a:t>
            </a:r>
            <a:r>
              <a:rPr lang="en-GB"/>
              <a:t> con </a:t>
            </a:r>
            <a:r>
              <a:rPr lang="en-GB" err="1"/>
              <a:t>otra</a:t>
            </a:r>
            <a:r>
              <a:rPr lang="en-GB"/>
              <a:t> </a:t>
            </a:r>
            <a:r>
              <a:rPr lang="en-GB" err="1"/>
              <a:t>familia</a:t>
            </a:r>
            <a:r>
              <a:rPr lang="en-GB"/>
              <a:t> o </a:t>
            </a:r>
            <a:r>
              <a:rPr lang="en-GB" err="1"/>
              <a:t>en</a:t>
            </a:r>
            <a:r>
              <a:rPr lang="en-GB"/>
              <a:t> un </a:t>
            </a:r>
            <a:r>
              <a:rPr lang="en-GB" err="1"/>
              <a:t>centro</a:t>
            </a:r>
            <a:r>
              <a:rPr lang="en-GB"/>
              <a:t> </a:t>
            </a:r>
            <a:r>
              <a:rPr lang="en-GB" err="1"/>
              <a:t>residencial</a:t>
            </a:r>
            <a:r>
              <a:rPr lang="en-GB"/>
              <a:t> hasta que la suya </a:t>
            </a:r>
            <a:r>
              <a:rPr lang="en-GB" err="1"/>
              <a:t>pueda</a:t>
            </a:r>
            <a:r>
              <a:rPr lang="en-GB"/>
              <a:t> </a:t>
            </a:r>
            <a:r>
              <a:rPr lang="en-GB" err="1"/>
              <a:t>volver</a:t>
            </a:r>
            <a:r>
              <a:rPr lang="en-GB"/>
              <a:t> a </a:t>
            </a:r>
            <a:r>
              <a:rPr lang="en-GB" err="1"/>
              <a:t>hacerse</a:t>
            </a:r>
            <a:r>
              <a:rPr lang="en-GB"/>
              <a:t> cargo de </a:t>
            </a:r>
            <a:r>
              <a:rPr lang="en-GB" err="1"/>
              <a:t>su</a:t>
            </a:r>
            <a:r>
              <a:rPr lang="en-GB"/>
              <a:t> </a:t>
            </a:r>
            <a:r>
              <a:rPr lang="en-GB" err="1"/>
              <a:t>cuidado</a:t>
            </a:r>
            <a:r>
              <a:rPr lang="en-GB"/>
              <a:t>.</a:t>
            </a:r>
          </a:p>
          <a:p>
            <a:pPr algn="just"/>
            <a:r>
              <a:rPr lang="en-GB"/>
              <a:t>3.     </a:t>
            </a:r>
            <a:r>
              <a:rPr lang="en-GB" err="1"/>
              <a:t>Apoyar</a:t>
            </a:r>
            <a:r>
              <a:rPr lang="en-GB"/>
              <a:t> la forma </a:t>
            </a:r>
            <a:r>
              <a:rPr lang="en-GB" err="1"/>
              <a:t>en</a:t>
            </a:r>
            <a:r>
              <a:rPr lang="en-GB"/>
              <a:t> que </a:t>
            </a:r>
            <a:r>
              <a:rPr lang="en-GB" err="1"/>
              <a:t>el</a:t>
            </a:r>
            <a:r>
              <a:rPr lang="en-GB"/>
              <a:t> </a:t>
            </a:r>
            <a:r>
              <a:rPr lang="en-GB" err="1"/>
              <a:t>niño</a:t>
            </a:r>
            <a:r>
              <a:rPr lang="en-GB"/>
              <a:t> o </a:t>
            </a:r>
            <a:r>
              <a:rPr lang="en-GB" err="1"/>
              <a:t>niña</a:t>
            </a:r>
            <a:r>
              <a:rPr lang="en-GB"/>
              <a:t> </a:t>
            </a:r>
            <a:r>
              <a:rPr lang="en-GB" err="1"/>
              <a:t>entiende</a:t>
            </a:r>
            <a:r>
              <a:rPr lang="en-GB"/>
              <a:t> y </a:t>
            </a:r>
            <a:r>
              <a:rPr lang="en-GB" err="1"/>
              <a:t>nombra</a:t>
            </a:r>
            <a:r>
              <a:rPr lang="en-GB"/>
              <a:t> a </a:t>
            </a:r>
            <a:r>
              <a:rPr lang="en-GB" err="1"/>
              <a:t>su</a:t>
            </a:r>
            <a:r>
              <a:rPr lang="en-GB"/>
              <a:t> </a:t>
            </a:r>
            <a:r>
              <a:rPr lang="en-GB" err="1"/>
              <a:t>familia</a:t>
            </a:r>
            <a:r>
              <a:rPr lang="en-GB"/>
              <a:t>.</a:t>
            </a:r>
          </a:p>
          <a:p>
            <a:pPr algn="just"/>
            <a:r>
              <a:rPr lang="en-GB" err="1"/>
              <a:t>Algunos</a:t>
            </a:r>
            <a:r>
              <a:rPr lang="en-GB"/>
              <a:t> </a:t>
            </a:r>
            <a:r>
              <a:rPr lang="en-GB" err="1"/>
              <a:t>niños</a:t>
            </a:r>
            <a:r>
              <a:rPr lang="en-GB"/>
              <a:t> y </a:t>
            </a:r>
            <a:r>
              <a:rPr lang="en-GB" err="1"/>
              <a:t>niñas</a:t>
            </a:r>
            <a:r>
              <a:rPr lang="en-GB"/>
              <a:t> que </a:t>
            </a:r>
            <a:r>
              <a:rPr lang="en-GB" err="1"/>
              <a:t>viven</a:t>
            </a:r>
            <a:r>
              <a:rPr lang="en-GB"/>
              <a:t> </a:t>
            </a:r>
            <a:r>
              <a:rPr lang="en-GB" err="1"/>
              <a:t>en</a:t>
            </a:r>
            <a:r>
              <a:rPr lang="en-GB"/>
              <a:t> </a:t>
            </a:r>
            <a:r>
              <a:rPr lang="en-GB" err="1"/>
              <a:t>una</a:t>
            </a:r>
            <a:r>
              <a:rPr lang="en-GB"/>
              <a:t> </a:t>
            </a:r>
            <a:r>
              <a:rPr lang="en-GB" err="1"/>
              <a:t>familia</a:t>
            </a:r>
            <a:r>
              <a:rPr lang="en-GB"/>
              <a:t> de </a:t>
            </a:r>
            <a:r>
              <a:rPr lang="en-GB" err="1"/>
              <a:t>acogida</a:t>
            </a:r>
            <a:r>
              <a:rPr lang="en-GB"/>
              <a:t> </a:t>
            </a:r>
            <a:r>
              <a:rPr lang="en-GB" err="1"/>
              <a:t>llaman</a:t>
            </a:r>
            <a:r>
              <a:rPr lang="en-GB"/>
              <a:t> “</a:t>
            </a:r>
            <a:r>
              <a:rPr lang="en-GB" err="1"/>
              <a:t>mamá</a:t>
            </a:r>
            <a:r>
              <a:rPr lang="en-GB"/>
              <a:t>” o “</a:t>
            </a:r>
            <a:r>
              <a:rPr lang="en-GB" err="1"/>
              <a:t>papá</a:t>
            </a:r>
            <a:r>
              <a:rPr lang="en-GB"/>
              <a:t>” a las personas que les </a:t>
            </a:r>
            <a:r>
              <a:rPr lang="en-GB" err="1"/>
              <a:t>cuidan</a:t>
            </a:r>
            <a:r>
              <a:rPr lang="en-GB"/>
              <a:t>. </a:t>
            </a:r>
            <a:r>
              <a:rPr lang="en-GB" err="1"/>
              <a:t>Otros</a:t>
            </a:r>
            <a:r>
              <a:rPr lang="en-GB"/>
              <a:t> </a:t>
            </a:r>
            <a:r>
              <a:rPr lang="en-GB" err="1"/>
              <a:t>utilizan</a:t>
            </a:r>
            <a:r>
              <a:rPr lang="en-GB"/>
              <a:t> palabras </a:t>
            </a:r>
            <a:r>
              <a:rPr lang="en-GB" err="1"/>
              <a:t>como</a:t>
            </a:r>
            <a:r>
              <a:rPr lang="en-GB"/>
              <a:t> “</a:t>
            </a:r>
            <a:r>
              <a:rPr lang="en-GB" err="1"/>
              <a:t>tía</a:t>
            </a:r>
            <a:r>
              <a:rPr lang="en-GB"/>
              <a:t>” o “</a:t>
            </a:r>
            <a:r>
              <a:rPr lang="en-GB" err="1"/>
              <a:t>tío</a:t>
            </a:r>
            <a:r>
              <a:rPr lang="en-GB"/>
              <a:t>” o les </a:t>
            </a:r>
            <a:r>
              <a:rPr lang="en-GB" err="1"/>
              <a:t>llaman</a:t>
            </a:r>
            <a:r>
              <a:rPr lang="en-GB"/>
              <a:t> </a:t>
            </a:r>
            <a:r>
              <a:rPr lang="en-GB" err="1"/>
              <a:t>por</a:t>
            </a:r>
            <a:r>
              <a:rPr lang="en-GB"/>
              <a:t> </a:t>
            </a:r>
            <a:r>
              <a:rPr lang="en-GB" err="1"/>
              <a:t>su</a:t>
            </a:r>
            <a:r>
              <a:rPr lang="en-GB"/>
              <a:t> </a:t>
            </a:r>
            <a:r>
              <a:rPr lang="en-GB" err="1"/>
              <a:t>nombre</a:t>
            </a:r>
            <a:r>
              <a:rPr lang="en-GB"/>
              <a:t> de pila. Hay </a:t>
            </a:r>
            <a:r>
              <a:rPr lang="en-GB" err="1"/>
              <a:t>diferentes</a:t>
            </a:r>
            <a:r>
              <a:rPr lang="en-GB"/>
              <a:t> </a:t>
            </a:r>
            <a:r>
              <a:rPr lang="en-GB" err="1"/>
              <a:t>maneras</a:t>
            </a:r>
            <a:r>
              <a:rPr lang="en-GB"/>
              <a:t> de </a:t>
            </a:r>
            <a:r>
              <a:rPr lang="en-GB" err="1"/>
              <a:t>dar</a:t>
            </a:r>
            <a:r>
              <a:rPr lang="en-GB"/>
              <a:t> </a:t>
            </a:r>
            <a:r>
              <a:rPr lang="en-GB" err="1"/>
              <a:t>sentido</a:t>
            </a:r>
            <a:r>
              <a:rPr lang="en-GB"/>
              <a:t> a </a:t>
            </a:r>
            <a:r>
              <a:rPr lang="en-GB" err="1"/>
              <a:t>su</a:t>
            </a:r>
            <a:r>
              <a:rPr lang="en-GB"/>
              <a:t> </a:t>
            </a:r>
            <a:r>
              <a:rPr lang="en-GB" err="1"/>
              <a:t>situación</a:t>
            </a:r>
            <a:r>
              <a:rPr lang="en-GB"/>
              <a:t> y </a:t>
            </a:r>
            <a:r>
              <a:rPr lang="en-GB" err="1"/>
              <a:t>todas</a:t>
            </a:r>
            <a:r>
              <a:rPr lang="en-GB"/>
              <a:t> </a:t>
            </a:r>
            <a:r>
              <a:rPr lang="en-GB" err="1"/>
              <a:t>ellas</a:t>
            </a:r>
            <a:r>
              <a:rPr lang="en-GB"/>
              <a:t> </a:t>
            </a:r>
            <a:r>
              <a:rPr lang="en-GB" err="1"/>
              <a:t>están</a:t>
            </a:r>
            <a:r>
              <a:rPr lang="en-GB"/>
              <a:t> bien. El </a:t>
            </a:r>
            <a:r>
              <a:rPr lang="en-GB" err="1"/>
              <a:t>profesorado</a:t>
            </a:r>
            <a:r>
              <a:rPr lang="en-GB"/>
              <a:t> </a:t>
            </a:r>
            <a:r>
              <a:rPr lang="en-GB" err="1"/>
              <a:t>debe</a:t>
            </a:r>
            <a:r>
              <a:rPr lang="en-GB"/>
              <a:t> </a:t>
            </a:r>
            <a:r>
              <a:rPr lang="en-GB" err="1"/>
              <a:t>prestar</a:t>
            </a:r>
            <a:r>
              <a:rPr lang="en-GB"/>
              <a:t> </a:t>
            </a:r>
            <a:r>
              <a:rPr lang="en-GB" err="1"/>
              <a:t>atención</a:t>
            </a:r>
            <a:r>
              <a:rPr lang="en-GB"/>
              <a:t> a las palabras que </a:t>
            </a:r>
            <a:r>
              <a:rPr lang="en-GB" err="1"/>
              <a:t>utilizan</a:t>
            </a:r>
            <a:r>
              <a:rPr lang="en-GB"/>
              <a:t> </a:t>
            </a:r>
            <a:r>
              <a:rPr lang="en-GB" err="1"/>
              <a:t>los</a:t>
            </a:r>
            <a:r>
              <a:rPr lang="en-GB"/>
              <a:t> </a:t>
            </a:r>
            <a:r>
              <a:rPr lang="en-GB" err="1"/>
              <a:t>niños</a:t>
            </a:r>
            <a:r>
              <a:rPr lang="en-GB"/>
              <a:t> y </a:t>
            </a:r>
            <a:r>
              <a:rPr lang="en-GB" err="1"/>
              <a:t>niñas</a:t>
            </a:r>
            <a:r>
              <a:rPr lang="en-GB"/>
              <a:t> para que no se les </a:t>
            </a:r>
            <a:r>
              <a:rPr lang="en-GB" err="1"/>
              <a:t>cuestione</a:t>
            </a:r>
            <a:r>
              <a:rPr lang="en-GB"/>
              <a:t> </a:t>
            </a:r>
            <a:r>
              <a:rPr lang="en-GB" err="1"/>
              <a:t>ni</a:t>
            </a:r>
            <a:r>
              <a:rPr lang="en-GB"/>
              <a:t> se les </a:t>
            </a:r>
            <a:r>
              <a:rPr lang="en-GB" err="1"/>
              <a:t>rebata</a:t>
            </a:r>
            <a:r>
              <a:rPr lang="en-GB"/>
              <a:t>.</a:t>
            </a:r>
          </a:p>
          <a:p>
            <a:pPr algn="just"/>
            <a:r>
              <a:rPr lang="en-GB"/>
              <a:t>4.     Al </a:t>
            </a:r>
            <a:r>
              <a:rPr lang="en-GB" err="1"/>
              <a:t>educar</a:t>
            </a:r>
            <a:r>
              <a:rPr lang="en-GB"/>
              <a:t> a sus </a:t>
            </a:r>
            <a:r>
              <a:rPr lang="en-GB" err="1"/>
              <a:t>hijos</a:t>
            </a:r>
            <a:r>
              <a:rPr lang="en-GB"/>
              <a:t> e </a:t>
            </a:r>
            <a:r>
              <a:rPr lang="en-GB" err="1"/>
              <a:t>hijas</a:t>
            </a:r>
            <a:r>
              <a:rPr lang="en-GB"/>
              <a:t>, </a:t>
            </a:r>
            <a:r>
              <a:rPr lang="en-GB" err="1"/>
              <a:t>todas</a:t>
            </a:r>
            <a:r>
              <a:rPr lang="en-GB"/>
              <a:t> las </a:t>
            </a:r>
            <a:r>
              <a:rPr lang="en-GB" err="1"/>
              <a:t>familias</a:t>
            </a:r>
            <a:r>
              <a:rPr lang="en-GB"/>
              <a:t> </a:t>
            </a:r>
            <a:r>
              <a:rPr lang="en-GB" err="1"/>
              <a:t>hacen</a:t>
            </a:r>
            <a:r>
              <a:rPr lang="en-GB"/>
              <a:t> </a:t>
            </a:r>
            <a:r>
              <a:rPr lang="en-GB" err="1"/>
              <a:t>cosas</a:t>
            </a:r>
            <a:r>
              <a:rPr lang="en-GB"/>
              <a:t> </a:t>
            </a:r>
            <a:r>
              <a:rPr lang="en-GB" err="1"/>
              <a:t>similares</a:t>
            </a:r>
            <a:r>
              <a:rPr lang="en-GB"/>
              <a:t>, </a:t>
            </a:r>
            <a:r>
              <a:rPr lang="en-GB" err="1"/>
              <a:t>independientemente</a:t>
            </a:r>
            <a:r>
              <a:rPr lang="en-GB"/>
              <a:t> de la forma </a:t>
            </a:r>
            <a:r>
              <a:rPr lang="en-GB" err="1"/>
              <a:t>en</a:t>
            </a:r>
            <a:r>
              <a:rPr lang="en-GB"/>
              <a:t> que se </a:t>
            </a:r>
            <a:r>
              <a:rPr lang="en-GB" err="1"/>
              <a:t>haya</a:t>
            </a:r>
            <a:r>
              <a:rPr lang="en-GB"/>
              <a:t> </a:t>
            </a:r>
            <a:r>
              <a:rPr lang="en-GB" err="1"/>
              <a:t>constituido</a:t>
            </a:r>
            <a:r>
              <a:rPr lang="en-GB"/>
              <a:t> la </a:t>
            </a:r>
            <a:r>
              <a:rPr lang="en-GB" err="1"/>
              <a:t>familia</a:t>
            </a:r>
            <a:r>
              <a:rPr lang="en-GB"/>
              <a:t> o de </a:t>
            </a:r>
            <a:r>
              <a:rPr lang="en-GB" err="1"/>
              <a:t>su</a:t>
            </a:r>
            <a:r>
              <a:rPr lang="en-GB"/>
              <a:t> </a:t>
            </a:r>
            <a:r>
              <a:rPr lang="en-GB" err="1"/>
              <a:t>composición</a:t>
            </a:r>
            <a:r>
              <a:rPr lang="en-GB"/>
              <a:t>.</a:t>
            </a:r>
          </a:p>
          <a:p>
            <a:r>
              <a:rPr lang="en-GB" err="1"/>
              <a:t>Destacar</a:t>
            </a:r>
            <a:r>
              <a:rPr lang="en-GB"/>
              <a:t> que las </a:t>
            </a:r>
            <a:r>
              <a:rPr lang="en-GB" err="1"/>
              <a:t>familias</a:t>
            </a:r>
            <a:r>
              <a:rPr lang="en-GB"/>
              <a:t> </a:t>
            </a:r>
            <a:r>
              <a:rPr lang="en-GB" err="1"/>
              <a:t>hacen</a:t>
            </a:r>
            <a:r>
              <a:rPr lang="en-GB"/>
              <a:t> </a:t>
            </a:r>
            <a:r>
              <a:rPr lang="en-GB" err="1"/>
              <a:t>cosas</a:t>
            </a:r>
            <a:r>
              <a:rPr lang="en-GB"/>
              <a:t> </a:t>
            </a:r>
            <a:r>
              <a:rPr lang="en-GB" err="1"/>
              <a:t>similares</a:t>
            </a:r>
            <a:r>
              <a:rPr lang="en-GB"/>
              <a:t> </a:t>
            </a:r>
            <a:r>
              <a:rPr lang="en-GB" err="1"/>
              <a:t>por</a:t>
            </a:r>
            <a:r>
              <a:rPr lang="en-GB"/>
              <a:t> sus </a:t>
            </a:r>
            <a:r>
              <a:rPr lang="en-GB" err="1"/>
              <a:t>hijos</a:t>
            </a:r>
            <a:r>
              <a:rPr lang="en-GB"/>
              <a:t> e </a:t>
            </a:r>
            <a:r>
              <a:rPr lang="en-GB" err="1"/>
              <a:t>hijas</a:t>
            </a:r>
            <a:r>
              <a:rPr lang="en-GB"/>
              <a:t> y que las </a:t>
            </a:r>
            <a:r>
              <a:rPr lang="en-GB" err="1"/>
              <a:t>familias</a:t>
            </a:r>
            <a:r>
              <a:rPr lang="en-GB"/>
              <a:t> son un </a:t>
            </a:r>
            <a:r>
              <a:rPr lang="en-GB" err="1"/>
              <a:t>lugar</a:t>
            </a:r>
            <a:r>
              <a:rPr lang="en-GB"/>
              <a:t> </a:t>
            </a:r>
            <a:r>
              <a:rPr lang="en-GB" err="1"/>
              <a:t>donde</a:t>
            </a:r>
            <a:r>
              <a:rPr lang="en-GB"/>
              <a:t> </a:t>
            </a:r>
            <a:r>
              <a:rPr lang="en-GB" err="1"/>
              <a:t>pueden</a:t>
            </a:r>
            <a:r>
              <a:rPr lang="en-GB"/>
              <a:t> </a:t>
            </a:r>
            <a:r>
              <a:rPr lang="en-GB" err="1"/>
              <a:t>compartir</a:t>
            </a:r>
            <a:r>
              <a:rPr lang="en-GB"/>
              <a:t> </a:t>
            </a:r>
            <a:r>
              <a:rPr lang="en-GB" err="1"/>
              <a:t>el</a:t>
            </a:r>
            <a:r>
              <a:rPr lang="en-GB"/>
              <a:t> </a:t>
            </a:r>
            <a:r>
              <a:rPr lang="en-GB" err="1"/>
              <a:t>sentimiento</a:t>
            </a:r>
            <a:r>
              <a:rPr lang="en-GB"/>
              <a:t> de ser </a:t>
            </a:r>
            <a:r>
              <a:rPr lang="en-GB" err="1"/>
              <a:t>amados</a:t>
            </a:r>
            <a:r>
              <a:rPr lang="en-GB"/>
              <a:t> y </a:t>
            </a:r>
            <a:r>
              <a:rPr lang="en-GB" err="1"/>
              <a:t>protegidos</a:t>
            </a:r>
            <a:r>
              <a:rPr lang="en-GB"/>
              <a:t> </a:t>
            </a:r>
            <a:r>
              <a:rPr lang="en-GB" err="1"/>
              <a:t>puede</a:t>
            </a:r>
            <a:r>
              <a:rPr lang="en-GB"/>
              <a:t> </a:t>
            </a:r>
            <a:r>
              <a:rPr lang="en-GB" err="1"/>
              <a:t>ayudar</a:t>
            </a:r>
            <a:r>
              <a:rPr lang="en-GB"/>
              <a:t> a </a:t>
            </a:r>
            <a:r>
              <a:rPr lang="en-GB" err="1"/>
              <a:t>los</a:t>
            </a:r>
            <a:r>
              <a:rPr lang="en-GB"/>
              <a:t> </a:t>
            </a:r>
            <a:r>
              <a:rPr lang="en-GB" err="1"/>
              <a:t>niños</a:t>
            </a:r>
            <a:r>
              <a:rPr lang="en-GB"/>
              <a:t> y </a:t>
            </a:r>
            <a:r>
              <a:rPr lang="en-GB" err="1"/>
              <a:t>niñas</a:t>
            </a:r>
            <a:r>
              <a:rPr lang="en-GB"/>
              <a:t> a </a:t>
            </a:r>
            <a:r>
              <a:rPr lang="en-GB" err="1"/>
              <a:t>comprender</a:t>
            </a:r>
            <a:r>
              <a:rPr lang="en-GB"/>
              <a:t> </a:t>
            </a:r>
            <a:r>
              <a:rPr lang="en-GB" err="1"/>
              <a:t>mejor</a:t>
            </a:r>
            <a:r>
              <a:rPr lang="en-GB"/>
              <a:t> la </a:t>
            </a:r>
            <a:r>
              <a:rPr lang="en-GB" err="1"/>
              <a:t>diversidad</a:t>
            </a:r>
            <a:r>
              <a:rPr lang="en-GB"/>
              <a:t> familiar. Hablar de lo que </a:t>
            </a:r>
            <a:r>
              <a:rPr lang="en-GB" err="1"/>
              <a:t>hacen</a:t>
            </a:r>
            <a:r>
              <a:rPr lang="en-GB"/>
              <a:t> (</a:t>
            </a:r>
            <a:r>
              <a:rPr lang="en-GB" err="1"/>
              <a:t>como</a:t>
            </a:r>
            <a:r>
              <a:rPr lang="en-GB"/>
              <a:t> </a:t>
            </a:r>
            <a:r>
              <a:rPr lang="en-GB" err="1"/>
              <a:t>cuidar</a:t>
            </a:r>
            <a:r>
              <a:rPr lang="en-GB"/>
              <a:t>, </a:t>
            </a:r>
            <a:r>
              <a:rPr lang="en-GB" err="1"/>
              <a:t>consolarles</a:t>
            </a:r>
            <a:r>
              <a:rPr lang="en-GB"/>
              <a:t> </a:t>
            </a:r>
            <a:r>
              <a:rPr lang="en-GB" err="1"/>
              <a:t>cuando</a:t>
            </a:r>
            <a:r>
              <a:rPr lang="en-GB"/>
              <a:t> </a:t>
            </a:r>
            <a:r>
              <a:rPr lang="en-GB" err="1"/>
              <a:t>están</a:t>
            </a:r>
            <a:r>
              <a:rPr lang="en-GB"/>
              <a:t> tristes, </a:t>
            </a:r>
            <a:r>
              <a:rPr lang="en-GB" err="1"/>
              <a:t>llevarles</a:t>
            </a:r>
            <a:r>
              <a:rPr lang="en-GB"/>
              <a:t> al colegio </a:t>
            </a:r>
            <a:r>
              <a:rPr lang="en-GB" err="1"/>
              <a:t>cuando</a:t>
            </a:r>
            <a:r>
              <a:rPr lang="en-GB"/>
              <a:t> son </a:t>
            </a:r>
            <a:r>
              <a:rPr lang="en-GB" err="1"/>
              <a:t>demasiado</a:t>
            </a:r>
            <a:r>
              <a:rPr lang="en-GB"/>
              <a:t> </a:t>
            </a:r>
            <a:r>
              <a:rPr lang="en-GB" err="1"/>
              <a:t>pequeños</a:t>
            </a:r>
            <a:r>
              <a:rPr lang="en-GB"/>
              <a:t> para </a:t>
            </a:r>
            <a:r>
              <a:rPr lang="en-GB" err="1"/>
              <a:t>ir</a:t>
            </a:r>
            <a:r>
              <a:rPr lang="en-GB"/>
              <a:t> solos, etc.) les </a:t>
            </a:r>
            <a:r>
              <a:rPr lang="en-GB" err="1"/>
              <a:t>permite</a:t>
            </a:r>
            <a:r>
              <a:rPr lang="en-GB"/>
              <a:t> </a:t>
            </a:r>
            <a:r>
              <a:rPr lang="en-GB" err="1"/>
              <a:t>comprender</a:t>
            </a:r>
            <a:r>
              <a:rPr lang="en-GB"/>
              <a:t> que lo </a:t>
            </a:r>
            <a:r>
              <a:rPr lang="en-GB" err="1"/>
              <a:t>importante</a:t>
            </a:r>
            <a:r>
              <a:rPr lang="en-GB"/>
              <a:t> es </a:t>
            </a:r>
            <a:r>
              <a:rPr lang="en-GB" err="1"/>
              <a:t>el</a:t>
            </a:r>
            <a:r>
              <a:rPr lang="en-GB"/>
              <a:t> </a:t>
            </a:r>
            <a:r>
              <a:rPr lang="en-GB" err="1"/>
              <a:t>papel</a:t>
            </a:r>
            <a:r>
              <a:rPr lang="en-GB"/>
              <a:t> de la </a:t>
            </a:r>
            <a:r>
              <a:rPr lang="en-GB" err="1"/>
              <a:t>familia</a:t>
            </a:r>
            <a:r>
              <a:rPr lang="en-GB"/>
              <a:t> y no </a:t>
            </a:r>
            <a:r>
              <a:rPr lang="en-GB" err="1"/>
              <a:t>su</a:t>
            </a:r>
            <a:r>
              <a:rPr lang="en-GB"/>
              <a:t> </a:t>
            </a:r>
            <a:r>
              <a:rPr lang="en-GB" err="1"/>
              <a:t>composición</a:t>
            </a:r>
          </a:p>
          <a:p>
            <a:pPr marL="0" indent="0"/>
            <a:br>
              <a:rPr lang="en-US"/>
            </a:br>
            <a:endParaRPr lang="en-US"/>
          </a:p>
        </p:txBody>
      </p:sp>
      <p:sp>
        <p:nvSpPr>
          <p:cNvPr id="158" name="Google Shape;15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11</a:t>
            </a:fld>
            <a:endParaRPr>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a:p>
        </p:txBody>
      </p:sp>
      <p:sp>
        <p:nvSpPr>
          <p:cNvPr id="171" name="Google Shape;171;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a:p>
        </p:txBody>
      </p:sp>
      <p:sp>
        <p:nvSpPr>
          <p:cNvPr id="177" name="Google Shape;177;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a:p>
        </p:txBody>
      </p:sp>
      <p:sp>
        <p:nvSpPr>
          <p:cNvPr id="177" name="Google Shape;177;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51938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r>
              <a:rPr lang="en-GB" err="1"/>
              <a:t>Aprendizaje</a:t>
            </a:r>
            <a:r>
              <a:rPr lang="en-GB"/>
              <a:t> </a:t>
            </a:r>
            <a:r>
              <a:rPr lang="en-GB" err="1"/>
              <a:t>cooperativo</a:t>
            </a:r>
            <a:endParaRPr lang="es-ES" err="1"/>
          </a:p>
          <a:p>
            <a:pPr marL="171450" indent="-171450">
              <a:buChar char="•"/>
            </a:pPr>
            <a:r>
              <a:rPr lang="en-GB"/>
              <a:t>En </a:t>
            </a:r>
            <a:r>
              <a:rPr lang="en-GB" err="1"/>
              <a:t>grupos</a:t>
            </a:r>
            <a:r>
              <a:rPr lang="en-GB"/>
              <a:t> </a:t>
            </a:r>
            <a:r>
              <a:rPr lang="en-GB" err="1"/>
              <a:t>pequeños</a:t>
            </a:r>
            <a:r>
              <a:rPr lang="en-GB"/>
              <a:t>, se </a:t>
            </a:r>
            <a:r>
              <a:rPr lang="en-GB" err="1"/>
              <a:t>reflexiona</a:t>
            </a:r>
            <a:r>
              <a:rPr lang="en-GB"/>
              <a:t> </a:t>
            </a:r>
            <a:r>
              <a:rPr lang="en-GB" err="1"/>
              <a:t>en</a:t>
            </a:r>
            <a:r>
              <a:rPr lang="en-GB"/>
              <a:t> </a:t>
            </a:r>
            <a:r>
              <a:rPr lang="en-GB" err="1"/>
              <a:t>torno</a:t>
            </a:r>
            <a:r>
              <a:rPr lang="en-GB"/>
              <a:t> a la </a:t>
            </a:r>
            <a:r>
              <a:rPr lang="en-GB" err="1"/>
              <a:t>siguiente</a:t>
            </a:r>
            <a:r>
              <a:rPr lang="en-GB"/>
              <a:t> </a:t>
            </a:r>
            <a:r>
              <a:rPr lang="en-GB" err="1"/>
              <a:t>pregunta</a:t>
            </a:r>
            <a:r>
              <a:rPr lang="en-GB"/>
              <a:t>:  ¿</a:t>
            </a:r>
            <a:r>
              <a:rPr lang="en-GB" err="1"/>
              <a:t>Cuándo</a:t>
            </a:r>
            <a:r>
              <a:rPr lang="en-GB"/>
              <a:t> </a:t>
            </a:r>
            <a:r>
              <a:rPr lang="en-GB" err="1"/>
              <a:t>siento</a:t>
            </a:r>
            <a:r>
              <a:rPr lang="en-GB"/>
              <a:t> que mi </a:t>
            </a:r>
            <a:r>
              <a:rPr lang="en-GB" err="1"/>
              <a:t>privacidad</a:t>
            </a:r>
            <a:r>
              <a:rPr lang="en-GB"/>
              <a:t> es </a:t>
            </a:r>
            <a:r>
              <a:rPr lang="en-GB" err="1"/>
              <a:t>vulnerada</a:t>
            </a:r>
            <a:r>
              <a:rPr lang="en-GB"/>
              <a:t> </a:t>
            </a:r>
            <a:r>
              <a:rPr lang="en-GB" err="1"/>
              <a:t>en</a:t>
            </a:r>
            <a:r>
              <a:rPr lang="en-GB"/>
              <a:t> mi </a:t>
            </a:r>
            <a:r>
              <a:rPr lang="en-GB" err="1"/>
              <a:t>trabajo</a:t>
            </a:r>
            <a:r>
              <a:rPr lang="en-GB"/>
              <a:t> </a:t>
            </a:r>
            <a:r>
              <a:rPr lang="en-GB" err="1"/>
              <a:t>diario</a:t>
            </a:r>
            <a:r>
              <a:rPr lang="en-GB"/>
              <a:t>? ¿Y </a:t>
            </a:r>
            <a:r>
              <a:rPr lang="en-GB" err="1"/>
              <a:t>en</a:t>
            </a:r>
            <a:r>
              <a:rPr lang="en-GB"/>
              <a:t> </a:t>
            </a:r>
            <a:r>
              <a:rPr lang="en-GB" err="1"/>
              <a:t>otros</a:t>
            </a:r>
            <a:r>
              <a:rPr lang="en-GB"/>
              <a:t> </a:t>
            </a:r>
            <a:r>
              <a:rPr lang="en-GB" err="1"/>
              <a:t>ámbitos</a:t>
            </a:r>
            <a:r>
              <a:rPr lang="en-GB"/>
              <a:t>? (15 min)</a:t>
            </a:r>
          </a:p>
          <a:p>
            <a:pPr marL="171450" indent="-171450">
              <a:buChar char="•"/>
            </a:pPr>
            <a:r>
              <a:rPr lang="en-GB"/>
              <a:t>En </a:t>
            </a:r>
            <a:r>
              <a:rPr lang="en-GB" err="1"/>
              <a:t>sesión</a:t>
            </a:r>
            <a:r>
              <a:rPr lang="en-GB"/>
              <a:t> </a:t>
            </a:r>
            <a:r>
              <a:rPr lang="en-GB" err="1"/>
              <a:t>plenaria</a:t>
            </a:r>
            <a:r>
              <a:rPr lang="en-GB"/>
              <a:t>, las </a:t>
            </a:r>
            <a:r>
              <a:rPr lang="en-GB" err="1"/>
              <a:t>respuestas</a:t>
            </a:r>
            <a:r>
              <a:rPr lang="en-GB"/>
              <a:t> se </a:t>
            </a:r>
            <a:r>
              <a:rPr lang="en-GB" err="1"/>
              <a:t>comparten</a:t>
            </a:r>
            <a:r>
              <a:rPr lang="en-GB"/>
              <a:t> y se </a:t>
            </a:r>
            <a:r>
              <a:rPr lang="en-GB" err="1"/>
              <a:t>clasifican</a:t>
            </a:r>
            <a:r>
              <a:rPr lang="en-GB"/>
              <a:t> del 1 al 10 </a:t>
            </a:r>
            <a:r>
              <a:rPr lang="en-GB" err="1"/>
              <a:t>según</a:t>
            </a:r>
            <a:r>
              <a:rPr lang="en-GB"/>
              <a:t> </a:t>
            </a:r>
            <a:r>
              <a:rPr lang="en-GB" err="1"/>
              <a:t>su</a:t>
            </a:r>
            <a:r>
              <a:rPr lang="en-GB"/>
              <a:t> </a:t>
            </a:r>
            <a:r>
              <a:rPr lang="en-GB" err="1"/>
              <a:t>importancia</a:t>
            </a:r>
            <a:r>
              <a:rPr lang="en-GB"/>
              <a:t> (15 min)</a:t>
            </a:r>
          </a:p>
          <a:p>
            <a:pPr marL="0" lvl="0" indent="0" algn="l">
              <a:lnSpc>
                <a:spcPct val="100000"/>
              </a:lnSpc>
              <a:spcBef>
                <a:spcPts val="0"/>
              </a:spcBef>
              <a:spcAft>
                <a:spcPts val="0"/>
              </a:spcAft>
              <a:buSzPts val="1400"/>
              <a:buNone/>
            </a:pPr>
            <a:endParaRPr lang="en-GB"/>
          </a:p>
          <a:p>
            <a:pPr marL="0" lvl="0" indent="0" algn="l" rtl="0">
              <a:lnSpc>
                <a:spcPct val="100000"/>
              </a:lnSpc>
              <a:spcBef>
                <a:spcPts val="0"/>
              </a:spcBef>
              <a:spcAft>
                <a:spcPts val="0"/>
              </a:spcAft>
              <a:buSzPts val="1400"/>
              <a:buNone/>
            </a:pPr>
            <a:endParaRPr/>
          </a:p>
        </p:txBody>
      </p:sp>
      <p:sp>
        <p:nvSpPr>
          <p:cNvPr id="99" name="Google Shape;99;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2</a:t>
            </a:fld>
            <a:endParaRPr>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Within the EU countries, the right to privacy of personal data, private and family life is protected by a number of laws, which may vary from country to country. Similarly, there is a right to professional secrecy regarding information about health history and judicial decisions that affect people's lives. </a:t>
            </a:r>
            <a:endParaRPr/>
          </a:p>
          <a:p>
            <a:pPr marL="0" lvl="0" indent="0" algn="l" rtl="0">
              <a:lnSpc>
                <a:spcPct val="100000"/>
              </a:lnSpc>
              <a:spcBef>
                <a:spcPts val="0"/>
              </a:spcBef>
              <a:spcAft>
                <a:spcPts val="0"/>
              </a:spcAft>
              <a:buSzPts val="1400"/>
              <a:buNone/>
            </a:pPr>
            <a:r>
              <a:rPr lang="en-GB"/>
              <a:t>It is important then for professionals to be aware of the general legal framework ruling privacy issues of the country in which they work. Laws often constrain the professional role and are the basis on which the single institution defines specific policies on the matter. </a:t>
            </a:r>
            <a:endParaRPr/>
          </a:p>
          <a:p>
            <a:pPr marL="0" marR="0" lvl="0" indent="0" algn="l" rtl="0">
              <a:lnSpc>
                <a:spcPct val="100000"/>
              </a:lnSpc>
              <a:spcBef>
                <a:spcPts val="0"/>
              </a:spcBef>
              <a:spcAft>
                <a:spcPts val="0"/>
              </a:spcAft>
              <a:buClr>
                <a:schemeClr val="dk1"/>
              </a:buClr>
              <a:buSzPts val="1200"/>
              <a:buFont typeface="Calibri"/>
              <a:buNone/>
            </a:pPr>
            <a:r>
              <a:rPr lang="en-GB"/>
              <a:t>It is also important to remember that the concept of privacy is culturally informed. For this reason, it is essential, especially with families or pupils with a migrant background, never to take for granted a shared understanding of its meaning, of the forms and boundaries that privacy should take, as well as of the practices to respect it. To this end, figures such as cultural mediators can be essential resources. </a:t>
            </a:r>
            <a:endParaRPr/>
          </a:p>
          <a:p>
            <a:pPr marL="0" marR="0" lvl="0" indent="0" algn="l" rtl="0">
              <a:lnSpc>
                <a:spcPct val="100000"/>
              </a:lnSpc>
              <a:spcBef>
                <a:spcPts val="0"/>
              </a:spcBef>
              <a:spcAft>
                <a:spcPts val="0"/>
              </a:spcAft>
              <a:buClr>
                <a:schemeClr val="dk1"/>
              </a:buClr>
              <a:buSzPts val="1200"/>
              <a:buFont typeface="Calibri"/>
              <a:buNone/>
            </a:pPr>
            <a:r>
              <a:rPr lang="en-GB" i="1"/>
              <a:t>Providing specific information about the normative situation of the country.</a:t>
            </a:r>
            <a:endParaRPr/>
          </a:p>
          <a:p>
            <a:pPr marL="0" lvl="0" indent="0" algn="l" rtl="0">
              <a:lnSpc>
                <a:spcPct val="100000"/>
              </a:lnSpc>
              <a:spcBef>
                <a:spcPts val="0"/>
              </a:spcBef>
              <a:spcAft>
                <a:spcPts val="0"/>
              </a:spcAft>
              <a:buSzPts val="1400"/>
              <a:buNone/>
            </a:pPr>
            <a:r>
              <a:rPr lang="en-GB"/>
              <a:t>The right to privacy, however, is not only a legal and ethical obligation but also a pivotal relational tool for building interpersonal relationships based on trust. For this reason, confidentiality and sensitivity in respecting private areas of personal stories are crucial skills to build an effective relationship with families and kids.</a:t>
            </a:r>
            <a:endParaRPr/>
          </a:p>
          <a:p>
            <a:pPr marL="0" lvl="0" indent="0" algn="l" rtl="0">
              <a:lnSpc>
                <a:spcPct val="100000"/>
              </a:lnSpc>
              <a:spcBef>
                <a:spcPts val="0"/>
              </a:spcBef>
              <a:spcAft>
                <a:spcPts val="0"/>
              </a:spcAft>
              <a:buSzPts val="1400"/>
              <a:buNone/>
            </a:pPr>
            <a:endParaRPr/>
          </a:p>
        </p:txBody>
      </p:sp>
      <p:sp>
        <p:nvSpPr>
          <p:cNvPr id="106" name="Google Shape;106;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3</a:t>
            </a:fld>
            <a:endParaRPr>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Awareness of how early adverse experiences can affect human functioning is essential for teachers to frame children</a:t>
            </a:r>
            <a:r>
              <a:rPr lang="en-GB"/>
              <a:t>’s</a:t>
            </a:r>
            <a:r>
              <a:rPr lang="en-GB" sz="1200">
                <a:solidFill>
                  <a:schemeClr val="dk1"/>
                </a:solidFill>
                <a:latin typeface="Calibri"/>
                <a:ea typeface="Calibri"/>
                <a:cs typeface="Calibri"/>
                <a:sym typeface="Calibri"/>
              </a:rPr>
              <a:t> behaviours and for developing sensitivity to the variety of needs. However, developing awareness and sensitivity to the role that early adverse experiences can play in a child's life does not mean that it is necessary for every teacher or professional at school to know kids' personal history.</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actors involved in the educational relationship may have different perceptions about the salience of information, the proper boundary of respect for confidentiality, the child's ability to decide for themselves.</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Family members or caregivers may, for example, feel that it is better to select or even not reveal specific information about the child's life at all. As a result, it may be that the school does not know that a pupil has a history of adoption or fostering, or that information about the pupil's relational difficulties is not shared. There may be several reasons for this: distrust of professionals due to previous negative experiences, fear of stigmatisation, expectation that in a new context the child can "start again", etc.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children themselves may show strong unease at the idea of strangers learning information that they themselves do not yet know how to deal with. Children may feel shame, anxiety, guilt, aggression because of this, or the need to protect their families from external judgement. This need for privacy and control on one’s own life can become critical in adolescence. In this phase of development, in fact, young people are engaged in the construction of an adult identity, breaking with their childhood identity, and the demand for independence from the adult world is central. In such circumstances, the way of presenting oneself to the world becomes a particularly sensitive element.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Unlike children and caregivers, school staff may feel that knowing the details of personal stories is essential to protect the child and build a safe environment, feeling the need to share information with the educational team.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It is therefore important to create a climate of collaboration and integration between school, caregiver and child, aimed at having a precise and constant monitoring of the child's functioning and well-being in the school context. The focus of the information exchange is therefore not the personal story, but a description of the child's current functioning, with their fragilities and strengths, where biographical elements provide a general interpretative framework of behavioural signals.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Navigating the different perspectives can be challenging, taking in mind that collaboration with caregivers is crucial when the school encounters pupils who have experienced early adversity, and careful relational work is required by the school staff to build the trust necessary for open dialogue. Open and effective communication is essential to identify support strategies highly individualised,</a:t>
            </a:r>
            <a:r>
              <a:rPr lang="en-GB"/>
              <a:t> to</a:t>
            </a:r>
            <a:r>
              <a:rPr lang="en-GB" sz="1200">
                <a:solidFill>
                  <a:schemeClr val="dk1"/>
                </a:solidFill>
                <a:latin typeface="Calibri"/>
                <a:ea typeface="Calibri"/>
                <a:cs typeface="Calibri"/>
                <a:sym typeface="Calibri"/>
              </a:rPr>
              <a:t> shape realistic expectations and set shared goals within the child's reach.</a:t>
            </a:r>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It is however important to keep in mind that, in itself, knowledge of a specific traumatic biography does not automatically lead to the development of an awareness of the problem and a capacity for case management, and can instead create a counterproductive effect, supporting prejudices and stereotypes.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choice to share parts of a traumatic biography, far from being a pure transfer of information, is an important and delicate moment </a:t>
            </a:r>
            <a:r>
              <a:rPr lang="en-GB"/>
              <a:t>in</a:t>
            </a:r>
            <a:r>
              <a:rPr lang="en-GB" sz="1200">
                <a:solidFill>
                  <a:schemeClr val="dk1"/>
                </a:solidFill>
                <a:latin typeface="Calibri"/>
                <a:ea typeface="Calibri"/>
                <a:cs typeface="Calibri"/>
                <a:sym typeface="Calibri"/>
              </a:rPr>
              <a:t> an educational relationship, in which the construction of a space of trust and recognition is at stake. </a:t>
            </a:r>
            <a:endParaRPr/>
          </a:p>
          <a:p>
            <a:pPr marL="0" lvl="0" indent="0" algn="l" rtl="0">
              <a:lnSpc>
                <a:spcPct val="100000"/>
              </a:lnSpc>
              <a:spcBef>
                <a:spcPts val="0"/>
              </a:spcBef>
              <a:spcAft>
                <a:spcPts val="0"/>
              </a:spcAft>
              <a:buSzPts val="1400"/>
              <a:buNone/>
            </a:pPr>
            <a:endParaRPr/>
          </a:p>
        </p:txBody>
      </p:sp>
      <p:sp>
        <p:nvSpPr>
          <p:cNvPr id="113" name="Google Shape;11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4</a:t>
            </a:fld>
            <a:endParaRPr>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GB" sz="1200" b="0" i="0" u="none" strike="noStrike" cap="none">
                <a:solidFill>
                  <a:schemeClr val="dk1"/>
                </a:solidFill>
                <a:latin typeface="Calibri"/>
                <a:ea typeface="Calibri"/>
                <a:cs typeface="Calibri"/>
                <a:sym typeface="Calibri"/>
              </a:rPr>
              <a:t>Life experiences outside the classroom shape the context of students’ school experience, filtering their perceptions of self, others, and the importance of fully engaging in school (Huebner et al., 2001). The potential potent impact of ACEs on student outcomes has been documented, ranging from academic achievement (Slade &amp; Wissow, 2007) to behavioural and emotional well-being (Hunt et al., 2017). The author suggests that framing this work as “healing-centered” offers a critical shift that orients toward system-level, culturally grounded, and asset-driven work. </a:t>
            </a:r>
            <a:endParaRPr/>
          </a:p>
          <a:p>
            <a:pPr marL="457200" marR="0" lvl="0" indent="-228600" algn="l" rtl="0">
              <a:lnSpc>
                <a:spcPct val="100000"/>
              </a:lnSpc>
              <a:spcBef>
                <a:spcPts val="0"/>
              </a:spcBef>
              <a:spcAft>
                <a:spcPts val="0"/>
              </a:spcAft>
              <a:buClr>
                <a:srgbClr val="000000"/>
              </a:buClr>
              <a:buSzPts val="1400"/>
              <a:buFont typeface="Arial"/>
              <a:buNone/>
            </a:pPr>
            <a:r>
              <a:rPr lang="en-GB" sz="1200" b="0" i="0" u="none" strike="noStrike" cap="none">
                <a:solidFill>
                  <a:schemeClr val="dk1"/>
                </a:solidFill>
                <a:latin typeface="Calibri"/>
                <a:ea typeface="Calibri"/>
                <a:cs typeface="Calibri"/>
                <a:sym typeface="Calibri"/>
              </a:rPr>
              <a:t>We propose an integrated whole child, culturally responsive, and healing-centered approach grounded in an ecological framework. Specifically, this integrated approach accounts for the adverse impact of ACEs, protective factors, and cultural factors influencing individuals and the environments in which they are situated to provide an opportunity for a more systemic approach to trauma-informed education. An ecological framework applied to a trauma- informed approach in schools interweaves whole school and whole community supports to enable a tiered system framework to supporting the whole child. </a:t>
            </a:r>
            <a:endParaRPr/>
          </a:p>
          <a:p>
            <a:pPr marL="457200" marR="0" lvl="0" indent="-228600" algn="l" rtl="0">
              <a:lnSpc>
                <a:spcPct val="100000"/>
              </a:lnSpc>
              <a:spcBef>
                <a:spcPts val="0"/>
              </a:spcBef>
              <a:spcAft>
                <a:spcPts val="0"/>
              </a:spcAft>
              <a:buClr>
                <a:srgbClr val="000000"/>
              </a:buClr>
              <a:buSzPts val="1400"/>
              <a:buFont typeface="Arial"/>
              <a:buNone/>
            </a:pPr>
            <a:r>
              <a:rPr lang="en-GB" sz="1800">
                <a:latin typeface="Calibri"/>
                <a:ea typeface="Calibri"/>
                <a:cs typeface="Calibri"/>
                <a:sym typeface="Calibri"/>
              </a:rPr>
              <a:t>Trauma-informed school systems attend to service delivery at both child and school levels, and are situated within community contexts that enhance service delivery to support whole child and school functioning. At the school level, all staff understand their role in enabling a positive and inclusive environment, and have the knowledge and skills to enact policies and practices that promote safety and connection, address issues of inequity, and avoid re-trau- matization. At the child level, students are actively engaged in developing their social identities and self-concept through social emotional learning, are provided opportunities to con- nect and strengthen protective factors, and have access to intensive interventions that heal and rebuild a sense of self. Together, related bodies of the literature (e.g., exclusionary discipline, racism, social determinants) are integrated with ACE research in informing a complete system approach to trauma-informed care in schools. Such integration demon- strates how trauma-informed care is critical to articulated goals in education around inclusion, equity, and social jus- tice (Ridgard et al., </a:t>
            </a:r>
            <a:r>
              <a:rPr lang="en-GB" sz="1800">
                <a:solidFill>
                  <a:srgbClr val="0000FF"/>
                </a:solidFill>
                <a:latin typeface="Calibri"/>
                <a:ea typeface="Calibri"/>
                <a:cs typeface="Calibri"/>
                <a:sym typeface="Calibri"/>
              </a:rPr>
              <a:t>2015</a:t>
            </a:r>
            <a:r>
              <a:rPr lang="en-GB" sz="1800">
                <a:latin typeface="Calibri"/>
                <a:ea typeface="Calibri"/>
                <a:cs typeface="Calibri"/>
                <a:sym typeface="Calibri"/>
              </a:rPr>
              <a:t>). To accomplish this vision for integration, the continuum of strategies informing a trauma- informed approach must reflect an understanding of the cul- tural context shaping student life experiences. An emerging body of the literature suggests whole child support includes school practices that reflect holistic engagement of students’ social identities and account for cultural factors shaping their academic experience (Blitz et al., </a:t>
            </a:r>
            <a:r>
              <a:rPr lang="en-GB" sz="1800">
                <a:solidFill>
                  <a:srgbClr val="0000FF"/>
                </a:solidFill>
                <a:latin typeface="Calibri"/>
                <a:ea typeface="Calibri"/>
                <a:cs typeface="Calibri"/>
                <a:sym typeface="Calibri"/>
              </a:rPr>
              <a:t>2020</a:t>
            </a:r>
            <a:r>
              <a:rPr lang="en-GB" sz="1800">
                <a:latin typeface="Calibri"/>
                <a:ea typeface="Calibri"/>
                <a:cs typeface="Calibri"/>
                <a:sym typeface="Calibri"/>
              </a:rPr>
              <a:t>; Jagers et al., </a:t>
            </a:r>
            <a:r>
              <a:rPr lang="en-GB" sz="1800">
                <a:solidFill>
                  <a:srgbClr val="0000FF"/>
                </a:solidFill>
                <a:latin typeface="Calibri"/>
                <a:ea typeface="Calibri"/>
                <a:cs typeface="Calibri"/>
                <a:sym typeface="Calibri"/>
              </a:rPr>
              <a:t>2019</a:t>
            </a:r>
            <a:r>
              <a:rPr lang="en-GB" sz="1800">
                <a:latin typeface="Calibri"/>
                <a:ea typeface="Calibri"/>
                <a:cs typeface="Calibri"/>
                <a:sym typeface="Calibri"/>
              </a:rPr>
              <a:t>, Lewallen et al., </a:t>
            </a:r>
            <a:r>
              <a:rPr lang="en-GB" sz="1800">
                <a:solidFill>
                  <a:srgbClr val="0000FF"/>
                </a:solidFill>
                <a:latin typeface="Calibri"/>
                <a:ea typeface="Calibri"/>
                <a:cs typeface="Calibri"/>
                <a:sym typeface="Calibri"/>
              </a:rPr>
              <a:t>2015</a:t>
            </a:r>
            <a:r>
              <a:rPr lang="en-GB" sz="1800">
                <a:latin typeface="Calibri"/>
                <a:ea typeface="Calibri"/>
                <a:cs typeface="Calibri"/>
                <a:sym typeface="Calibri"/>
              </a:rPr>
              <a:t>). </a:t>
            </a:r>
            <a:endParaRPr/>
          </a:p>
          <a:p>
            <a:pPr marL="457200" marR="0" lvl="0" indent="-228600" algn="l" rtl="0">
              <a:lnSpc>
                <a:spcPct val="100000"/>
              </a:lnSpc>
              <a:spcBef>
                <a:spcPts val="0"/>
              </a:spcBef>
              <a:spcAft>
                <a:spcPts val="0"/>
              </a:spcAft>
              <a:buSzPts val="1400"/>
              <a:buNone/>
            </a:pPr>
            <a:endParaRPr/>
          </a:p>
          <a:p>
            <a:pPr marL="457200" marR="0" lvl="0" indent="-228600" algn="l" rtl="0">
              <a:lnSpc>
                <a:spcPct val="100000"/>
              </a:lnSpc>
              <a:spcBef>
                <a:spcPts val="0"/>
              </a:spcBef>
              <a:spcAft>
                <a:spcPts val="0"/>
              </a:spcAft>
              <a:buSzPts val="1400"/>
              <a:buNone/>
            </a:pPr>
            <a:r>
              <a:rPr lang="en-GB"/>
              <a:t>https://link.springer.com/article/10.1007/s12310-021-09427-9 </a:t>
            </a:r>
            <a:endParaRPr/>
          </a:p>
        </p:txBody>
      </p:sp>
      <p:sp>
        <p:nvSpPr>
          <p:cNvPr id="120" name="Google Shape;120;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GB"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r>
              <a:rPr lang="en-GB"/>
              <a:t>Las </a:t>
            </a:r>
            <a:r>
              <a:rPr lang="en-GB" err="1"/>
              <a:t>acciones</a:t>
            </a:r>
            <a:r>
              <a:rPr lang="en-GB"/>
              <a:t> </a:t>
            </a:r>
            <a:r>
              <a:rPr lang="en-GB" err="1"/>
              <a:t>actuales</a:t>
            </a:r>
            <a:r>
              <a:rPr lang="en-GB"/>
              <a:t> se </a:t>
            </a:r>
            <a:r>
              <a:rPr lang="en-GB" err="1"/>
              <a:t>han</a:t>
            </a:r>
            <a:r>
              <a:rPr lang="en-GB"/>
              <a:t> </a:t>
            </a:r>
            <a:r>
              <a:rPr lang="en-GB" err="1"/>
              <a:t>centrado</a:t>
            </a:r>
            <a:r>
              <a:rPr lang="en-GB"/>
              <a:t> </a:t>
            </a:r>
            <a:r>
              <a:rPr lang="en-GB" err="1"/>
              <a:t>más</a:t>
            </a:r>
            <a:r>
              <a:rPr lang="en-GB"/>
              <a:t> </a:t>
            </a:r>
            <a:r>
              <a:rPr lang="en-GB" err="1"/>
              <a:t>en</a:t>
            </a:r>
            <a:r>
              <a:rPr lang="en-GB"/>
              <a:t> </a:t>
            </a:r>
            <a:r>
              <a:rPr lang="en-GB" err="1"/>
              <a:t>los</a:t>
            </a:r>
            <a:r>
              <a:rPr lang="en-GB"/>
              <a:t> </a:t>
            </a:r>
            <a:r>
              <a:rPr lang="en-GB" err="1"/>
              <a:t>esfuerzos</a:t>
            </a:r>
            <a:r>
              <a:rPr lang="en-GB"/>
              <a:t> para </a:t>
            </a:r>
            <a:r>
              <a:rPr lang="en-GB" err="1"/>
              <a:t>crear</a:t>
            </a:r>
            <a:r>
              <a:rPr lang="en-GB"/>
              <a:t> </a:t>
            </a:r>
            <a:r>
              <a:rPr lang="en-GB" err="1"/>
              <a:t>conciencia</a:t>
            </a:r>
            <a:r>
              <a:rPr lang="en-GB"/>
              <a:t> y </a:t>
            </a:r>
            <a:r>
              <a:rPr lang="en-GB" err="1"/>
              <a:t>empatía</a:t>
            </a:r>
            <a:r>
              <a:rPr lang="en-GB"/>
              <a:t> </a:t>
            </a:r>
            <a:r>
              <a:rPr lang="en-GB" err="1"/>
              <a:t>en</a:t>
            </a:r>
            <a:r>
              <a:rPr lang="en-GB"/>
              <a:t> </a:t>
            </a:r>
            <a:r>
              <a:rPr lang="en-GB" err="1"/>
              <a:t>torno</a:t>
            </a:r>
            <a:r>
              <a:rPr lang="en-GB"/>
              <a:t> a las </a:t>
            </a:r>
            <a:r>
              <a:rPr lang="en-GB" err="1"/>
              <a:t>experiencias</a:t>
            </a:r>
            <a:r>
              <a:rPr lang="en-GB"/>
              <a:t> </a:t>
            </a:r>
            <a:r>
              <a:rPr lang="en-GB" err="1"/>
              <a:t>traumáticas</a:t>
            </a:r>
            <a:r>
              <a:rPr lang="en-GB"/>
              <a:t> que </a:t>
            </a:r>
            <a:r>
              <a:rPr lang="en-GB" err="1"/>
              <a:t>en</a:t>
            </a:r>
            <a:r>
              <a:rPr lang="en-GB"/>
              <a:t> la </a:t>
            </a:r>
            <a:r>
              <a:rPr lang="en-GB" err="1"/>
              <a:t>comprensión</a:t>
            </a:r>
            <a:r>
              <a:rPr lang="en-GB"/>
              <a:t> de las </a:t>
            </a:r>
            <a:r>
              <a:rPr lang="en-GB" err="1"/>
              <a:t>contribuciones</a:t>
            </a:r>
            <a:r>
              <a:rPr lang="en-GB"/>
              <a:t> de </a:t>
            </a:r>
            <a:r>
              <a:rPr lang="en-GB" err="1"/>
              <a:t>los</a:t>
            </a:r>
            <a:r>
              <a:rPr lang="en-GB"/>
              <a:t> </a:t>
            </a:r>
            <a:r>
              <a:rPr lang="en-GB" err="1"/>
              <a:t>entornos</a:t>
            </a:r>
            <a:r>
              <a:rPr lang="en-GB"/>
              <a:t> </a:t>
            </a:r>
            <a:r>
              <a:rPr lang="en-GB" err="1"/>
              <a:t>escolares</a:t>
            </a:r>
            <a:r>
              <a:rPr lang="en-GB"/>
              <a:t> y la </a:t>
            </a:r>
            <a:r>
              <a:rPr lang="en-GB" err="1"/>
              <a:t>promulgación</a:t>
            </a:r>
            <a:r>
              <a:rPr lang="en-GB"/>
              <a:t> de </a:t>
            </a:r>
            <a:r>
              <a:rPr lang="en-GB" err="1"/>
              <a:t>cambios</a:t>
            </a:r>
            <a:r>
              <a:rPr lang="en-GB"/>
              <a:t> </a:t>
            </a:r>
            <a:r>
              <a:rPr lang="en-GB" err="1"/>
              <a:t>en</a:t>
            </a:r>
            <a:r>
              <a:rPr lang="en-GB"/>
              <a:t> </a:t>
            </a:r>
            <a:r>
              <a:rPr lang="en-GB" err="1"/>
              <a:t>el</a:t>
            </a:r>
            <a:r>
              <a:rPr lang="en-GB"/>
              <a:t> </a:t>
            </a:r>
            <a:r>
              <a:rPr lang="en-GB" err="1"/>
              <a:t>sistema</a:t>
            </a:r>
            <a:r>
              <a:rPr lang="en-GB"/>
              <a:t> a </a:t>
            </a:r>
            <a:r>
              <a:rPr lang="en-GB" err="1"/>
              <a:t>través</a:t>
            </a:r>
            <a:r>
              <a:rPr lang="en-GB"/>
              <a:t> de la </a:t>
            </a:r>
            <a:r>
              <a:rPr lang="en-GB" err="1"/>
              <a:t>política</a:t>
            </a:r>
            <a:r>
              <a:rPr lang="en-GB"/>
              <a:t> y la </a:t>
            </a:r>
            <a:r>
              <a:rPr lang="en-GB" err="1"/>
              <a:t>práctica</a:t>
            </a:r>
            <a:r>
              <a:rPr lang="en-GB"/>
              <a:t>. </a:t>
            </a:r>
            <a:endParaRPr lang="es-ES"/>
          </a:p>
          <a:p>
            <a:r>
              <a:rPr lang="en-GB"/>
              <a:t> </a:t>
            </a:r>
          </a:p>
          <a:p>
            <a:r>
              <a:rPr lang="en-GB"/>
              <a:t>El </a:t>
            </a:r>
            <a:r>
              <a:rPr lang="en-GB" err="1"/>
              <a:t>cambio</a:t>
            </a:r>
            <a:r>
              <a:rPr lang="en-GB"/>
              <a:t> </a:t>
            </a:r>
            <a:r>
              <a:rPr lang="en-GB" err="1"/>
              <a:t>organizativo</a:t>
            </a:r>
            <a:r>
              <a:rPr lang="en-GB"/>
              <a:t> </a:t>
            </a:r>
            <a:r>
              <a:rPr lang="en-GB" err="1"/>
              <a:t>requiere</a:t>
            </a:r>
            <a:r>
              <a:rPr lang="en-GB"/>
              <a:t> </a:t>
            </a:r>
            <a:r>
              <a:rPr lang="en-GB" err="1"/>
              <a:t>una</a:t>
            </a:r>
            <a:r>
              <a:rPr lang="en-GB"/>
              <a:t> </a:t>
            </a:r>
            <a:r>
              <a:rPr lang="en-GB" err="1"/>
              <a:t>alineación</a:t>
            </a:r>
            <a:r>
              <a:rPr lang="en-GB"/>
              <a:t> entre </a:t>
            </a:r>
            <a:r>
              <a:rPr lang="en-GB" err="1"/>
              <a:t>el</a:t>
            </a:r>
            <a:r>
              <a:rPr lang="en-GB"/>
              <a:t> </a:t>
            </a:r>
            <a:r>
              <a:rPr lang="en-GB" err="1"/>
              <a:t>trabajo</a:t>
            </a:r>
            <a:r>
              <a:rPr lang="en-GB"/>
              <a:t> </a:t>
            </a:r>
            <a:r>
              <a:rPr lang="en-GB" err="1"/>
              <a:t>previsto</a:t>
            </a:r>
            <a:r>
              <a:rPr lang="en-GB"/>
              <a:t> de la </a:t>
            </a:r>
            <a:r>
              <a:rPr lang="en-GB" err="1"/>
              <a:t>organización</a:t>
            </a:r>
            <a:r>
              <a:rPr lang="en-GB"/>
              <a:t>, las personas que la </a:t>
            </a:r>
            <a:r>
              <a:rPr lang="en-GB" err="1"/>
              <a:t>integran</a:t>
            </a:r>
            <a:r>
              <a:rPr lang="en-GB"/>
              <a:t>, la </a:t>
            </a:r>
            <a:r>
              <a:rPr lang="en-GB" err="1"/>
              <a:t>cultura</a:t>
            </a:r>
            <a:r>
              <a:rPr lang="en-GB"/>
              <a:t> de la </a:t>
            </a:r>
            <a:r>
              <a:rPr lang="en-GB" err="1"/>
              <a:t>organización</a:t>
            </a:r>
            <a:r>
              <a:rPr lang="en-GB"/>
              <a:t> y la </a:t>
            </a:r>
            <a:r>
              <a:rPr lang="en-GB" err="1"/>
              <a:t>estructura</a:t>
            </a:r>
            <a:r>
              <a:rPr lang="en-GB"/>
              <a:t> de la </a:t>
            </a:r>
            <a:r>
              <a:rPr lang="en-GB" err="1"/>
              <a:t>organización</a:t>
            </a:r>
            <a:r>
              <a:rPr lang="en-GB"/>
              <a:t> (Nadler y </a:t>
            </a:r>
            <a:r>
              <a:rPr lang="en-GB" err="1"/>
              <a:t>Tushman</a:t>
            </a:r>
            <a:r>
              <a:rPr lang="en-GB"/>
              <a:t>, 1980). Los </a:t>
            </a:r>
            <a:r>
              <a:rPr lang="en-GB" err="1"/>
              <a:t>retos</a:t>
            </a:r>
            <a:r>
              <a:rPr lang="en-GB"/>
              <a:t> </a:t>
            </a:r>
            <a:r>
              <a:rPr lang="en-GB" err="1"/>
              <a:t>surgen</a:t>
            </a:r>
            <a:r>
              <a:rPr lang="en-GB"/>
              <a:t> </a:t>
            </a:r>
            <a:r>
              <a:rPr lang="en-GB" err="1"/>
              <a:t>cuando</a:t>
            </a:r>
            <a:r>
              <a:rPr lang="en-GB"/>
              <a:t> hay </a:t>
            </a:r>
            <a:r>
              <a:rPr lang="en-GB" err="1"/>
              <a:t>una</a:t>
            </a:r>
            <a:r>
              <a:rPr lang="en-GB"/>
              <a:t> </a:t>
            </a:r>
            <a:r>
              <a:rPr lang="en-GB" err="1"/>
              <a:t>falta</a:t>
            </a:r>
            <a:r>
              <a:rPr lang="en-GB"/>
              <a:t> de </a:t>
            </a:r>
            <a:r>
              <a:rPr lang="en-GB" err="1"/>
              <a:t>congruencia</a:t>
            </a:r>
            <a:r>
              <a:rPr lang="en-GB"/>
              <a:t> entre </a:t>
            </a:r>
            <a:r>
              <a:rPr lang="en-GB" err="1"/>
              <a:t>los</a:t>
            </a:r>
            <a:r>
              <a:rPr lang="en-GB"/>
              <a:t> </a:t>
            </a:r>
            <a:r>
              <a:rPr lang="en-GB" err="1"/>
              <a:t>componentes</a:t>
            </a:r>
            <a:r>
              <a:rPr lang="en-GB"/>
              <a:t>, lo que </a:t>
            </a:r>
            <a:r>
              <a:rPr lang="en-GB" err="1"/>
              <a:t>puede</a:t>
            </a:r>
            <a:r>
              <a:rPr lang="en-GB"/>
              <a:t> </a:t>
            </a:r>
            <a:r>
              <a:rPr lang="en-GB" err="1"/>
              <a:t>limitar</a:t>
            </a:r>
            <a:r>
              <a:rPr lang="en-GB"/>
              <a:t> la </a:t>
            </a:r>
            <a:r>
              <a:rPr lang="en-GB" err="1"/>
              <a:t>capacidad</a:t>
            </a:r>
            <a:r>
              <a:rPr lang="en-GB"/>
              <a:t> de </a:t>
            </a:r>
            <a:r>
              <a:rPr lang="en-GB" err="1"/>
              <a:t>lograr</a:t>
            </a:r>
            <a:r>
              <a:rPr lang="en-GB"/>
              <a:t> </a:t>
            </a:r>
            <a:r>
              <a:rPr lang="en-GB" err="1"/>
              <a:t>el</a:t>
            </a:r>
            <a:r>
              <a:rPr lang="en-GB"/>
              <a:t> </a:t>
            </a:r>
            <a:r>
              <a:rPr lang="en-GB" err="1"/>
              <a:t>cambio</a:t>
            </a:r>
            <a:r>
              <a:rPr lang="en-GB"/>
              <a:t> </a:t>
            </a:r>
            <a:r>
              <a:rPr lang="en-GB" err="1"/>
              <a:t>deseado</a:t>
            </a:r>
            <a:r>
              <a:rPr lang="en-GB"/>
              <a:t>.</a:t>
            </a:r>
          </a:p>
          <a:p>
            <a:r>
              <a:rPr lang="en-GB"/>
              <a:t> </a:t>
            </a:r>
          </a:p>
          <a:p>
            <a:r>
              <a:rPr lang="en-GB"/>
              <a:t>Las </a:t>
            </a:r>
            <a:r>
              <a:rPr lang="en-GB" err="1"/>
              <a:t>escuelas</a:t>
            </a:r>
            <a:r>
              <a:rPr lang="en-GB"/>
              <a:t> </a:t>
            </a:r>
            <a:r>
              <a:rPr lang="en-GB" err="1"/>
              <a:t>están</a:t>
            </a:r>
            <a:r>
              <a:rPr lang="en-GB"/>
              <a:t> </a:t>
            </a:r>
            <a:r>
              <a:rPr lang="en-GB" err="1"/>
              <a:t>integradas</a:t>
            </a:r>
            <a:r>
              <a:rPr lang="en-GB"/>
              <a:t> </a:t>
            </a:r>
            <a:r>
              <a:rPr lang="en-GB" err="1"/>
              <a:t>en</a:t>
            </a:r>
            <a:r>
              <a:rPr lang="en-GB"/>
              <a:t> redes </a:t>
            </a:r>
            <a:r>
              <a:rPr lang="en-GB" err="1"/>
              <a:t>comunitarias</a:t>
            </a:r>
            <a:r>
              <a:rPr lang="en-GB"/>
              <a:t> de </a:t>
            </a:r>
            <a:r>
              <a:rPr lang="en-GB" err="1"/>
              <a:t>apoyo</a:t>
            </a:r>
            <a:r>
              <a:rPr lang="en-GB"/>
              <a:t>, </a:t>
            </a:r>
            <a:r>
              <a:rPr lang="en-GB" err="1"/>
              <a:t>servicios</a:t>
            </a:r>
            <a:r>
              <a:rPr lang="en-GB"/>
              <a:t> y </a:t>
            </a:r>
            <a:r>
              <a:rPr lang="en-GB" err="1"/>
              <a:t>sistemas</a:t>
            </a:r>
            <a:r>
              <a:rPr lang="en-GB"/>
              <a:t> de </a:t>
            </a:r>
            <a:r>
              <a:rPr lang="en-GB" err="1"/>
              <a:t>interrelación</a:t>
            </a:r>
            <a:r>
              <a:rPr lang="en-GB"/>
              <a:t> (</a:t>
            </a:r>
            <a:r>
              <a:rPr lang="en-GB" err="1"/>
              <a:t>por</a:t>
            </a:r>
            <a:r>
              <a:rPr lang="en-GB"/>
              <a:t> </a:t>
            </a:r>
            <a:r>
              <a:rPr lang="en-GB" err="1"/>
              <a:t>ejemplo</a:t>
            </a:r>
            <a:r>
              <a:rPr lang="en-GB"/>
              <a:t>, </a:t>
            </a:r>
            <a:r>
              <a:rPr lang="en-GB" err="1"/>
              <a:t>atención</a:t>
            </a:r>
            <a:r>
              <a:rPr lang="en-GB"/>
              <a:t> sanitaria, </a:t>
            </a:r>
            <a:r>
              <a:rPr lang="en-GB" err="1"/>
              <a:t>justicia</a:t>
            </a:r>
            <a:r>
              <a:rPr lang="en-GB"/>
              <a:t> de </a:t>
            </a:r>
            <a:r>
              <a:rPr lang="en-GB" err="1"/>
              <a:t>menores</a:t>
            </a:r>
            <a:r>
              <a:rPr lang="en-GB"/>
              <a:t>), </a:t>
            </a:r>
            <a:r>
              <a:rPr lang="en-GB" err="1"/>
              <a:t>todos</a:t>
            </a:r>
            <a:r>
              <a:rPr lang="en-GB"/>
              <a:t> </a:t>
            </a:r>
            <a:r>
              <a:rPr lang="en-GB" err="1"/>
              <a:t>los</a:t>
            </a:r>
            <a:r>
              <a:rPr lang="en-GB"/>
              <a:t> </a:t>
            </a:r>
            <a:r>
              <a:rPr lang="en-GB" err="1"/>
              <a:t>cuales</a:t>
            </a:r>
            <a:r>
              <a:rPr lang="en-GB"/>
              <a:t> </a:t>
            </a:r>
            <a:r>
              <a:rPr lang="en-GB" err="1"/>
              <a:t>ejercen</a:t>
            </a:r>
            <a:r>
              <a:rPr lang="en-GB"/>
              <a:t> </a:t>
            </a:r>
            <a:r>
              <a:rPr lang="en-GB" err="1"/>
              <a:t>influencia</a:t>
            </a:r>
            <a:r>
              <a:rPr lang="en-GB"/>
              <a:t> </a:t>
            </a:r>
            <a:r>
              <a:rPr lang="en-GB" err="1"/>
              <a:t>sobre</a:t>
            </a:r>
            <a:r>
              <a:rPr lang="en-GB"/>
              <a:t> la </a:t>
            </a:r>
            <a:r>
              <a:rPr lang="en-GB" err="1"/>
              <a:t>política</a:t>
            </a:r>
            <a:r>
              <a:rPr lang="en-GB"/>
              <a:t> y la </a:t>
            </a:r>
            <a:r>
              <a:rPr lang="en-GB" err="1"/>
              <a:t>práctica</a:t>
            </a:r>
            <a:r>
              <a:rPr lang="en-GB"/>
              <a:t> </a:t>
            </a:r>
            <a:r>
              <a:rPr lang="en-GB" err="1"/>
              <a:t>en</a:t>
            </a:r>
            <a:r>
              <a:rPr lang="en-GB"/>
              <a:t> las </a:t>
            </a:r>
            <a:r>
              <a:rPr lang="en-GB" err="1"/>
              <a:t>escuelas</a:t>
            </a:r>
            <a:r>
              <a:rPr lang="en-GB"/>
              <a:t>. Como tales, las </a:t>
            </a:r>
            <a:r>
              <a:rPr lang="en-GB" err="1"/>
              <a:t>escuelas</a:t>
            </a:r>
            <a:r>
              <a:rPr lang="en-GB"/>
              <a:t> se </a:t>
            </a:r>
            <a:r>
              <a:rPr lang="en-GB" err="1"/>
              <a:t>enfrentan</a:t>
            </a:r>
            <a:r>
              <a:rPr lang="en-GB"/>
              <a:t> a la </a:t>
            </a:r>
            <a:r>
              <a:rPr lang="en-GB" err="1"/>
              <a:t>necesidad</a:t>
            </a:r>
            <a:r>
              <a:rPr lang="en-GB"/>
              <a:t> de </a:t>
            </a:r>
            <a:r>
              <a:rPr lang="en-GB" err="1"/>
              <a:t>una</a:t>
            </a:r>
            <a:r>
              <a:rPr lang="en-GB"/>
              <a:t> </a:t>
            </a:r>
            <a:r>
              <a:rPr lang="en-GB" err="1"/>
              <a:t>congruencia</a:t>
            </a:r>
            <a:r>
              <a:rPr lang="en-GB"/>
              <a:t> horizontal y vertical para responder </a:t>
            </a:r>
            <a:r>
              <a:rPr lang="en-GB" err="1"/>
              <a:t>plenamente</a:t>
            </a:r>
            <a:r>
              <a:rPr lang="en-GB"/>
              <a:t> </a:t>
            </a:r>
            <a:r>
              <a:rPr lang="en-GB" err="1"/>
              <a:t>como</a:t>
            </a:r>
            <a:r>
              <a:rPr lang="en-GB"/>
              <a:t> un </a:t>
            </a:r>
            <a:r>
              <a:rPr lang="en-GB" err="1"/>
              <a:t>sistema</a:t>
            </a:r>
            <a:r>
              <a:rPr lang="en-GB"/>
              <a:t> </a:t>
            </a:r>
            <a:r>
              <a:rPr lang="en-GB" err="1"/>
              <a:t>informado</a:t>
            </a:r>
            <a:r>
              <a:rPr lang="en-GB"/>
              <a:t> </a:t>
            </a:r>
            <a:r>
              <a:rPr lang="en-GB" err="1"/>
              <a:t>sobre</a:t>
            </a:r>
            <a:r>
              <a:rPr lang="en-GB"/>
              <a:t> </a:t>
            </a:r>
            <a:r>
              <a:rPr lang="en-GB" err="1"/>
              <a:t>el</a:t>
            </a:r>
            <a:r>
              <a:rPr lang="en-GB"/>
              <a:t> trauma.</a:t>
            </a:r>
          </a:p>
          <a:p>
            <a:r>
              <a:rPr lang="en-GB"/>
              <a:t> </a:t>
            </a:r>
          </a:p>
          <a:p>
            <a:pPr marL="0" indent="0"/>
            <a:r>
              <a:rPr lang="en-GB" err="1"/>
              <a:t>Necesitamos</a:t>
            </a:r>
            <a:r>
              <a:rPr lang="en-GB"/>
              <a:t> un </a:t>
            </a:r>
            <a:r>
              <a:rPr lang="en-GB" err="1"/>
              <a:t>enfoque</a:t>
            </a:r>
            <a:r>
              <a:rPr lang="en-GB"/>
              <a:t> </a:t>
            </a:r>
            <a:r>
              <a:rPr lang="en-GB" err="1"/>
              <a:t>integrado</a:t>
            </a:r>
            <a:r>
              <a:rPr lang="en-GB"/>
              <a:t> </a:t>
            </a:r>
            <a:r>
              <a:rPr lang="en-GB" err="1"/>
              <a:t>centrado</a:t>
            </a:r>
            <a:r>
              <a:rPr lang="en-GB"/>
              <a:t> </a:t>
            </a:r>
            <a:r>
              <a:rPr lang="en-GB" err="1"/>
              <a:t>en</a:t>
            </a:r>
            <a:r>
              <a:rPr lang="en-GB"/>
              <a:t> </a:t>
            </a:r>
            <a:r>
              <a:rPr lang="en-GB" err="1"/>
              <a:t>el</a:t>
            </a:r>
            <a:r>
              <a:rPr lang="en-GB"/>
              <a:t> </a:t>
            </a:r>
            <a:r>
              <a:rPr lang="en-GB" err="1"/>
              <a:t>niño</a:t>
            </a:r>
            <a:r>
              <a:rPr lang="en-GB"/>
              <a:t> o </a:t>
            </a:r>
            <a:r>
              <a:rPr lang="en-GB" err="1"/>
              <a:t>niña</a:t>
            </a:r>
            <a:r>
              <a:rPr lang="en-GB"/>
              <a:t> </a:t>
            </a:r>
            <a:r>
              <a:rPr lang="en-GB" err="1"/>
              <a:t>en</a:t>
            </a:r>
            <a:r>
              <a:rPr lang="en-GB"/>
              <a:t> </a:t>
            </a:r>
            <a:r>
              <a:rPr lang="en-GB" err="1"/>
              <a:t>su</a:t>
            </a:r>
            <a:r>
              <a:rPr lang="en-GB"/>
              <a:t> </a:t>
            </a:r>
            <a:r>
              <a:rPr lang="en-GB" err="1"/>
              <a:t>totalidad</a:t>
            </a:r>
            <a:r>
              <a:rPr lang="en-GB"/>
              <a:t>, </a:t>
            </a:r>
            <a:r>
              <a:rPr lang="en-GB" err="1"/>
              <a:t>culturalmente</a:t>
            </a:r>
            <a:r>
              <a:rPr lang="en-GB"/>
              <a:t> </a:t>
            </a:r>
            <a:r>
              <a:rPr lang="en-GB" err="1"/>
              <a:t>receptivo</a:t>
            </a:r>
            <a:r>
              <a:rPr lang="en-GB"/>
              <a:t> y </a:t>
            </a:r>
            <a:r>
              <a:rPr lang="en-GB" err="1"/>
              <a:t>centrado</a:t>
            </a:r>
            <a:r>
              <a:rPr lang="en-GB"/>
              <a:t> </a:t>
            </a:r>
            <a:r>
              <a:rPr lang="en-GB" err="1"/>
              <a:t>en</a:t>
            </a:r>
            <a:r>
              <a:rPr lang="en-GB"/>
              <a:t> la </a:t>
            </a:r>
            <a:r>
              <a:rPr lang="en-GB" err="1"/>
              <a:t>curación</a:t>
            </a:r>
            <a:r>
              <a:rPr lang="en-GB"/>
              <a:t>, </a:t>
            </a:r>
            <a:r>
              <a:rPr lang="en-GB" err="1"/>
              <a:t>basado</a:t>
            </a:r>
            <a:r>
              <a:rPr lang="en-GB"/>
              <a:t> </a:t>
            </a:r>
            <a:r>
              <a:rPr lang="en-GB" err="1"/>
              <a:t>en</a:t>
            </a:r>
            <a:r>
              <a:rPr lang="en-GB"/>
              <a:t> un </a:t>
            </a:r>
            <a:r>
              <a:rPr lang="en-GB" err="1"/>
              <a:t>marco</a:t>
            </a:r>
            <a:r>
              <a:rPr lang="en-GB"/>
              <a:t> </a:t>
            </a:r>
            <a:r>
              <a:rPr lang="en-GB" err="1"/>
              <a:t>ecológico</a:t>
            </a:r>
            <a:r>
              <a:rPr lang="en-GB"/>
              <a:t>. </a:t>
            </a:r>
            <a:r>
              <a:rPr lang="en-GB" err="1"/>
              <a:t>Específicamente</a:t>
            </a:r>
            <a:r>
              <a:rPr lang="en-GB"/>
              <a:t>, </a:t>
            </a:r>
            <a:r>
              <a:rPr lang="en-GB" err="1"/>
              <a:t>este</a:t>
            </a:r>
            <a:r>
              <a:rPr lang="en-GB"/>
              <a:t> </a:t>
            </a:r>
            <a:r>
              <a:rPr lang="en-GB" err="1"/>
              <a:t>enfoque</a:t>
            </a:r>
            <a:r>
              <a:rPr lang="en-GB"/>
              <a:t> </a:t>
            </a:r>
            <a:r>
              <a:rPr lang="en-GB" err="1"/>
              <a:t>integrado</a:t>
            </a:r>
            <a:r>
              <a:rPr lang="en-GB"/>
              <a:t> </a:t>
            </a:r>
            <a:r>
              <a:rPr lang="en-GB" err="1"/>
              <a:t>tiene</a:t>
            </a:r>
            <a:r>
              <a:rPr lang="en-GB"/>
              <a:t> </a:t>
            </a:r>
            <a:r>
              <a:rPr lang="en-GB" err="1"/>
              <a:t>en</a:t>
            </a:r>
            <a:r>
              <a:rPr lang="en-GB"/>
              <a:t> </a:t>
            </a:r>
            <a:r>
              <a:rPr lang="en-GB" err="1"/>
              <a:t>cuenta</a:t>
            </a:r>
            <a:r>
              <a:rPr lang="en-GB"/>
              <a:t> </a:t>
            </a:r>
            <a:r>
              <a:rPr lang="en-GB" err="1"/>
              <a:t>el</a:t>
            </a:r>
            <a:r>
              <a:rPr lang="en-GB"/>
              <a:t> </a:t>
            </a:r>
            <a:r>
              <a:rPr lang="en-GB" err="1"/>
              <a:t>impacto</a:t>
            </a:r>
            <a:r>
              <a:rPr lang="en-GB"/>
              <a:t> </a:t>
            </a:r>
            <a:r>
              <a:rPr lang="en-GB" err="1"/>
              <a:t>adverso</a:t>
            </a:r>
            <a:r>
              <a:rPr lang="en-GB"/>
              <a:t> de las ACE, </a:t>
            </a:r>
            <a:r>
              <a:rPr lang="en-GB" err="1"/>
              <a:t>los</a:t>
            </a:r>
            <a:r>
              <a:rPr lang="en-GB"/>
              <a:t> </a:t>
            </a:r>
            <a:r>
              <a:rPr lang="en-GB" err="1"/>
              <a:t>factores</a:t>
            </a:r>
            <a:r>
              <a:rPr lang="en-GB"/>
              <a:t> de </a:t>
            </a:r>
            <a:r>
              <a:rPr lang="en-GB" err="1"/>
              <a:t>protección</a:t>
            </a:r>
            <a:r>
              <a:rPr lang="en-GB"/>
              <a:t> y </a:t>
            </a:r>
            <a:r>
              <a:rPr lang="en-GB" err="1"/>
              <a:t>los</a:t>
            </a:r>
            <a:r>
              <a:rPr lang="en-GB"/>
              <a:t> </a:t>
            </a:r>
            <a:r>
              <a:rPr lang="en-GB" err="1"/>
              <a:t>factores</a:t>
            </a:r>
            <a:r>
              <a:rPr lang="en-GB"/>
              <a:t> </a:t>
            </a:r>
            <a:r>
              <a:rPr lang="en-GB" err="1"/>
              <a:t>culturales</a:t>
            </a:r>
            <a:r>
              <a:rPr lang="en-GB"/>
              <a:t> que </a:t>
            </a:r>
            <a:r>
              <a:rPr lang="en-GB" err="1"/>
              <a:t>influyen</a:t>
            </a:r>
            <a:r>
              <a:rPr lang="en-GB"/>
              <a:t> </a:t>
            </a:r>
            <a:r>
              <a:rPr lang="en-GB" err="1"/>
              <a:t>en</a:t>
            </a:r>
            <a:r>
              <a:rPr lang="en-GB"/>
              <a:t> las personas y </a:t>
            </a:r>
            <a:r>
              <a:rPr lang="en-GB" err="1"/>
              <a:t>los</a:t>
            </a:r>
            <a:r>
              <a:rPr lang="en-GB"/>
              <a:t> </a:t>
            </a:r>
            <a:r>
              <a:rPr lang="en-GB" err="1"/>
              <a:t>entornos</a:t>
            </a:r>
            <a:r>
              <a:rPr lang="en-GB"/>
              <a:t> </a:t>
            </a:r>
            <a:r>
              <a:rPr lang="en-GB" err="1"/>
              <a:t>en</a:t>
            </a:r>
            <a:r>
              <a:rPr lang="en-GB"/>
              <a:t> </a:t>
            </a:r>
            <a:r>
              <a:rPr lang="en-GB" err="1"/>
              <a:t>los</a:t>
            </a:r>
            <a:r>
              <a:rPr lang="en-GB"/>
              <a:t> que se </a:t>
            </a:r>
            <a:r>
              <a:rPr lang="en-GB" err="1"/>
              <a:t>encuentran</a:t>
            </a:r>
            <a:r>
              <a:rPr lang="en-GB"/>
              <a:t> para </a:t>
            </a:r>
            <a:r>
              <a:rPr lang="en-GB" err="1"/>
              <a:t>proporcionar</a:t>
            </a:r>
            <a:r>
              <a:rPr lang="en-GB"/>
              <a:t> </a:t>
            </a:r>
            <a:r>
              <a:rPr lang="en-GB" err="1"/>
              <a:t>una</a:t>
            </a:r>
            <a:r>
              <a:rPr lang="en-GB"/>
              <a:t> </a:t>
            </a:r>
            <a:r>
              <a:rPr lang="en-GB" err="1"/>
              <a:t>oportunidad</a:t>
            </a:r>
            <a:r>
              <a:rPr lang="en-GB"/>
              <a:t> para un </a:t>
            </a:r>
            <a:r>
              <a:rPr lang="en-GB" err="1"/>
              <a:t>enfoque</a:t>
            </a:r>
            <a:r>
              <a:rPr lang="en-GB"/>
              <a:t> </a:t>
            </a:r>
            <a:r>
              <a:rPr lang="en-GB" err="1"/>
              <a:t>más</a:t>
            </a:r>
            <a:r>
              <a:rPr lang="en-GB"/>
              <a:t> </a:t>
            </a:r>
            <a:r>
              <a:rPr lang="en-GB" err="1"/>
              <a:t>sistémico</a:t>
            </a:r>
            <a:r>
              <a:rPr lang="en-GB"/>
              <a:t> de la </a:t>
            </a:r>
            <a:r>
              <a:rPr lang="en-GB" err="1"/>
              <a:t>educación</a:t>
            </a:r>
            <a:r>
              <a:rPr lang="en-GB"/>
              <a:t> </a:t>
            </a:r>
            <a:r>
              <a:rPr lang="en-GB" err="1"/>
              <a:t>informada</a:t>
            </a:r>
            <a:r>
              <a:rPr lang="en-GB"/>
              <a:t> </a:t>
            </a:r>
            <a:r>
              <a:rPr lang="en-GB" err="1"/>
              <a:t>sobre</a:t>
            </a:r>
            <a:r>
              <a:rPr lang="en-GB"/>
              <a:t> </a:t>
            </a:r>
            <a:r>
              <a:rPr lang="en-GB" err="1"/>
              <a:t>el</a:t>
            </a:r>
            <a:r>
              <a:rPr lang="en-GB"/>
              <a:t> trauma. </a:t>
            </a:r>
          </a:p>
          <a:p>
            <a:pPr marL="0" marR="0" lvl="0" indent="0" algn="l" rtl="0">
              <a:lnSpc>
                <a:spcPct val="100000"/>
              </a:lnSpc>
              <a:spcBef>
                <a:spcPts val="0"/>
              </a:spcBef>
              <a:spcAft>
                <a:spcPts val="0"/>
              </a:spcAft>
              <a:buClr>
                <a:srgbClr val="000000"/>
              </a:buClr>
              <a:buSzPts val="1400"/>
              <a:buFont typeface="Arial"/>
              <a:buNone/>
            </a:pPr>
            <a:endParaRPr/>
          </a:p>
          <a:p>
            <a:pPr marL="0" lvl="0" indent="0" algn="l" rtl="0">
              <a:lnSpc>
                <a:spcPct val="100000"/>
              </a:lnSpc>
              <a:spcBef>
                <a:spcPts val="0"/>
              </a:spcBef>
              <a:spcAft>
                <a:spcPts val="0"/>
              </a:spcAft>
              <a:buSzPts val="1400"/>
              <a:buNone/>
            </a:pPr>
            <a:endParaRPr/>
          </a:p>
        </p:txBody>
      </p:sp>
      <p:sp>
        <p:nvSpPr>
          <p:cNvPr id="127" name="Google Shape;127;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6</a:t>
            </a:fld>
            <a:endParaRPr>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algn="just"/>
            <a:r>
              <a:rPr lang="en-GB"/>
              <a:t>La </a:t>
            </a:r>
            <a:r>
              <a:rPr lang="en-GB" err="1"/>
              <a:t>alianza</a:t>
            </a:r>
            <a:r>
              <a:rPr lang="en-GB"/>
              <a:t> y </a:t>
            </a:r>
            <a:r>
              <a:rPr lang="en-GB" err="1"/>
              <a:t>el</a:t>
            </a:r>
            <a:r>
              <a:rPr lang="en-GB"/>
              <a:t> </a:t>
            </a:r>
            <a:r>
              <a:rPr lang="en-GB" err="1"/>
              <a:t>clima</a:t>
            </a:r>
            <a:r>
              <a:rPr lang="en-GB"/>
              <a:t> </a:t>
            </a:r>
            <a:r>
              <a:rPr lang="en-GB" err="1"/>
              <a:t>colaborativo</a:t>
            </a:r>
            <a:r>
              <a:rPr lang="en-GB"/>
              <a:t> que se genera entre la </a:t>
            </a:r>
            <a:r>
              <a:rPr lang="en-GB" err="1"/>
              <a:t>escuela</a:t>
            </a:r>
            <a:r>
              <a:rPr lang="en-GB"/>
              <a:t> y la </a:t>
            </a:r>
            <a:r>
              <a:rPr lang="en-GB" err="1"/>
              <a:t>familia</a:t>
            </a:r>
            <a:r>
              <a:rPr lang="en-GB"/>
              <a:t> </a:t>
            </a:r>
            <a:r>
              <a:rPr lang="en-GB" err="1"/>
              <a:t>ayuda</a:t>
            </a:r>
            <a:r>
              <a:rPr lang="en-GB"/>
              <a:t> a </a:t>
            </a:r>
            <a:r>
              <a:rPr lang="en-GB" err="1"/>
              <a:t>crear</a:t>
            </a:r>
            <a:r>
              <a:rPr lang="en-GB"/>
              <a:t> un </a:t>
            </a:r>
            <a:r>
              <a:rPr lang="en-GB" err="1"/>
              <a:t>espacio</a:t>
            </a:r>
            <a:r>
              <a:rPr lang="en-GB"/>
              <a:t> para “</a:t>
            </a:r>
            <a:r>
              <a:rPr lang="en-GB" err="1"/>
              <a:t>sostener</a:t>
            </a:r>
            <a:r>
              <a:rPr lang="en-GB"/>
              <a:t>” al </a:t>
            </a:r>
            <a:r>
              <a:rPr lang="en-GB" err="1"/>
              <a:t>niño</a:t>
            </a:r>
            <a:r>
              <a:rPr lang="en-GB"/>
              <a:t> o </a:t>
            </a:r>
            <a:r>
              <a:rPr lang="en-GB" err="1"/>
              <a:t>niña</a:t>
            </a:r>
            <a:r>
              <a:rPr lang="en-GB"/>
              <a:t>, </a:t>
            </a:r>
            <a:r>
              <a:rPr lang="en-GB" err="1"/>
              <a:t>quien</a:t>
            </a:r>
            <a:r>
              <a:rPr lang="en-GB"/>
              <a:t> </a:t>
            </a:r>
            <a:r>
              <a:rPr lang="en-GB" err="1"/>
              <a:t>percibe</a:t>
            </a:r>
            <a:r>
              <a:rPr lang="en-GB"/>
              <a:t> </a:t>
            </a:r>
            <a:r>
              <a:rPr lang="en-GB" err="1"/>
              <a:t>así</a:t>
            </a:r>
            <a:r>
              <a:rPr lang="en-GB"/>
              <a:t> que </a:t>
            </a:r>
            <a:r>
              <a:rPr lang="en-GB" err="1"/>
              <a:t>el</a:t>
            </a:r>
            <a:r>
              <a:rPr lang="en-GB"/>
              <a:t> </a:t>
            </a:r>
            <a:r>
              <a:rPr lang="en-GB" err="1"/>
              <a:t>esfuerzo</a:t>
            </a:r>
            <a:r>
              <a:rPr lang="en-GB"/>
              <a:t> de las personas que </a:t>
            </a:r>
            <a:r>
              <a:rPr lang="en-GB" err="1"/>
              <a:t>los</a:t>
            </a:r>
            <a:r>
              <a:rPr lang="en-GB"/>
              <a:t> </a:t>
            </a:r>
            <a:r>
              <a:rPr lang="en-GB" err="1"/>
              <a:t>cuidan</a:t>
            </a:r>
            <a:r>
              <a:rPr lang="en-GB"/>
              <a:t> y </a:t>
            </a:r>
            <a:r>
              <a:rPr lang="en-GB" err="1"/>
              <a:t>los</a:t>
            </a:r>
            <a:r>
              <a:rPr lang="en-GB"/>
              <a:t> </a:t>
            </a:r>
            <a:r>
              <a:rPr lang="en-GB" err="1"/>
              <a:t>profesores</a:t>
            </a:r>
            <a:r>
              <a:rPr lang="en-GB"/>
              <a:t> y </a:t>
            </a:r>
            <a:r>
              <a:rPr lang="en-GB" err="1"/>
              <a:t>profesoras</a:t>
            </a:r>
            <a:r>
              <a:rPr lang="en-GB"/>
              <a:t> </a:t>
            </a:r>
            <a:r>
              <a:rPr lang="en-GB" err="1"/>
              <a:t>camina</a:t>
            </a:r>
            <a:r>
              <a:rPr lang="en-GB"/>
              <a:t> </a:t>
            </a:r>
            <a:r>
              <a:rPr lang="en-GB" err="1"/>
              <a:t>hacia</a:t>
            </a:r>
            <a:r>
              <a:rPr lang="en-GB"/>
              <a:t> </a:t>
            </a:r>
            <a:r>
              <a:rPr lang="en-GB" err="1"/>
              <a:t>objetivos</a:t>
            </a:r>
            <a:r>
              <a:rPr lang="en-GB"/>
              <a:t> </a:t>
            </a:r>
            <a:r>
              <a:rPr lang="en-GB" err="1"/>
              <a:t>comunes</a:t>
            </a:r>
            <a:r>
              <a:rPr lang="en-GB"/>
              <a:t>.</a:t>
            </a:r>
            <a:endParaRPr lang="es-ES"/>
          </a:p>
          <a:p>
            <a:r>
              <a:rPr lang="en-GB"/>
              <a:t>Para </a:t>
            </a:r>
            <a:r>
              <a:rPr lang="en-GB" err="1"/>
              <a:t>favorecer</a:t>
            </a:r>
            <a:r>
              <a:rPr lang="en-GB"/>
              <a:t> </a:t>
            </a:r>
            <a:r>
              <a:rPr lang="en-GB" err="1"/>
              <a:t>el</a:t>
            </a:r>
            <a:r>
              <a:rPr lang="en-GB"/>
              <a:t> </a:t>
            </a:r>
            <a:r>
              <a:rPr lang="en-GB" err="1"/>
              <a:t>desarrollo</a:t>
            </a:r>
            <a:r>
              <a:rPr lang="en-GB"/>
              <a:t> de </a:t>
            </a:r>
            <a:r>
              <a:rPr lang="en-GB" err="1"/>
              <a:t>una</a:t>
            </a:r>
            <a:r>
              <a:rPr lang="en-GB"/>
              <a:t> </a:t>
            </a:r>
            <a:r>
              <a:rPr lang="en-GB" err="1"/>
              <a:t>buena</a:t>
            </a:r>
            <a:r>
              <a:rPr lang="en-GB"/>
              <a:t> </a:t>
            </a:r>
            <a:r>
              <a:rPr lang="en-GB" err="1"/>
              <a:t>alianza</a:t>
            </a:r>
            <a:r>
              <a:rPr lang="en-GB"/>
              <a:t> entre </a:t>
            </a:r>
            <a:r>
              <a:rPr lang="en-GB" err="1"/>
              <a:t>los</a:t>
            </a:r>
            <a:r>
              <a:rPr lang="en-GB"/>
              <a:t> </a:t>
            </a:r>
            <a:r>
              <a:rPr lang="en-GB" err="1"/>
              <a:t>sujetos</a:t>
            </a:r>
            <a:r>
              <a:rPr lang="en-GB"/>
              <a:t> </a:t>
            </a:r>
            <a:r>
              <a:rPr lang="en-GB" err="1"/>
              <a:t>involucrados</a:t>
            </a:r>
            <a:r>
              <a:rPr lang="en-GB"/>
              <a:t> </a:t>
            </a:r>
            <a:r>
              <a:rPr lang="en-GB" err="1"/>
              <a:t>en</a:t>
            </a:r>
            <a:r>
              <a:rPr lang="en-GB"/>
              <a:t> la </a:t>
            </a:r>
            <a:r>
              <a:rPr lang="en-GB" err="1"/>
              <a:t>relación</a:t>
            </a:r>
            <a:r>
              <a:rPr lang="en-GB"/>
              <a:t>, </a:t>
            </a:r>
            <a:r>
              <a:rPr lang="en-GB" err="1"/>
              <a:t>puede</a:t>
            </a:r>
            <a:r>
              <a:rPr lang="en-GB"/>
              <a:t> ser </a:t>
            </a:r>
            <a:r>
              <a:rPr lang="en-GB" err="1"/>
              <a:t>útil</a:t>
            </a:r>
            <a:r>
              <a:rPr lang="en-GB"/>
              <a:t> </a:t>
            </a:r>
            <a:r>
              <a:rPr lang="en-GB" err="1"/>
              <a:t>tener</a:t>
            </a:r>
            <a:r>
              <a:rPr lang="en-GB"/>
              <a:t> </a:t>
            </a:r>
            <a:r>
              <a:rPr lang="en-GB" err="1"/>
              <a:t>en</a:t>
            </a:r>
            <a:r>
              <a:rPr lang="en-GB"/>
              <a:t> </a:t>
            </a:r>
            <a:r>
              <a:rPr lang="en-GB" err="1"/>
              <a:t>cuenta</a:t>
            </a:r>
            <a:r>
              <a:rPr lang="en-GB"/>
              <a:t> </a:t>
            </a:r>
            <a:r>
              <a:rPr lang="en-GB" err="1"/>
              <a:t>algunos</a:t>
            </a:r>
            <a:r>
              <a:rPr lang="en-GB"/>
              <a:t> puntos:</a:t>
            </a:r>
          </a:p>
          <a:p>
            <a:pPr marL="285750" indent="-285750">
              <a:buFont typeface="Arial"/>
              <a:buChar char="•"/>
            </a:pPr>
            <a:r>
              <a:rPr lang="en-GB" err="1"/>
              <a:t>Ingresar</a:t>
            </a:r>
            <a:r>
              <a:rPr lang="en-GB"/>
              <a:t> a </a:t>
            </a:r>
            <a:r>
              <a:rPr lang="en-GB" err="1"/>
              <a:t>una</a:t>
            </a:r>
            <a:r>
              <a:rPr lang="en-GB"/>
              <a:t> </a:t>
            </a:r>
            <a:r>
              <a:rPr lang="en-GB" err="1"/>
              <a:t>nueva</a:t>
            </a:r>
            <a:r>
              <a:rPr lang="en-GB"/>
              <a:t> </a:t>
            </a:r>
            <a:r>
              <a:rPr lang="en-GB" err="1"/>
              <a:t>escuela</a:t>
            </a:r>
            <a:r>
              <a:rPr lang="en-GB"/>
              <a:t> </a:t>
            </a:r>
            <a:r>
              <a:rPr lang="en-GB" err="1"/>
              <a:t>puede</a:t>
            </a:r>
            <a:r>
              <a:rPr lang="en-GB"/>
              <a:t> ser un gran </a:t>
            </a:r>
            <a:r>
              <a:rPr lang="en-GB" err="1"/>
              <a:t>desafío</a:t>
            </a:r>
            <a:r>
              <a:rPr lang="en-GB"/>
              <a:t> para </a:t>
            </a:r>
            <a:r>
              <a:rPr lang="en-GB" err="1"/>
              <a:t>los</a:t>
            </a:r>
            <a:r>
              <a:rPr lang="en-GB"/>
              <a:t> </a:t>
            </a:r>
            <a:r>
              <a:rPr lang="en-GB" err="1"/>
              <a:t>niños</a:t>
            </a:r>
            <a:r>
              <a:rPr lang="en-GB"/>
              <a:t> y </a:t>
            </a:r>
            <a:r>
              <a:rPr lang="en-GB" err="1"/>
              <a:t>niñas</a:t>
            </a:r>
            <a:r>
              <a:rPr lang="en-GB"/>
              <a:t> que </a:t>
            </a:r>
            <a:r>
              <a:rPr lang="en-GB" err="1"/>
              <a:t>experimentaron</a:t>
            </a:r>
            <a:r>
              <a:rPr lang="en-GB"/>
              <a:t> </a:t>
            </a:r>
            <a:r>
              <a:rPr lang="en-GB" err="1"/>
              <a:t>adversidades</a:t>
            </a:r>
            <a:r>
              <a:rPr lang="en-GB"/>
              <a:t> </a:t>
            </a:r>
            <a:r>
              <a:rPr lang="en-GB" err="1"/>
              <a:t>tempranas</a:t>
            </a:r>
            <a:r>
              <a:rPr lang="en-GB"/>
              <a:t>. Para que </a:t>
            </a:r>
            <a:r>
              <a:rPr lang="en-GB" err="1"/>
              <a:t>sientan</a:t>
            </a:r>
            <a:r>
              <a:rPr lang="en-GB"/>
              <a:t> que la </a:t>
            </a:r>
            <a:r>
              <a:rPr lang="en-GB" err="1"/>
              <a:t>escuela</a:t>
            </a:r>
            <a:r>
              <a:rPr lang="en-GB"/>
              <a:t> es un </a:t>
            </a:r>
            <a:r>
              <a:rPr lang="en-GB" err="1"/>
              <a:t>lugar</a:t>
            </a:r>
            <a:r>
              <a:rPr lang="en-GB"/>
              <a:t> </a:t>
            </a:r>
            <a:r>
              <a:rPr lang="en-GB" err="1"/>
              <a:t>seguro</a:t>
            </a:r>
            <a:r>
              <a:rPr lang="en-GB"/>
              <a:t> </a:t>
            </a:r>
            <a:r>
              <a:rPr lang="en-GB" err="1"/>
              <a:t>desde</a:t>
            </a:r>
            <a:r>
              <a:rPr lang="en-GB"/>
              <a:t> </a:t>
            </a:r>
            <a:r>
              <a:rPr lang="en-GB" err="1"/>
              <a:t>el</a:t>
            </a:r>
            <a:r>
              <a:rPr lang="en-GB"/>
              <a:t> principio, se </a:t>
            </a:r>
            <a:r>
              <a:rPr lang="en-GB" err="1"/>
              <a:t>recomienda</a:t>
            </a:r>
            <a:r>
              <a:rPr lang="en-GB"/>
              <a:t> </a:t>
            </a:r>
            <a:r>
              <a:rPr lang="en-GB" err="1"/>
              <a:t>organizar</a:t>
            </a:r>
            <a:r>
              <a:rPr lang="en-GB"/>
              <a:t> </a:t>
            </a:r>
            <a:r>
              <a:rPr lang="en-GB" err="1"/>
              <a:t>encuentros</a:t>
            </a:r>
            <a:r>
              <a:rPr lang="en-GB"/>
              <a:t> con </a:t>
            </a:r>
            <a:r>
              <a:rPr lang="en-GB" err="1"/>
              <a:t>una</a:t>
            </a:r>
            <a:r>
              <a:rPr lang="en-GB"/>
              <a:t> persona de </a:t>
            </a:r>
            <a:r>
              <a:rPr lang="en-GB" err="1"/>
              <a:t>referencia</a:t>
            </a:r>
            <a:r>
              <a:rPr lang="en-GB"/>
              <a:t> antes de </a:t>
            </a:r>
            <a:r>
              <a:rPr lang="en-GB" err="1"/>
              <a:t>comenzar</a:t>
            </a:r>
            <a:r>
              <a:rPr lang="en-GB"/>
              <a:t> las </a:t>
            </a:r>
            <a:r>
              <a:rPr lang="en-GB" err="1"/>
              <a:t>clases</a:t>
            </a:r>
            <a:r>
              <a:rPr lang="en-GB"/>
              <a:t> </a:t>
            </a:r>
            <a:r>
              <a:rPr lang="en-GB" err="1"/>
              <a:t>regulares</a:t>
            </a:r>
            <a:r>
              <a:rPr lang="en-GB"/>
              <a:t>. Tener la </a:t>
            </a:r>
            <a:r>
              <a:rPr lang="en-GB" err="1"/>
              <a:t>posibilidad</a:t>
            </a:r>
            <a:r>
              <a:rPr lang="en-GB"/>
              <a:t> de </a:t>
            </a:r>
            <a:r>
              <a:rPr lang="en-GB" err="1"/>
              <a:t>familiarizarse</a:t>
            </a:r>
            <a:r>
              <a:rPr lang="en-GB"/>
              <a:t> con </a:t>
            </a:r>
            <a:r>
              <a:rPr lang="en-GB" err="1"/>
              <a:t>el</a:t>
            </a:r>
            <a:r>
              <a:rPr lang="en-GB"/>
              <a:t> </a:t>
            </a:r>
            <a:r>
              <a:rPr lang="en-GB" err="1"/>
              <a:t>espacio</a:t>
            </a:r>
            <a:r>
              <a:rPr lang="en-GB"/>
              <a:t>, la </a:t>
            </a:r>
            <a:r>
              <a:rPr lang="en-GB" err="1"/>
              <a:t>gente</a:t>
            </a:r>
            <a:r>
              <a:rPr lang="en-GB"/>
              <a:t> y las </a:t>
            </a:r>
            <a:r>
              <a:rPr lang="en-GB" err="1"/>
              <a:t>rutinas</a:t>
            </a:r>
            <a:r>
              <a:rPr lang="en-GB"/>
              <a:t> es </a:t>
            </a:r>
            <a:r>
              <a:rPr lang="en-GB" err="1"/>
              <a:t>una</a:t>
            </a:r>
            <a:r>
              <a:rPr lang="en-GB"/>
              <a:t> </a:t>
            </a:r>
            <a:r>
              <a:rPr lang="en-GB" err="1"/>
              <a:t>buena</a:t>
            </a:r>
            <a:r>
              <a:rPr lang="en-GB"/>
              <a:t> </a:t>
            </a:r>
            <a:r>
              <a:rPr lang="en-GB" err="1"/>
              <a:t>manera</a:t>
            </a:r>
            <a:r>
              <a:rPr lang="en-GB"/>
              <a:t> de </a:t>
            </a:r>
            <a:r>
              <a:rPr lang="en-GB" err="1"/>
              <a:t>sentar</a:t>
            </a:r>
            <a:r>
              <a:rPr lang="en-GB"/>
              <a:t> las bases para </a:t>
            </a:r>
            <a:r>
              <a:rPr lang="en-GB" err="1"/>
              <a:t>una</a:t>
            </a:r>
            <a:r>
              <a:rPr lang="en-GB"/>
              <a:t> </a:t>
            </a:r>
            <a:r>
              <a:rPr lang="en-GB" err="1"/>
              <a:t>buena</a:t>
            </a:r>
            <a:r>
              <a:rPr lang="en-GB"/>
              <a:t> </a:t>
            </a:r>
            <a:r>
              <a:rPr lang="en-GB" err="1"/>
              <a:t>convivencia</a:t>
            </a:r>
            <a:r>
              <a:rPr lang="en-GB"/>
              <a:t>.</a:t>
            </a:r>
          </a:p>
          <a:p>
            <a:pPr marL="285750" indent="-285750">
              <a:buFont typeface="Arial"/>
              <a:buChar char="•"/>
            </a:pPr>
            <a:r>
              <a:rPr lang="en-GB"/>
              <a:t>Un </a:t>
            </a:r>
            <a:r>
              <a:rPr lang="en-GB" err="1"/>
              <a:t>elemento</a:t>
            </a:r>
            <a:r>
              <a:rPr lang="en-GB"/>
              <a:t> </a:t>
            </a:r>
            <a:r>
              <a:rPr lang="en-GB" err="1"/>
              <a:t>esencial</a:t>
            </a:r>
            <a:r>
              <a:rPr lang="en-GB"/>
              <a:t> </a:t>
            </a:r>
            <a:r>
              <a:rPr lang="en-GB" err="1"/>
              <a:t>en</a:t>
            </a:r>
            <a:r>
              <a:rPr lang="en-GB"/>
              <a:t> la </a:t>
            </a:r>
            <a:r>
              <a:rPr lang="en-GB" err="1"/>
              <a:t>construcción</a:t>
            </a:r>
            <a:r>
              <a:rPr lang="en-GB"/>
              <a:t> de </a:t>
            </a:r>
            <a:r>
              <a:rPr lang="en-GB" err="1"/>
              <a:t>una</a:t>
            </a:r>
            <a:r>
              <a:rPr lang="en-GB"/>
              <a:t> </a:t>
            </a:r>
            <a:r>
              <a:rPr lang="en-GB" err="1"/>
              <a:t>relación</a:t>
            </a:r>
            <a:r>
              <a:rPr lang="en-GB"/>
              <a:t> de </a:t>
            </a:r>
            <a:r>
              <a:rPr lang="en-GB" err="1"/>
              <a:t>confianza</a:t>
            </a:r>
            <a:r>
              <a:rPr lang="en-GB"/>
              <a:t> con </a:t>
            </a:r>
            <a:r>
              <a:rPr lang="en-GB" err="1"/>
              <a:t>el</a:t>
            </a:r>
            <a:r>
              <a:rPr lang="en-GB"/>
              <a:t> </a:t>
            </a:r>
            <a:r>
              <a:rPr lang="en-GB" err="1"/>
              <a:t>niño</a:t>
            </a:r>
            <a:r>
              <a:rPr lang="en-GB"/>
              <a:t> o </a:t>
            </a:r>
            <a:r>
              <a:rPr lang="en-GB" err="1"/>
              <a:t>niña</a:t>
            </a:r>
            <a:r>
              <a:rPr lang="en-GB"/>
              <a:t> y </a:t>
            </a:r>
            <a:r>
              <a:rPr lang="en-GB" err="1"/>
              <a:t>ella</a:t>
            </a:r>
            <a:r>
              <a:rPr lang="en-GB"/>
              <a:t> persona que lo </a:t>
            </a:r>
            <a:r>
              <a:rPr lang="en-GB" err="1"/>
              <a:t>cuida</a:t>
            </a:r>
            <a:r>
              <a:rPr lang="en-GB"/>
              <a:t> es la </a:t>
            </a:r>
            <a:r>
              <a:rPr lang="en-GB" err="1"/>
              <a:t>garantía</a:t>
            </a:r>
            <a:r>
              <a:rPr lang="en-GB"/>
              <a:t> de </a:t>
            </a:r>
            <a:r>
              <a:rPr lang="en-GB" err="1"/>
              <a:t>confidencialidad</a:t>
            </a:r>
            <a:r>
              <a:rPr lang="en-GB"/>
              <a:t> de </a:t>
            </a:r>
            <a:r>
              <a:rPr lang="en-GB" err="1"/>
              <a:t>los</a:t>
            </a:r>
            <a:r>
              <a:rPr lang="en-GB"/>
              <a:t> </a:t>
            </a:r>
            <a:r>
              <a:rPr lang="en-GB" err="1"/>
              <a:t>detalles</a:t>
            </a:r>
            <a:r>
              <a:rPr lang="en-GB"/>
              <a:t> de </a:t>
            </a:r>
            <a:r>
              <a:rPr lang="en-GB" err="1"/>
              <a:t>su</a:t>
            </a:r>
            <a:r>
              <a:rPr lang="en-GB"/>
              <a:t> </a:t>
            </a:r>
            <a:r>
              <a:rPr lang="en-GB" err="1"/>
              <a:t>historia</a:t>
            </a:r>
            <a:r>
              <a:rPr lang="en-GB"/>
              <a:t>. El </a:t>
            </a:r>
            <a:r>
              <a:rPr lang="en-GB" err="1"/>
              <a:t>niño</a:t>
            </a:r>
            <a:r>
              <a:rPr lang="en-GB"/>
              <a:t> o </a:t>
            </a:r>
            <a:r>
              <a:rPr lang="en-GB" err="1"/>
              <a:t>niña</a:t>
            </a:r>
            <a:r>
              <a:rPr lang="en-GB"/>
              <a:t> </a:t>
            </a:r>
            <a:r>
              <a:rPr lang="en-GB" err="1"/>
              <a:t>debe</a:t>
            </a:r>
            <a:r>
              <a:rPr lang="en-GB"/>
              <a:t> ser </a:t>
            </a:r>
            <a:r>
              <a:rPr lang="en-GB" err="1"/>
              <a:t>dueño</a:t>
            </a:r>
            <a:r>
              <a:rPr lang="en-GB"/>
              <a:t> y </a:t>
            </a:r>
            <a:r>
              <a:rPr lang="en-GB" err="1"/>
              <a:t>responsable</a:t>
            </a:r>
            <a:r>
              <a:rPr lang="en-GB"/>
              <a:t> de </a:t>
            </a:r>
            <a:r>
              <a:rPr lang="en-GB" err="1"/>
              <a:t>compartir</a:t>
            </a:r>
            <a:r>
              <a:rPr lang="en-GB"/>
              <a:t> </a:t>
            </a:r>
            <a:r>
              <a:rPr lang="en-GB" err="1"/>
              <a:t>su</a:t>
            </a:r>
            <a:r>
              <a:rPr lang="en-GB"/>
              <a:t> </a:t>
            </a:r>
            <a:r>
              <a:rPr lang="en-GB" err="1"/>
              <a:t>camino</a:t>
            </a:r>
            <a:r>
              <a:rPr lang="en-GB"/>
              <a:t> de </a:t>
            </a:r>
            <a:r>
              <a:rPr lang="en-GB" err="1"/>
              <a:t>vida</a:t>
            </a:r>
            <a:r>
              <a:rPr lang="en-GB"/>
              <a:t>, </a:t>
            </a:r>
            <a:r>
              <a:rPr lang="en-GB" err="1"/>
              <a:t>cómo</a:t>
            </a:r>
            <a:r>
              <a:rPr lang="en-GB"/>
              <a:t> y </a:t>
            </a:r>
            <a:r>
              <a:rPr lang="en-GB" err="1"/>
              <a:t>dónde</a:t>
            </a:r>
            <a:r>
              <a:rPr lang="en-GB"/>
              <a:t> </a:t>
            </a:r>
            <a:r>
              <a:rPr lang="en-GB" err="1"/>
              <a:t>quiera</a:t>
            </a:r>
            <a:r>
              <a:rPr lang="en-GB"/>
              <a:t>.</a:t>
            </a:r>
          </a:p>
          <a:p>
            <a:pPr marL="285750" indent="-285750">
              <a:buFont typeface="Arial"/>
              <a:buChar char="•"/>
            </a:pPr>
            <a:r>
              <a:rPr lang="en-GB" err="1"/>
              <a:t>Mantener</a:t>
            </a:r>
            <a:r>
              <a:rPr lang="en-GB"/>
              <a:t> </a:t>
            </a:r>
            <a:r>
              <a:rPr lang="en-GB" err="1"/>
              <a:t>una</a:t>
            </a:r>
            <a:r>
              <a:rPr lang="en-GB"/>
              <a:t> </a:t>
            </a:r>
            <a:r>
              <a:rPr lang="en-GB" err="1"/>
              <a:t>mentalidad</a:t>
            </a:r>
            <a:r>
              <a:rPr lang="en-GB"/>
              <a:t> </a:t>
            </a:r>
            <a:r>
              <a:rPr lang="en-GB" err="1"/>
              <a:t>orientada</a:t>
            </a:r>
            <a:r>
              <a:rPr lang="en-GB"/>
              <a:t> al </a:t>
            </a:r>
            <a:r>
              <a:rPr lang="en-GB" err="1"/>
              <a:t>desarrollo</a:t>
            </a:r>
            <a:r>
              <a:rPr lang="en-GB"/>
              <a:t>. Las </a:t>
            </a:r>
            <a:r>
              <a:rPr lang="en-GB" err="1"/>
              <a:t>dificultades</a:t>
            </a:r>
            <a:r>
              <a:rPr lang="en-GB"/>
              <a:t> y </a:t>
            </a:r>
            <a:r>
              <a:rPr lang="en-GB" err="1"/>
              <a:t>vulnerabilidades</a:t>
            </a:r>
            <a:r>
              <a:rPr lang="en-GB"/>
              <a:t> que </a:t>
            </a:r>
            <a:r>
              <a:rPr lang="en-GB" err="1"/>
              <a:t>los</a:t>
            </a:r>
            <a:r>
              <a:rPr lang="en-GB"/>
              <a:t> </a:t>
            </a:r>
            <a:r>
              <a:rPr lang="en-GB" err="1"/>
              <a:t>niños</a:t>
            </a:r>
            <a:r>
              <a:rPr lang="en-GB"/>
              <a:t> y </a:t>
            </a:r>
            <a:r>
              <a:rPr lang="en-GB" err="1"/>
              <a:t>niñas</a:t>
            </a:r>
            <a:r>
              <a:rPr lang="en-GB"/>
              <a:t> </a:t>
            </a:r>
            <a:r>
              <a:rPr lang="en-GB" err="1"/>
              <a:t>pueden</a:t>
            </a:r>
            <a:r>
              <a:rPr lang="en-GB"/>
              <a:t> </a:t>
            </a:r>
            <a:r>
              <a:rPr lang="en-GB" err="1"/>
              <a:t>mostrar</a:t>
            </a:r>
            <a:r>
              <a:rPr lang="en-GB"/>
              <a:t> </a:t>
            </a:r>
            <a:r>
              <a:rPr lang="en-GB" err="1"/>
              <a:t>en</a:t>
            </a:r>
            <a:r>
              <a:rPr lang="en-GB"/>
              <a:t> las </a:t>
            </a:r>
            <a:r>
              <a:rPr lang="en-GB" err="1"/>
              <a:t>tareas</a:t>
            </a:r>
            <a:r>
              <a:rPr lang="en-GB"/>
              <a:t> de </a:t>
            </a:r>
            <a:r>
              <a:rPr lang="en-GB" err="1"/>
              <a:t>aprendizaje</a:t>
            </a:r>
            <a:r>
              <a:rPr lang="en-GB"/>
              <a:t> y las </a:t>
            </a:r>
            <a:r>
              <a:rPr lang="en-GB" err="1"/>
              <a:t>relaciones</a:t>
            </a:r>
            <a:r>
              <a:rPr lang="en-GB"/>
              <a:t> </a:t>
            </a:r>
            <a:r>
              <a:rPr lang="en-GB" err="1"/>
              <a:t>sociales</a:t>
            </a:r>
            <a:r>
              <a:rPr lang="en-GB"/>
              <a:t> no </a:t>
            </a:r>
            <a:r>
              <a:rPr lang="en-GB" err="1"/>
              <a:t>completan</a:t>
            </a:r>
            <a:r>
              <a:rPr lang="en-GB"/>
              <a:t> </a:t>
            </a:r>
            <a:r>
              <a:rPr lang="en-GB" err="1"/>
              <a:t>su</a:t>
            </a:r>
            <a:r>
              <a:rPr lang="en-GB"/>
              <a:t> </a:t>
            </a:r>
            <a:r>
              <a:rPr lang="en-GB" err="1"/>
              <a:t>identidad</a:t>
            </a:r>
            <a:r>
              <a:rPr lang="en-GB"/>
              <a:t>. </a:t>
            </a:r>
            <a:r>
              <a:rPr lang="en-GB" err="1"/>
              <a:t>Trabajar</a:t>
            </a:r>
            <a:r>
              <a:rPr lang="en-GB"/>
              <a:t> </a:t>
            </a:r>
            <a:r>
              <a:rPr lang="en-GB" err="1"/>
              <a:t>en</a:t>
            </a:r>
            <a:r>
              <a:rPr lang="en-GB"/>
              <a:t> </a:t>
            </a:r>
            <a:r>
              <a:rPr lang="en-GB" err="1"/>
              <a:t>el</a:t>
            </a:r>
            <a:r>
              <a:rPr lang="en-GB"/>
              <a:t> </a:t>
            </a:r>
            <a:r>
              <a:rPr lang="en-GB" err="1"/>
              <a:t>desarrollo</a:t>
            </a:r>
            <a:r>
              <a:rPr lang="en-GB"/>
              <a:t> y </a:t>
            </a:r>
            <a:r>
              <a:rPr lang="en-GB" err="1"/>
              <a:t>consolidación</a:t>
            </a:r>
            <a:r>
              <a:rPr lang="en-GB"/>
              <a:t> de </a:t>
            </a:r>
            <a:r>
              <a:rPr lang="en-GB" err="1"/>
              <a:t>fortalezas</a:t>
            </a:r>
            <a:r>
              <a:rPr lang="en-GB"/>
              <a:t> y </a:t>
            </a:r>
            <a:r>
              <a:rPr lang="en-GB" err="1"/>
              <a:t>talentos</a:t>
            </a:r>
            <a:r>
              <a:rPr lang="en-GB"/>
              <a:t> </a:t>
            </a:r>
            <a:r>
              <a:rPr lang="en-GB" err="1"/>
              <a:t>contribuye</a:t>
            </a:r>
            <a:r>
              <a:rPr lang="en-GB"/>
              <a:t> a </a:t>
            </a:r>
            <a:r>
              <a:rPr lang="en-GB" err="1"/>
              <a:t>liberar</a:t>
            </a:r>
            <a:r>
              <a:rPr lang="en-GB"/>
              <a:t> la </a:t>
            </a:r>
            <a:r>
              <a:rPr lang="en-GB" err="1"/>
              <a:t>identidad</a:t>
            </a:r>
            <a:r>
              <a:rPr lang="en-GB"/>
              <a:t> de </a:t>
            </a:r>
            <a:r>
              <a:rPr lang="en-GB" err="1"/>
              <a:t>estos</a:t>
            </a:r>
            <a:r>
              <a:rPr lang="en-GB"/>
              <a:t> </a:t>
            </a:r>
            <a:r>
              <a:rPr lang="en-GB" err="1"/>
              <a:t>jóvenes</a:t>
            </a:r>
            <a:r>
              <a:rPr lang="en-GB"/>
              <a:t> del trauma y </a:t>
            </a:r>
            <a:r>
              <a:rPr lang="en-GB" err="1"/>
              <a:t>empujarlos</a:t>
            </a:r>
            <a:r>
              <a:rPr lang="en-GB"/>
              <a:t> </a:t>
            </a:r>
            <a:r>
              <a:rPr lang="en-GB" err="1"/>
              <a:t>hacia</a:t>
            </a:r>
            <a:r>
              <a:rPr lang="en-GB"/>
              <a:t> un </a:t>
            </a:r>
            <a:r>
              <a:rPr lang="en-GB" err="1"/>
              <a:t>futuro</a:t>
            </a:r>
            <a:r>
              <a:rPr lang="en-GB"/>
              <a:t> de </a:t>
            </a:r>
            <a:r>
              <a:rPr lang="en-GB" err="1"/>
              <a:t>nuevos</a:t>
            </a:r>
            <a:r>
              <a:rPr lang="en-GB"/>
              <a:t> </a:t>
            </a:r>
            <a:r>
              <a:rPr lang="en-GB" err="1"/>
              <a:t>objetivos</a:t>
            </a:r>
            <a:r>
              <a:rPr lang="en-GB"/>
              <a:t> de </a:t>
            </a:r>
            <a:r>
              <a:rPr lang="en-GB" err="1"/>
              <a:t>desarrollo</a:t>
            </a:r>
            <a:r>
              <a:rPr lang="en-GB"/>
              <a:t>.</a:t>
            </a:r>
          </a:p>
          <a:p>
            <a:pPr marL="0" marR="0" lvl="0" indent="0" algn="l">
              <a:lnSpc>
                <a:spcPct val="100000"/>
              </a:lnSpc>
              <a:spcBef>
                <a:spcPts val="0"/>
              </a:spcBef>
              <a:spcAft>
                <a:spcPts val="0"/>
              </a:spcAft>
              <a:buSzPts val="1200"/>
              <a:buFont typeface="Calibri"/>
              <a:buNone/>
            </a:pPr>
            <a:endParaRPr lang="en-GB" sz="1200">
              <a:solidFill>
                <a:schemeClr val="dk1"/>
              </a:solidFill>
              <a:latin typeface="Calibri"/>
              <a:ea typeface="Calibri"/>
              <a:cs typeface="Calibri"/>
            </a:endParaRPr>
          </a:p>
        </p:txBody>
      </p:sp>
      <p:sp>
        <p:nvSpPr>
          <p:cNvPr id="134" name="Google Shape;13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7</a:t>
            </a:fld>
            <a:endParaRPr>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algn="just"/>
            <a:r>
              <a:rPr lang="en-GB" err="1"/>
              <a:t>Acoger</a:t>
            </a:r>
            <a:r>
              <a:rPr lang="en-GB"/>
              <a:t> la </a:t>
            </a:r>
            <a:r>
              <a:rPr lang="en-GB" err="1"/>
              <a:t>diversidad</a:t>
            </a:r>
            <a:r>
              <a:rPr lang="en-GB"/>
              <a:t> </a:t>
            </a:r>
            <a:r>
              <a:rPr lang="en-GB" err="1"/>
              <a:t>implica</a:t>
            </a:r>
            <a:r>
              <a:rPr lang="en-GB"/>
              <a:t> a </a:t>
            </a:r>
            <a:r>
              <a:rPr lang="en-GB" err="1"/>
              <a:t>veces</a:t>
            </a:r>
            <a:r>
              <a:rPr lang="en-GB"/>
              <a:t> </a:t>
            </a:r>
            <a:r>
              <a:rPr lang="en-GB" err="1"/>
              <a:t>hacer</a:t>
            </a:r>
            <a:r>
              <a:rPr lang="en-GB"/>
              <a:t> </a:t>
            </a:r>
            <a:r>
              <a:rPr lang="en-GB" err="1"/>
              <a:t>una</a:t>
            </a:r>
            <a:r>
              <a:rPr lang="en-GB"/>
              <a:t> </a:t>
            </a:r>
            <a:r>
              <a:rPr lang="en-GB" err="1"/>
              <a:t>revisión</a:t>
            </a:r>
            <a:r>
              <a:rPr lang="en-GB"/>
              <a:t> del </a:t>
            </a:r>
            <a:r>
              <a:rPr lang="en-GB" err="1"/>
              <a:t>vocabulario</a:t>
            </a:r>
            <a:r>
              <a:rPr lang="en-GB"/>
              <a:t> que se </a:t>
            </a:r>
            <a:r>
              <a:rPr lang="en-GB" err="1"/>
              <a:t>utiliza</a:t>
            </a:r>
            <a:r>
              <a:rPr lang="en-GB"/>
              <a:t> para </a:t>
            </a:r>
            <a:r>
              <a:rPr lang="en-GB" err="1"/>
              <a:t>hablar</a:t>
            </a:r>
            <a:r>
              <a:rPr lang="en-GB"/>
              <a:t> de las </a:t>
            </a:r>
            <a:r>
              <a:rPr lang="en-GB" err="1"/>
              <a:t>experiencias</a:t>
            </a:r>
            <a:r>
              <a:rPr lang="en-GB"/>
              <a:t> de </a:t>
            </a:r>
            <a:r>
              <a:rPr lang="en-GB" err="1"/>
              <a:t>los</a:t>
            </a:r>
            <a:r>
              <a:rPr lang="en-GB"/>
              <a:t> </a:t>
            </a:r>
            <a:r>
              <a:rPr lang="en-GB" err="1"/>
              <a:t>demás</a:t>
            </a:r>
            <a:r>
              <a:rPr lang="en-GB"/>
              <a:t>, </a:t>
            </a:r>
            <a:r>
              <a:rPr lang="en-GB" err="1"/>
              <a:t>sustituyendo</a:t>
            </a:r>
            <a:r>
              <a:rPr lang="en-GB"/>
              <a:t> </a:t>
            </a:r>
            <a:r>
              <a:rPr lang="en-GB" err="1"/>
              <a:t>los</a:t>
            </a:r>
            <a:r>
              <a:rPr lang="en-GB"/>
              <a:t> </a:t>
            </a:r>
            <a:r>
              <a:rPr lang="en-GB" err="1"/>
              <a:t>términos</a:t>
            </a:r>
            <a:r>
              <a:rPr lang="en-GB"/>
              <a:t> </a:t>
            </a:r>
            <a:r>
              <a:rPr lang="en-GB" err="1"/>
              <a:t>irrespetuosos</a:t>
            </a:r>
            <a:r>
              <a:rPr lang="en-GB"/>
              <a:t> o </a:t>
            </a:r>
            <a:r>
              <a:rPr lang="en-GB" err="1"/>
              <a:t>tendenciosos</a:t>
            </a:r>
            <a:r>
              <a:rPr lang="en-GB"/>
              <a:t> </a:t>
            </a:r>
            <a:r>
              <a:rPr lang="en-GB" err="1"/>
              <a:t>por</a:t>
            </a:r>
            <a:r>
              <a:rPr lang="en-GB"/>
              <a:t> </a:t>
            </a:r>
            <a:r>
              <a:rPr lang="en-GB" err="1"/>
              <a:t>otros</a:t>
            </a:r>
            <a:r>
              <a:rPr lang="en-GB"/>
              <a:t> que </a:t>
            </a:r>
            <a:r>
              <a:rPr lang="en-GB" err="1"/>
              <a:t>reflejen</a:t>
            </a:r>
            <a:r>
              <a:rPr lang="en-GB"/>
              <a:t> sus </a:t>
            </a:r>
            <a:r>
              <a:rPr lang="en-GB" err="1"/>
              <a:t>realidades</a:t>
            </a:r>
            <a:r>
              <a:rPr lang="en-GB"/>
              <a:t> de forma neutral o </a:t>
            </a:r>
            <a:r>
              <a:rPr lang="en-GB" err="1"/>
              <a:t>positiva</a:t>
            </a:r>
            <a:r>
              <a:rPr lang="en-GB"/>
              <a:t>. </a:t>
            </a:r>
            <a:r>
              <a:rPr lang="en-GB" err="1"/>
              <a:t>Algunos</a:t>
            </a:r>
            <a:r>
              <a:rPr lang="en-GB"/>
              <a:t> </a:t>
            </a:r>
            <a:r>
              <a:rPr lang="en-GB" err="1"/>
              <a:t>vocablos</a:t>
            </a:r>
            <a:r>
              <a:rPr lang="en-GB"/>
              <a:t> </a:t>
            </a:r>
            <a:r>
              <a:rPr lang="en-GB" err="1"/>
              <a:t>específicos</a:t>
            </a:r>
            <a:r>
              <a:rPr lang="en-GB"/>
              <a:t> que se </a:t>
            </a:r>
            <a:r>
              <a:rPr lang="en-GB" err="1"/>
              <a:t>utilizan</a:t>
            </a:r>
            <a:r>
              <a:rPr lang="en-GB"/>
              <a:t> para </a:t>
            </a:r>
            <a:r>
              <a:rPr lang="en-GB" err="1"/>
              <a:t>describir</a:t>
            </a:r>
            <a:r>
              <a:rPr lang="en-GB"/>
              <a:t> </a:t>
            </a:r>
            <a:r>
              <a:rPr lang="en-GB" err="1"/>
              <a:t>determinadas</a:t>
            </a:r>
            <a:r>
              <a:rPr lang="en-GB"/>
              <a:t> </a:t>
            </a:r>
            <a:r>
              <a:rPr lang="en-GB" err="1"/>
              <a:t>experiencias</a:t>
            </a:r>
            <a:r>
              <a:rPr lang="en-GB"/>
              <a:t> entre </a:t>
            </a:r>
            <a:r>
              <a:rPr lang="en-GB" err="1"/>
              <a:t>profesionales</a:t>
            </a:r>
            <a:r>
              <a:rPr lang="en-GB"/>
              <a:t> a </a:t>
            </a:r>
            <a:r>
              <a:rPr lang="en-GB" err="1"/>
              <a:t>medida</a:t>
            </a:r>
            <a:r>
              <a:rPr lang="en-GB"/>
              <a:t> que </a:t>
            </a:r>
            <a:r>
              <a:rPr lang="en-GB" err="1"/>
              <a:t>circulan</a:t>
            </a:r>
            <a:r>
              <a:rPr lang="en-GB"/>
              <a:t>, se </a:t>
            </a:r>
            <a:r>
              <a:rPr lang="en-GB" err="1"/>
              <a:t>cargan</a:t>
            </a:r>
            <a:r>
              <a:rPr lang="en-GB"/>
              <a:t> con </a:t>
            </a:r>
            <a:r>
              <a:rPr lang="en-GB" err="1"/>
              <a:t>otros</a:t>
            </a:r>
            <a:r>
              <a:rPr lang="en-GB"/>
              <a:t> </a:t>
            </a:r>
            <a:r>
              <a:rPr lang="en-GB" err="1"/>
              <a:t>significados</a:t>
            </a:r>
            <a:r>
              <a:rPr lang="en-GB"/>
              <a:t> </a:t>
            </a:r>
            <a:r>
              <a:rPr lang="en-GB" err="1"/>
              <a:t>peyorativos</a:t>
            </a:r>
            <a:r>
              <a:rPr lang="en-GB"/>
              <a:t> o </a:t>
            </a:r>
            <a:r>
              <a:rPr lang="en-GB" err="1"/>
              <a:t>estigmatizantes</a:t>
            </a:r>
            <a:r>
              <a:rPr lang="en-GB"/>
              <a:t>. </a:t>
            </a:r>
            <a:endParaRPr lang="es-ES"/>
          </a:p>
          <a:p>
            <a:br>
              <a:rPr lang="en-US"/>
            </a:br>
            <a:endParaRPr lang="en-US"/>
          </a:p>
          <a:p>
            <a:r>
              <a:rPr lang="en-GB" err="1"/>
              <a:t>Hablamos</a:t>
            </a:r>
            <a:r>
              <a:rPr lang="en-GB"/>
              <a:t>, </a:t>
            </a:r>
            <a:r>
              <a:rPr lang="en-GB" err="1"/>
              <a:t>por</a:t>
            </a:r>
            <a:r>
              <a:rPr lang="en-GB"/>
              <a:t> </a:t>
            </a:r>
            <a:r>
              <a:rPr lang="en-GB" err="1"/>
              <a:t>ejemplo</a:t>
            </a:r>
            <a:r>
              <a:rPr lang="en-GB"/>
              <a:t>, de "</a:t>
            </a:r>
            <a:r>
              <a:rPr lang="en-GB" err="1"/>
              <a:t>adversidad</a:t>
            </a:r>
            <a:r>
              <a:rPr lang="en-GB"/>
              <a:t> </a:t>
            </a:r>
            <a:r>
              <a:rPr lang="en-GB" err="1"/>
              <a:t>temprana</a:t>
            </a:r>
            <a:r>
              <a:rPr lang="en-GB"/>
              <a:t>" o "trauma" para </a:t>
            </a:r>
            <a:r>
              <a:rPr lang="en-GB" err="1"/>
              <a:t>describir</a:t>
            </a:r>
            <a:r>
              <a:rPr lang="en-GB"/>
              <a:t> </a:t>
            </a:r>
            <a:r>
              <a:rPr lang="en-GB" err="1"/>
              <a:t>experiencias</a:t>
            </a:r>
            <a:r>
              <a:rPr lang="en-GB"/>
              <a:t> </a:t>
            </a:r>
            <a:r>
              <a:rPr lang="en-GB" err="1"/>
              <a:t>difíciles</a:t>
            </a:r>
            <a:r>
              <a:rPr lang="en-GB"/>
              <a:t> y </a:t>
            </a:r>
            <a:r>
              <a:rPr lang="en-GB" err="1"/>
              <a:t>dolorosas</a:t>
            </a:r>
            <a:r>
              <a:rPr lang="en-GB"/>
              <a:t>. </a:t>
            </a:r>
            <a:r>
              <a:rPr lang="en-GB" err="1"/>
              <a:t>Estas</a:t>
            </a:r>
            <a:r>
              <a:rPr lang="en-GB"/>
              <a:t> palabras </a:t>
            </a:r>
            <a:r>
              <a:rPr lang="en-GB" err="1"/>
              <a:t>nos</a:t>
            </a:r>
            <a:r>
              <a:rPr lang="en-GB"/>
              <a:t> </a:t>
            </a:r>
            <a:r>
              <a:rPr lang="en-GB" err="1"/>
              <a:t>proporcionan</a:t>
            </a:r>
            <a:r>
              <a:rPr lang="en-GB"/>
              <a:t> un </a:t>
            </a:r>
            <a:r>
              <a:rPr lang="en-GB" err="1"/>
              <a:t>marco</a:t>
            </a:r>
            <a:r>
              <a:rPr lang="en-GB"/>
              <a:t> que </a:t>
            </a:r>
            <a:r>
              <a:rPr lang="en-GB" err="1"/>
              <a:t>nos</a:t>
            </a:r>
            <a:r>
              <a:rPr lang="en-GB"/>
              <a:t> </a:t>
            </a:r>
            <a:r>
              <a:rPr lang="en-GB" err="1"/>
              <a:t>permite</a:t>
            </a:r>
            <a:r>
              <a:rPr lang="en-GB"/>
              <a:t> </a:t>
            </a:r>
            <a:r>
              <a:rPr lang="en-GB" err="1"/>
              <a:t>reconocer</a:t>
            </a:r>
            <a:r>
              <a:rPr lang="en-GB"/>
              <a:t> y </a:t>
            </a:r>
            <a:r>
              <a:rPr lang="en-GB" err="1"/>
              <a:t>dar</a:t>
            </a:r>
            <a:r>
              <a:rPr lang="en-GB"/>
              <a:t> </a:t>
            </a:r>
            <a:r>
              <a:rPr lang="en-GB" err="1"/>
              <a:t>sentido</a:t>
            </a:r>
            <a:r>
              <a:rPr lang="en-GB"/>
              <a:t> a lo que de </a:t>
            </a:r>
            <a:r>
              <a:rPr lang="en-GB" err="1"/>
              <a:t>otro</a:t>
            </a:r>
            <a:r>
              <a:rPr lang="en-GB"/>
              <a:t> modo son </a:t>
            </a:r>
            <a:r>
              <a:rPr lang="en-GB" err="1"/>
              <a:t>comportamientos</a:t>
            </a:r>
            <a:r>
              <a:rPr lang="en-GB"/>
              <a:t>, </a:t>
            </a:r>
            <a:r>
              <a:rPr lang="en-GB" err="1"/>
              <a:t>cogniciones</a:t>
            </a:r>
            <a:r>
              <a:rPr lang="en-GB"/>
              <a:t> y </a:t>
            </a:r>
            <a:r>
              <a:rPr lang="en-GB" err="1"/>
              <a:t>emociones</a:t>
            </a:r>
            <a:r>
              <a:rPr lang="en-GB"/>
              <a:t> </a:t>
            </a:r>
            <a:r>
              <a:rPr lang="en-GB" err="1"/>
              <a:t>incomprensibles</a:t>
            </a:r>
            <a:r>
              <a:rPr lang="en-GB"/>
              <a:t> y </a:t>
            </a:r>
            <a:r>
              <a:rPr lang="en-GB" err="1"/>
              <a:t>confusas</a:t>
            </a:r>
            <a:r>
              <a:rPr lang="en-GB"/>
              <a:t>. Las palabras trauma y </a:t>
            </a:r>
            <a:r>
              <a:rPr lang="en-GB" err="1"/>
              <a:t>adversidad</a:t>
            </a:r>
            <a:r>
              <a:rPr lang="en-GB"/>
              <a:t> no indican </a:t>
            </a:r>
            <a:r>
              <a:rPr lang="en-GB" err="1"/>
              <a:t>una</a:t>
            </a:r>
            <a:r>
              <a:rPr lang="en-GB"/>
              <a:t> </a:t>
            </a:r>
            <a:r>
              <a:rPr lang="en-GB" err="1"/>
              <a:t>experiencia</a:t>
            </a:r>
            <a:r>
              <a:rPr lang="en-GB"/>
              <a:t> </a:t>
            </a:r>
            <a:r>
              <a:rPr lang="en-GB" err="1"/>
              <a:t>específica</a:t>
            </a:r>
            <a:r>
              <a:rPr lang="en-GB"/>
              <a:t> y </a:t>
            </a:r>
            <a:r>
              <a:rPr lang="en-GB" err="1"/>
              <a:t>única</a:t>
            </a:r>
            <a:r>
              <a:rPr lang="en-GB"/>
              <a:t>, </a:t>
            </a:r>
            <a:r>
              <a:rPr lang="en-GB" err="1"/>
              <a:t>sino</a:t>
            </a:r>
            <a:r>
              <a:rPr lang="en-GB"/>
              <a:t> que </a:t>
            </a:r>
            <a:r>
              <a:rPr lang="en-GB" err="1"/>
              <a:t>nombran</a:t>
            </a:r>
            <a:r>
              <a:rPr lang="en-GB"/>
              <a:t> </a:t>
            </a:r>
            <a:r>
              <a:rPr lang="en-GB" err="1"/>
              <a:t>una</a:t>
            </a:r>
            <a:r>
              <a:rPr lang="en-GB"/>
              <a:t> </a:t>
            </a:r>
            <a:r>
              <a:rPr lang="en-GB" err="1"/>
              <a:t>amplia</a:t>
            </a:r>
            <a:r>
              <a:rPr lang="en-GB"/>
              <a:t> </a:t>
            </a:r>
            <a:r>
              <a:rPr lang="en-GB" err="1"/>
              <a:t>gama</a:t>
            </a:r>
            <a:r>
              <a:rPr lang="en-GB"/>
              <a:t> de </a:t>
            </a:r>
            <a:r>
              <a:rPr lang="en-GB" err="1"/>
              <a:t>posibles</a:t>
            </a:r>
            <a:r>
              <a:rPr lang="en-GB"/>
              <a:t> </a:t>
            </a:r>
            <a:r>
              <a:rPr lang="en-GB" err="1"/>
              <a:t>circunstancias</a:t>
            </a:r>
            <a:r>
              <a:rPr lang="en-GB"/>
              <a:t>. </a:t>
            </a:r>
            <a:r>
              <a:rPr lang="en-GB" err="1"/>
              <a:t>Cuando</a:t>
            </a:r>
            <a:r>
              <a:rPr lang="en-GB"/>
              <a:t> </a:t>
            </a:r>
            <a:r>
              <a:rPr lang="en-GB" err="1"/>
              <a:t>estas</a:t>
            </a:r>
            <a:r>
              <a:rPr lang="en-GB"/>
              <a:t> palabras </a:t>
            </a:r>
            <a:r>
              <a:rPr lang="en-GB" err="1"/>
              <a:t>circulan</a:t>
            </a:r>
            <a:r>
              <a:rPr lang="en-GB"/>
              <a:t> a menudo se </a:t>
            </a:r>
            <a:r>
              <a:rPr lang="en-GB" err="1"/>
              <a:t>convierten</a:t>
            </a:r>
            <a:r>
              <a:rPr lang="en-GB"/>
              <a:t> </a:t>
            </a:r>
            <a:r>
              <a:rPr lang="en-GB" err="1"/>
              <a:t>en</a:t>
            </a:r>
            <a:r>
              <a:rPr lang="en-GB"/>
              <a:t> </a:t>
            </a:r>
            <a:r>
              <a:rPr lang="en-GB" err="1"/>
              <a:t>marcadores</a:t>
            </a:r>
            <a:r>
              <a:rPr lang="en-GB"/>
              <a:t> de </a:t>
            </a:r>
            <a:r>
              <a:rPr lang="en-GB" err="1"/>
              <a:t>identidad</a:t>
            </a:r>
            <a:r>
              <a:rPr lang="en-GB"/>
              <a:t>, </a:t>
            </a:r>
            <a:r>
              <a:rPr lang="en-GB" err="1"/>
              <a:t>fomentando</a:t>
            </a:r>
            <a:r>
              <a:rPr lang="en-GB"/>
              <a:t> </a:t>
            </a:r>
            <a:r>
              <a:rPr lang="en-GB" err="1"/>
              <a:t>una</a:t>
            </a:r>
            <a:r>
              <a:rPr lang="en-GB"/>
              <a:t> </a:t>
            </a:r>
            <a:r>
              <a:rPr lang="en-GB" err="1"/>
              <a:t>división</a:t>
            </a:r>
            <a:r>
              <a:rPr lang="en-GB"/>
              <a:t> antinatural entre personas "</a:t>
            </a:r>
            <a:r>
              <a:rPr lang="en-GB" err="1"/>
              <a:t>normales</a:t>
            </a:r>
            <a:r>
              <a:rPr lang="en-GB"/>
              <a:t>" y "</a:t>
            </a:r>
            <a:r>
              <a:rPr lang="en-GB" err="1"/>
              <a:t>traumatizadas</a:t>
            </a:r>
            <a:r>
              <a:rPr lang="en-GB"/>
              <a:t>", es </a:t>
            </a:r>
            <a:r>
              <a:rPr lang="en-GB" err="1"/>
              <a:t>decir</a:t>
            </a:r>
            <a:r>
              <a:rPr lang="en-GB"/>
              <a:t>, entre las que </a:t>
            </a:r>
            <a:r>
              <a:rPr lang="en-GB" err="1"/>
              <a:t>necesitan</a:t>
            </a:r>
            <a:r>
              <a:rPr lang="en-GB"/>
              <a:t> </a:t>
            </a:r>
            <a:r>
              <a:rPr lang="en-GB" err="1"/>
              <a:t>ayuda</a:t>
            </a:r>
            <a:r>
              <a:rPr lang="en-GB"/>
              <a:t> y las que son </a:t>
            </a:r>
            <a:r>
              <a:rPr lang="en-GB" err="1"/>
              <a:t>capaces</a:t>
            </a:r>
            <a:r>
              <a:rPr lang="en-GB"/>
              <a:t> de </a:t>
            </a:r>
            <a:r>
              <a:rPr lang="en-GB" err="1"/>
              <a:t>ofrecerla</a:t>
            </a:r>
            <a:r>
              <a:rPr lang="en-GB"/>
              <a:t>. </a:t>
            </a:r>
          </a:p>
          <a:p>
            <a:r>
              <a:rPr lang="en-GB" err="1"/>
              <a:t>Además</a:t>
            </a:r>
            <a:r>
              <a:rPr lang="en-GB"/>
              <a:t>, un </a:t>
            </a:r>
            <a:r>
              <a:rPr lang="en-GB" err="1"/>
              <a:t>pasado</a:t>
            </a:r>
            <a:r>
              <a:rPr lang="en-GB"/>
              <a:t> </a:t>
            </a:r>
            <a:r>
              <a:rPr lang="en-GB" err="1"/>
              <a:t>difícil</a:t>
            </a:r>
            <a:r>
              <a:rPr lang="en-GB"/>
              <a:t> </a:t>
            </a:r>
            <a:r>
              <a:rPr lang="en-GB" err="1"/>
              <a:t>puede</a:t>
            </a:r>
            <a:r>
              <a:rPr lang="en-GB"/>
              <a:t> </a:t>
            </a:r>
            <a:r>
              <a:rPr lang="en-GB" err="1"/>
              <a:t>ayudar</a:t>
            </a:r>
            <a:r>
              <a:rPr lang="en-GB"/>
              <a:t> a </a:t>
            </a:r>
            <a:r>
              <a:rPr lang="en-GB" err="1"/>
              <a:t>explicar</a:t>
            </a:r>
            <a:r>
              <a:rPr lang="en-GB"/>
              <a:t> </a:t>
            </a:r>
            <a:r>
              <a:rPr lang="en-GB" err="1"/>
              <a:t>una</a:t>
            </a:r>
            <a:r>
              <a:rPr lang="en-GB"/>
              <a:t> forma </a:t>
            </a:r>
            <a:r>
              <a:rPr lang="en-GB" err="1"/>
              <a:t>específica</a:t>
            </a:r>
            <a:r>
              <a:rPr lang="en-GB"/>
              <a:t> de </a:t>
            </a:r>
            <a:r>
              <a:rPr lang="en-GB" err="1"/>
              <a:t>funcionamiento</a:t>
            </a:r>
            <a:r>
              <a:rPr lang="en-GB"/>
              <a:t>, </a:t>
            </a:r>
            <a:r>
              <a:rPr lang="en-GB" err="1"/>
              <a:t>pero</a:t>
            </a:r>
            <a:r>
              <a:rPr lang="en-GB"/>
              <a:t> no define </a:t>
            </a:r>
            <a:r>
              <a:rPr lang="en-GB" err="1"/>
              <a:t>quién</a:t>
            </a:r>
            <a:r>
              <a:rPr lang="en-GB"/>
              <a:t> es </a:t>
            </a:r>
            <a:r>
              <a:rPr lang="en-GB" err="1"/>
              <a:t>una</a:t>
            </a:r>
            <a:r>
              <a:rPr lang="en-GB"/>
              <a:t> persona o </a:t>
            </a:r>
            <a:r>
              <a:rPr lang="en-GB" err="1"/>
              <a:t>en</a:t>
            </a:r>
            <a:r>
              <a:rPr lang="en-GB"/>
              <a:t> </a:t>
            </a:r>
            <a:r>
              <a:rPr lang="en-GB" err="1"/>
              <a:t>quién</a:t>
            </a:r>
            <a:r>
              <a:rPr lang="en-GB"/>
              <a:t> se </a:t>
            </a:r>
            <a:r>
              <a:rPr lang="en-GB" err="1"/>
              <a:t>convertirá</a:t>
            </a:r>
            <a:r>
              <a:rPr lang="en-GB"/>
              <a:t>. </a:t>
            </a:r>
            <a:r>
              <a:rPr lang="en-GB" err="1"/>
              <a:t>Centrarse</a:t>
            </a:r>
            <a:r>
              <a:rPr lang="en-GB"/>
              <a:t> </a:t>
            </a:r>
            <a:r>
              <a:rPr lang="en-GB" err="1"/>
              <a:t>únicamente</a:t>
            </a:r>
            <a:r>
              <a:rPr lang="en-GB"/>
              <a:t> </a:t>
            </a:r>
            <a:r>
              <a:rPr lang="en-GB" err="1"/>
              <a:t>en</a:t>
            </a:r>
            <a:r>
              <a:rPr lang="en-GB"/>
              <a:t> </a:t>
            </a:r>
            <a:r>
              <a:rPr lang="en-GB" err="1"/>
              <a:t>el</a:t>
            </a:r>
            <a:r>
              <a:rPr lang="en-GB"/>
              <a:t> </a:t>
            </a:r>
            <a:r>
              <a:rPr lang="en-GB" err="1"/>
              <a:t>pasado</a:t>
            </a:r>
            <a:r>
              <a:rPr lang="en-GB"/>
              <a:t> </a:t>
            </a:r>
            <a:r>
              <a:rPr lang="en-GB" err="1"/>
              <a:t>puede</a:t>
            </a:r>
            <a:r>
              <a:rPr lang="en-GB"/>
              <a:t> </a:t>
            </a:r>
            <a:r>
              <a:rPr lang="en-GB" err="1"/>
              <a:t>oscurecer</a:t>
            </a:r>
            <a:r>
              <a:rPr lang="en-GB"/>
              <a:t> </a:t>
            </a:r>
            <a:r>
              <a:rPr lang="en-GB" err="1"/>
              <a:t>los</a:t>
            </a:r>
            <a:r>
              <a:rPr lang="en-GB"/>
              <a:t> </a:t>
            </a:r>
            <a:r>
              <a:rPr lang="en-GB" err="1"/>
              <a:t>enormes</a:t>
            </a:r>
            <a:r>
              <a:rPr lang="en-GB"/>
              <a:t> </a:t>
            </a:r>
            <a:r>
              <a:rPr lang="en-GB" err="1"/>
              <a:t>recursos</a:t>
            </a:r>
            <a:r>
              <a:rPr lang="en-GB"/>
              <a:t> y </a:t>
            </a:r>
            <a:r>
              <a:rPr lang="en-GB" err="1"/>
              <a:t>habilidades</a:t>
            </a:r>
            <a:r>
              <a:rPr lang="en-GB"/>
              <a:t> que </a:t>
            </a:r>
            <a:r>
              <a:rPr lang="en-GB" err="1"/>
              <a:t>los</a:t>
            </a:r>
            <a:r>
              <a:rPr lang="en-GB"/>
              <a:t> </a:t>
            </a:r>
            <a:r>
              <a:rPr lang="en-GB" err="1"/>
              <a:t>alumnos</a:t>
            </a:r>
            <a:r>
              <a:rPr lang="en-GB"/>
              <a:t> y </a:t>
            </a:r>
            <a:r>
              <a:rPr lang="en-GB" err="1"/>
              <a:t>alumnas</a:t>
            </a:r>
            <a:r>
              <a:rPr lang="en-GB"/>
              <a:t> </a:t>
            </a:r>
            <a:r>
              <a:rPr lang="en-GB" err="1"/>
              <a:t>traen</a:t>
            </a:r>
            <a:r>
              <a:rPr lang="en-GB"/>
              <a:t> </a:t>
            </a:r>
            <a:r>
              <a:rPr lang="en-GB" err="1"/>
              <a:t>consigo</a:t>
            </a:r>
            <a:r>
              <a:rPr lang="en-GB"/>
              <a:t>, y </a:t>
            </a:r>
            <a:r>
              <a:rPr lang="en-GB" err="1"/>
              <a:t>clasificarlos</a:t>
            </a:r>
            <a:r>
              <a:rPr lang="en-GB"/>
              <a:t> </a:t>
            </a:r>
            <a:r>
              <a:rPr lang="en-GB" err="1"/>
              <a:t>como</a:t>
            </a:r>
            <a:r>
              <a:rPr lang="en-GB"/>
              <a:t> </a:t>
            </a:r>
            <a:r>
              <a:rPr lang="en-GB" err="1"/>
              <a:t>individuos</a:t>
            </a:r>
            <a:r>
              <a:rPr lang="en-GB"/>
              <a:t> "</a:t>
            </a:r>
            <a:r>
              <a:rPr lang="en-GB" err="1"/>
              <a:t>necesitados</a:t>
            </a:r>
            <a:r>
              <a:rPr lang="en-GB"/>
              <a:t>" que no </a:t>
            </a:r>
            <a:r>
              <a:rPr lang="en-GB" err="1"/>
              <a:t>pueden</a:t>
            </a:r>
            <a:r>
              <a:rPr lang="en-GB"/>
              <a:t> </a:t>
            </a:r>
            <a:r>
              <a:rPr lang="en-GB" err="1"/>
              <a:t>hacer</a:t>
            </a:r>
            <a:r>
              <a:rPr lang="en-GB"/>
              <a:t> </a:t>
            </a:r>
            <a:r>
              <a:rPr lang="en-GB" err="1"/>
              <a:t>ninguna</a:t>
            </a:r>
            <a:r>
              <a:rPr lang="en-GB"/>
              <a:t> </a:t>
            </a:r>
            <a:r>
              <a:rPr lang="en-GB" err="1"/>
              <a:t>contribución</a:t>
            </a:r>
            <a:r>
              <a:rPr lang="en-GB"/>
              <a:t> </a:t>
            </a:r>
            <a:r>
              <a:rPr lang="en-GB" err="1"/>
              <a:t>positiva</a:t>
            </a:r>
            <a:r>
              <a:rPr lang="en-GB"/>
              <a:t>.</a:t>
            </a:r>
          </a:p>
          <a:p>
            <a:pPr marL="0" indent="0"/>
            <a:br>
              <a:rPr lang="en-US"/>
            </a:br>
            <a:endParaRPr lang="en-US"/>
          </a:p>
        </p:txBody>
      </p:sp>
      <p:sp>
        <p:nvSpPr>
          <p:cNvPr id="151" name="Google Shape;151;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8</a:t>
            </a:fld>
            <a:endParaRPr>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a:t>Proponga a sus estudiantes que examinen las expresiones de la diapositiva para tratar de entender por qué pueden resultar insensibles o poco adecuadas y que trabajen en grupos pequeños para encontrar alternativas. En la siguiente diapositiva, se dan algunas respuestas. Si lo necesitan, proporcióneles un poco de contexto. Por ejemplo, “orfanato” se usa para nombrar el sitio donde estaban los niños y niñas adoptados antes de unirse con sus familias adoptivas, sobre todo en los casos de adopción internacional. También puede invitarles a imaginar situaciones en el contexto escolar en las que se podrían utilizar cada una de las expresiones.</a:t>
            </a:r>
          </a:p>
        </p:txBody>
      </p:sp>
      <p:sp>
        <p:nvSpPr>
          <p:cNvPr id="4" name="Marcador de número de diapositiva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smtClean="0">
                <a:solidFill>
                  <a:schemeClr val="dk1"/>
                </a:solidFill>
                <a:latin typeface="Calibri"/>
                <a:ea typeface="Calibri"/>
                <a:cs typeface="Calibri"/>
                <a:sym typeface="Calibri"/>
              </a:rPr>
              <a:t>10</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927580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1" name="Google Shape;21;p10"/>
          <p:cNvPicPr preferRelativeResize="0"/>
          <p:nvPr/>
        </p:nvPicPr>
        <p:blipFill rotWithShape="1">
          <a:blip r:embed="rId2">
            <a:alphaModFix/>
          </a:blip>
          <a:srcRect/>
          <a:stretch/>
        </p:blipFill>
        <p:spPr>
          <a:xfrm>
            <a:off x="0" y="0"/>
            <a:ext cx="12192000" cy="3048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0" name="Google Shape;80;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‹Nº›</a:t>
            </a:fld>
            <a:endParaRPr/>
          </a:p>
        </p:txBody>
      </p:sp>
      <p:pic>
        <p:nvPicPr>
          <p:cNvPr id="28" name="Google Shape;28;p11"/>
          <p:cNvPicPr preferRelativeResize="0"/>
          <p:nvPr/>
        </p:nvPicPr>
        <p:blipFill rotWithShape="1">
          <a:blip r:embed="rId2">
            <a:alphaModFix/>
          </a:blip>
          <a:srcRect/>
          <a:stretch/>
        </p:blipFill>
        <p:spPr>
          <a:xfrm>
            <a:off x="0" y="0"/>
            <a:ext cx="12192000" cy="3048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9"/>
        <p:cNvGrpSpPr/>
        <p:nvPr/>
      </p:nvGrpSpPr>
      <p:grpSpPr>
        <a:xfrm>
          <a:off x="0" y="0"/>
          <a:ext cx="0" cy="0"/>
          <a:chOff x="0" y="0"/>
          <a:chExt cx="0" cy="0"/>
        </a:xfrm>
      </p:grpSpPr>
      <p:sp>
        <p:nvSpPr>
          <p:cNvPr id="30" name="Google Shape;30;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2" name="Google Shape;32;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3" name="Google Shape;33;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9" name="Google Shape;3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‹Nº›</a:t>
            </a:fld>
            <a:endParaRPr/>
          </a:p>
        </p:txBody>
      </p:sp>
      <p:pic>
        <p:nvPicPr>
          <p:cNvPr id="42" name="Google Shape;42;p12"/>
          <p:cNvPicPr preferRelativeResize="0"/>
          <p:nvPr/>
        </p:nvPicPr>
        <p:blipFill rotWithShape="1">
          <a:blip r:embed="rId2">
            <a:alphaModFix/>
          </a:blip>
          <a:srcRect/>
          <a:stretch/>
        </p:blipFill>
        <p:spPr>
          <a:xfrm>
            <a:off x="0" y="0"/>
            <a:ext cx="12192000" cy="3048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‹Nº›</a:t>
            </a:fld>
            <a:endParaRPr/>
          </a:p>
        </p:txBody>
      </p:sp>
      <p:pic>
        <p:nvPicPr>
          <p:cNvPr id="52" name="Google Shape;52;p14"/>
          <p:cNvPicPr preferRelativeResize="0"/>
          <p:nvPr/>
        </p:nvPicPr>
        <p:blipFill rotWithShape="1">
          <a:blip r:embed="rId2">
            <a:alphaModFix/>
          </a:blip>
          <a:srcRect/>
          <a:stretch/>
        </p:blipFill>
        <p:spPr>
          <a:xfrm>
            <a:off x="0" y="0"/>
            <a:ext cx="12192000" cy="3048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‹Nº›</a:t>
            </a:fld>
            <a:endParaRPr/>
          </a:p>
        </p:txBody>
      </p:sp>
      <p:pic>
        <p:nvPicPr>
          <p:cNvPr id="58" name="Google Shape;58;p15"/>
          <p:cNvPicPr preferRelativeResize="0"/>
          <p:nvPr/>
        </p:nvPicPr>
        <p:blipFill rotWithShape="1">
          <a:blip r:embed="rId2">
            <a:alphaModFix/>
          </a:blip>
          <a:srcRect/>
          <a:stretch/>
        </p:blipFill>
        <p:spPr>
          <a:xfrm>
            <a:off x="0" y="0"/>
            <a:ext cx="12192000" cy="3048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‹Nº›</a:t>
            </a:fld>
            <a:endParaRPr/>
          </a:p>
        </p:txBody>
      </p:sp>
      <p:pic>
        <p:nvPicPr>
          <p:cNvPr id="63" name="Google Shape;63;p16"/>
          <p:cNvPicPr preferRelativeResize="0"/>
          <p:nvPr/>
        </p:nvPicPr>
        <p:blipFill rotWithShape="1">
          <a:blip r:embed="rId2">
            <a:alphaModFix/>
          </a:blip>
          <a:srcRect/>
          <a:stretch/>
        </p:blipFill>
        <p:spPr>
          <a:xfrm>
            <a:off x="0" y="0"/>
            <a:ext cx="12192000" cy="3048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4"/>
        <p:cNvGrpSpPr/>
        <p:nvPr/>
      </p:nvGrpSpPr>
      <p:grpSpPr>
        <a:xfrm>
          <a:off x="0" y="0"/>
          <a:ext cx="0" cy="0"/>
          <a:chOff x="0" y="0"/>
          <a:chExt cx="0" cy="0"/>
        </a:xfrm>
      </p:grpSpPr>
      <p:sp>
        <p:nvSpPr>
          <p:cNvPr id="65" name="Google Shape;65;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8"/>
          <p:cNvSpPr>
            <a:spLocks noGrp="1"/>
          </p:cNvSpPr>
          <p:nvPr>
            <p:ph type="pic" idx="2"/>
          </p:nvPr>
        </p:nvSpPr>
        <p:spPr>
          <a:xfrm>
            <a:off x="5183188" y="987425"/>
            <a:ext cx="6172200" cy="4873625"/>
          </a:xfrm>
          <a:prstGeom prst="rect">
            <a:avLst/>
          </a:prstGeom>
          <a:noFill/>
          <a:ln>
            <a:noFill/>
          </a:ln>
        </p:spPr>
      </p:sp>
      <p:sp>
        <p:nvSpPr>
          <p:cNvPr id="67" name="Google Shape;67;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8" name="Google Shape;68;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1"/>
        <p:cNvGrpSpPr/>
        <p:nvPr/>
      </p:nvGrpSpPr>
      <p:grpSpPr>
        <a:xfrm>
          <a:off x="0" y="0"/>
          <a:ext cx="0" cy="0"/>
          <a:chOff x="0" y="0"/>
          <a:chExt cx="0" cy="0"/>
        </a:xfrm>
      </p:grpSpPr>
      <p:sp>
        <p:nvSpPr>
          <p:cNvPr id="72" name="Google Shape;72;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‹Nº›</a:t>
            </a:fld>
            <a:endParaRPr/>
          </a:p>
        </p:txBody>
      </p:sp>
      <p:sp>
        <p:nvSpPr>
          <p:cNvPr id="15" name="Google Shape;15;p9"/>
          <p:cNvSpPr/>
          <p:nvPr/>
        </p:nvSpPr>
        <p:spPr>
          <a:xfrm>
            <a:off x="0" y="6285186"/>
            <a:ext cx="12192000" cy="572815"/>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 name="Google Shape;98;p36">
            <a:extLst>
              <a:ext uri="{FF2B5EF4-FFF2-40B4-BE49-F238E27FC236}">
                <a16:creationId xmlns:a16="http://schemas.microsoft.com/office/drawing/2014/main" id="{5A0E13A9-6EE1-0CAA-8E42-3B596BF91F6E}"/>
              </a:ext>
            </a:extLst>
          </p:cNvPr>
          <p:cNvSpPr txBox="1"/>
          <p:nvPr userDrawn="1"/>
        </p:nvSpPr>
        <p:spPr>
          <a:xfrm>
            <a:off x="381000" y="6363845"/>
            <a:ext cx="9148291" cy="415755"/>
          </a:xfrm>
          <a:prstGeom prst="rect">
            <a:avLst/>
          </a:prstGeom>
          <a:noFill/>
          <a:ln>
            <a:noFill/>
          </a:ln>
        </p:spPr>
        <p:txBody>
          <a:bodyPr spcFirstLastPara="1" wrap="square" lIns="91425" tIns="45700" rIns="91425" bIns="45700" anchor="t" anchorCtr="0">
            <a:spAutoFit/>
          </a:bodyPr>
          <a:lstStyle/>
          <a:p>
            <a:pPr>
              <a:buSzPts val="788"/>
            </a:pPr>
            <a:r>
              <a:rPr lang="it" sz="1050">
                <a:solidFill>
                  <a:schemeClr val="lt1"/>
                </a:solidFill>
                <a:latin typeface="Calibri"/>
                <a:cs typeface="Calibri"/>
                <a:sym typeface="Calibri"/>
              </a:rPr>
              <a:t>El proyecto BRIGHTER FUTURE ha sido financiado con el apoyo de la Comisión Europea. Este material refleja únicamente los puntos de vista de sus autoras, y la Comisión no se hace responsable del uso que pueda hacerse de la información contenida en ella.</a:t>
            </a:r>
            <a:endParaRPr lang="it" sz="1050" b="0" i="0" u="none" strike="noStrike" cap="none">
              <a:solidFill>
                <a:schemeClr val="lt1"/>
              </a:solidFill>
              <a:latin typeface="Calibri"/>
              <a:cs typeface="Calibri"/>
            </a:endParaRPr>
          </a:p>
        </p:txBody>
      </p:sp>
      <p:pic>
        <p:nvPicPr>
          <p:cNvPr id="3" name="Imagen 2">
            <a:extLst>
              <a:ext uri="{FF2B5EF4-FFF2-40B4-BE49-F238E27FC236}">
                <a16:creationId xmlns:a16="http://schemas.microsoft.com/office/drawing/2014/main" id="{ABE0C0B6-EC1A-B7C6-FBB3-031DAA6C2D94}"/>
              </a:ext>
            </a:extLst>
          </p:cNvPr>
          <p:cNvPicPr>
            <a:picLocks noChangeAspect="1"/>
          </p:cNvPicPr>
          <p:nvPr userDrawn="1"/>
        </p:nvPicPr>
        <p:blipFill>
          <a:blip r:embed="rId12"/>
          <a:stretch>
            <a:fillRect/>
          </a:stretch>
        </p:blipFill>
        <p:spPr>
          <a:xfrm>
            <a:off x="9812607" y="6261664"/>
            <a:ext cx="2096076" cy="596336"/>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4"/>
          <p:cNvSpPr txBox="1">
            <a:spLocks noGrp="1"/>
          </p:cNvSpPr>
          <p:nvPr>
            <p:ph type="subTitle" idx="1"/>
          </p:nvPr>
        </p:nvSpPr>
        <p:spPr>
          <a:xfrm>
            <a:off x="1792427" y="2592182"/>
            <a:ext cx="8580000" cy="1515300"/>
          </a:xfrm>
          <a:prstGeom prst="rect">
            <a:avLst/>
          </a:prstGeom>
          <a:noFill/>
          <a:ln>
            <a:noFill/>
          </a:ln>
        </p:spPr>
        <p:txBody>
          <a:bodyPr spcFirstLastPara="1" wrap="square" lIns="91425" tIns="45700" rIns="91425" bIns="45700" anchor="t" anchorCtr="0">
            <a:normAutofit/>
          </a:bodyPr>
          <a:lstStyle/>
          <a:p>
            <a:pPr marL="457200" lvl="0" indent="-406400" algn="ctr" rtl="0">
              <a:lnSpc>
                <a:spcPct val="100000"/>
              </a:lnSpc>
              <a:spcBef>
                <a:spcPts val="1000"/>
              </a:spcBef>
              <a:spcAft>
                <a:spcPts val="0"/>
              </a:spcAft>
              <a:buSzPts val="2400"/>
              <a:buNone/>
            </a:pPr>
            <a:r>
              <a:rPr lang="en-GB" sz="3880">
                <a:solidFill>
                  <a:schemeClr val="dk1"/>
                </a:solidFill>
                <a:latin typeface="Calibri"/>
                <a:ea typeface="Calibri"/>
                <a:cs typeface="Calibri"/>
                <a:sym typeface="Calibri"/>
              </a:rPr>
              <a:t>Las historias personales en </a:t>
            </a:r>
            <a:r>
              <a:rPr lang="en-GB" sz="3880"/>
              <a:t>el contexto escolar: i</a:t>
            </a:r>
            <a:r>
              <a:rPr lang="en-GB" sz="3880">
                <a:solidFill>
                  <a:schemeClr val="dk1"/>
                </a:solidFill>
                <a:latin typeface="Calibri"/>
                <a:ea typeface="Calibri"/>
                <a:cs typeface="Calibri"/>
                <a:sym typeface="Calibri"/>
              </a:rPr>
              <a:t>nformación </a:t>
            </a:r>
            <a:r>
              <a:rPr lang="en-GB" sz="3880"/>
              <a:t>y privacidad</a:t>
            </a:r>
            <a:endParaRPr sz="1840"/>
          </a:p>
        </p:txBody>
      </p:sp>
      <p:pic>
        <p:nvPicPr>
          <p:cNvPr id="88" name="Google Shape;88;p24"/>
          <p:cNvPicPr preferRelativeResize="0"/>
          <p:nvPr/>
        </p:nvPicPr>
        <p:blipFill rotWithShape="1">
          <a:blip r:embed="rId3">
            <a:alphaModFix/>
          </a:blip>
          <a:srcRect/>
          <a:stretch/>
        </p:blipFill>
        <p:spPr>
          <a:xfrm>
            <a:off x="8556814" y="416128"/>
            <a:ext cx="2909887" cy="704365"/>
          </a:xfrm>
          <a:prstGeom prst="rect">
            <a:avLst/>
          </a:prstGeom>
          <a:solidFill>
            <a:schemeClr val="lt1"/>
          </a:solidFill>
          <a:ln>
            <a:noFill/>
          </a:ln>
        </p:spPr>
      </p:pic>
      <p:sp>
        <p:nvSpPr>
          <p:cNvPr id="89" name="Google Shape;89;p24"/>
          <p:cNvSpPr/>
          <p:nvPr/>
        </p:nvSpPr>
        <p:spPr>
          <a:xfrm>
            <a:off x="0" y="6285186"/>
            <a:ext cx="12192000" cy="572815"/>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90" name="Google Shape;90;p24" descr="Imagen que contiene Interfaz de usuario gráfica&#10;&#10;Descripción generada automáticamente"/>
          <p:cNvPicPr preferRelativeResize="0"/>
          <p:nvPr/>
        </p:nvPicPr>
        <p:blipFill rotWithShape="1">
          <a:blip r:embed="rId4">
            <a:alphaModFix/>
          </a:blip>
          <a:srcRect/>
          <a:stretch/>
        </p:blipFill>
        <p:spPr>
          <a:xfrm>
            <a:off x="886173" y="7713857"/>
            <a:ext cx="886483" cy="443241"/>
          </a:xfrm>
          <a:prstGeom prst="rect">
            <a:avLst/>
          </a:prstGeom>
          <a:noFill/>
          <a:ln>
            <a:noFill/>
          </a:ln>
        </p:spPr>
      </p:pic>
      <p:sp>
        <p:nvSpPr>
          <p:cNvPr id="93" name="Google Shape;93;p24"/>
          <p:cNvSpPr txBox="1"/>
          <p:nvPr/>
        </p:nvSpPr>
        <p:spPr>
          <a:xfrm>
            <a:off x="5122382" y="1686379"/>
            <a:ext cx="1874400" cy="585000"/>
          </a:xfrm>
          <a:prstGeom prst="rect">
            <a:avLst/>
          </a:prstGeom>
          <a:solidFill>
            <a:srgbClr val="742A7B"/>
          </a:solid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None/>
            </a:pPr>
            <a:r>
              <a:rPr lang="en-GB" sz="3200" b="0" i="0" u="none" strike="noStrike" cap="none">
                <a:solidFill>
                  <a:schemeClr val="lt1"/>
                </a:solidFill>
                <a:latin typeface="Calibri"/>
                <a:ea typeface="Calibri"/>
                <a:cs typeface="Calibri"/>
                <a:sym typeface="Calibri"/>
              </a:rPr>
              <a:t>UNI</a:t>
            </a:r>
            <a:r>
              <a:rPr lang="en-GB" sz="3200">
                <a:solidFill>
                  <a:schemeClr val="lt1"/>
                </a:solidFill>
                <a:latin typeface="Calibri"/>
                <a:ea typeface="Calibri"/>
                <a:cs typeface="Calibri"/>
                <a:sym typeface="Calibri"/>
              </a:rPr>
              <a:t>DAD</a:t>
            </a:r>
            <a:r>
              <a:rPr lang="en-GB" sz="3200" b="0" i="0" u="none" strike="noStrike" cap="none">
                <a:solidFill>
                  <a:schemeClr val="lt1"/>
                </a:solidFill>
                <a:latin typeface="Calibri"/>
                <a:ea typeface="Calibri"/>
                <a:cs typeface="Calibri"/>
                <a:sym typeface="Calibri"/>
              </a:rPr>
              <a:t> 6</a:t>
            </a:r>
            <a:endParaRPr sz="6000" b="0" i="0" u="none" strike="noStrike" cap="none">
              <a:solidFill>
                <a:schemeClr val="lt1"/>
              </a:solidFill>
              <a:latin typeface="Calibri"/>
              <a:ea typeface="Calibri"/>
              <a:cs typeface="Calibri"/>
              <a:sym typeface="Calibri"/>
            </a:endParaRPr>
          </a:p>
        </p:txBody>
      </p:sp>
      <p:sp>
        <p:nvSpPr>
          <p:cNvPr id="94" name="Google Shape;94;p24"/>
          <p:cNvSpPr/>
          <p:nvPr/>
        </p:nvSpPr>
        <p:spPr>
          <a:xfrm rot="10800000">
            <a:off x="5867400" y="4428229"/>
            <a:ext cx="396240" cy="341587"/>
          </a:xfrm>
          <a:prstGeom prst="triangle">
            <a:avLst>
              <a:gd name="adj" fmla="val 50000"/>
            </a:avLst>
          </a:prstGeom>
          <a:solidFill>
            <a:srgbClr val="742A7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95" name="Google Shape;95;p24"/>
          <p:cNvSpPr/>
          <p:nvPr/>
        </p:nvSpPr>
        <p:spPr>
          <a:xfrm>
            <a:off x="2087882" y="2273085"/>
            <a:ext cx="7943400" cy="2155200"/>
          </a:xfrm>
          <a:prstGeom prst="rect">
            <a:avLst/>
          </a:prstGeom>
          <a:noFill/>
          <a:ln w="25400" cap="flat" cmpd="sng">
            <a:solidFill>
              <a:srgbClr val="742A7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 name="Google Shape;98;p36">
            <a:extLst>
              <a:ext uri="{FF2B5EF4-FFF2-40B4-BE49-F238E27FC236}">
                <a16:creationId xmlns:a16="http://schemas.microsoft.com/office/drawing/2014/main" id="{160F694A-CCAE-A5C0-54E5-719B104F1DED}"/>
              </a:ext>
            </a:extLst>
          </p:cNvPr>
          <p:cNvSpPr txBox="1"/>
          <p:nvPr/>
        </p:nvSpPr>
        <p:spPr>
          <a:xfrm>
            <a:off x="381000" y="6363845"/>
            <a:ext cx="9148291" cy="415755"/>
          </a:xfrm>
          <a:prstGeom prst="rect">
            <a:avLst/>
          </a:prstGeom>
          <a:noFill/>
          <a:ln>
            <a:noFill/>
          </a:ln>
        </p:spPr>
        <p:txBody>
          <a:bodyPr spcFirstLastPara="1" wrap="square" lIns="91425" tIns="45700" rIns="91425" bIns="45700" anchor="t" anchorCtr="0">
            <a:spAutoFit/>
          </a:bodyPr>
          <a:lstStyle/>
          <a:p>
            <a:pPr>
              <a:buSzPts val="788"/>
            </a:pPr>
            <a:r>
              <a:rPr lang="it" sz="1050">
                <a:solidFill>
                  <a:schemeClr val="lt1"/>
                </a:solidFill>
                <a:latin typeface="Calibri"/>
                <a:cs typeface="Calibri"/>
                <a:sym typeface="Calibri"/>
              </a:rPr>
              <a:t>El proyecto BRIGHTER FUTURE ha sido financiado con el apoyo de la Comisión Europea. Este material refleja únicamente los puntos de vista de sus autoras, y la Comisión no se hace responsable del uso que pueda hacerse de la información contenida en ella.</a:t>
            </a:r>
            <a:endParaRPr lang="it" sz="1050" b="0" i="0" u="none" strike="noStrike" cap="none">
              <a:solidFill>
                <a:schemeClr val="lt1"/>
              </a:solidFill>
              <a:latin typeface="Calibri"/>
              <a:cs typeface="Calibri"/>
            </a:endParaRPr>
          </a:p>
        </p:txBody>
      </p:sp>
      <p:pic>
        <p:nvPicPr>
          <p:cNvPr id="3" name="Imagen 2">
            <a:extLst>
              <a:ext uri="{FF2B5EF4-FFF2-40B4-BE49-F238E27FC236}">
                <a16:creationId xmlns:a16="http://schemas.microsoft.com/office/drawing/2014/main" id="{A7C13E60-97D8-93C7-F3D6-1477A3D00DAE}"/>
              </a:ext>
            </a:extLst>
          </p:cNvPr>
          <p:cNvPicPr>
            <a:picLocks noChangeAspect="1"/>
          </p:cNvPicPr>
          <p:nvPr/>
        </p:nvPicPr>
        <p:blipFill>
          <a:blip r:embed="rId5"/>
          <a:stretch>
            <a:fillRect/>
          </a:stretch>
        </p:blipFill>
        <p:spPr>
          <a:xfrm>
            <a:off x="9812607" y="6261664"/>
            <a:ext cx="2096076" cy="5963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2E77D7D-4B46-9234-11EC-EEAE04117A49}"/>
              </a:ext>
            </a:extLst>
          </p:cNvPr>
          <p:cNvSpPr>
            <a:spLocks noGrp="1"/>
          </p:cNvSpPr>
          <p:nvPr>
            <p:ph type="body" idx="1"/>
          </p:nvPr>
        </p:nvSpPr>
        <p:spPr>
          <a:xfrm>
            <a:off x="838200" y="1825625"/>
            <a:ext cx="6813331" cy="4351338"/>
          </a:xfrm>
        </p:spPr>
        <p:txBody>
          <a:bodyPr/>
          <a:lstStyle/>
          <a:p>
            <a:pPr rtl="0" fontAlgn="base">
              <a:spcBef>
                <a:spcPts val="0"/>
              </a:spcBef>
              <a:spcAft>
                <a:spcPts val="1000"/>
              </a:spcAft>
              <a:buFont typeface="+mj-lt"/>
              <a:buAutoNum type="arabicPeriod"/>
            </a:pPr>
            <a:r>
              <a:rPr lang="es-ES" sz="1800" b="0" i="0" u="none" strike="noStrike">
                <a:solidFill>
                  <a:srgbClr val="000000"/>
                </a:solidFill>
                <a:effectLst/>
                <a:latin typeface="Calibri" panose="020F0502020204030204" pitchFamily="34" charset="0"/>
              </a:rPr>
              <a:t>Madre/padre/hermanos-as </a:t>
            </a:r>
            <a:r>
              <a:rPr lang="es-ES" sz="1800" b="0" i="1" u="none" strike="noStrike">
                <a:solidFill>
                  <a:srgbClr val="000000"/>
                </a:solidFill>
                <a:effectLst/>
                <a:latin typeface="Calibri" panose="020F0502020204030204" pitchFamily="34" charset="0"/>
              </a:rPr>
              <a:t>verdaderos/naturales</a:t>
            </a:r>
          </a:p>
          <a:p>
            <a:pPr rtl="0" fontAlgn="base">
              <a:spcBef>
                <a:spcPts val="0"/>
              </a:spcBef>
              <a:spcAft>
                <a:spcPts val="1000"/>
              </a:spcAft>
              <a:buFont typeface="+mj-lt"/>
              <a:buAutoNum type="arabicPeriod"/>
            </a:pPr>
            <a:r>
              <a:rPr lang="es-ES" sz="1800" b="0" i="0" u="none" strike="noStrike">
                <a:solidFill>
                  <a:srgbClr val="000000"/>
                </a:solidFill>
                <a:effectLst/>
                <a:latin typeface="Calibri" panose="020F0502020204030204" pitchFamily="34" charset="0"/>
              </a:rPr>
              <a:t>Abandonar a un niño o niña</a:t>
            </a:r>
          </a:p>
          <a:p>
            <a:pPr rtl="0" fontAlgn="base">
              <a:spcBef>
                <a:spcPts val="0"/>
              </a:spcBef>
              <a:spcAft>
                <a:spcPts val="1000"/>
              </a:spcAft>
              <a:buFont typeface="+mj-lt"/>
              <a:buAutoNum type="arabicPeriod"/>
            </a:pPr>
            <a:r>
              <a:rPr lang="es-ES" sz="1800" b="0" i="0" u="none" strike="noStrike">
                <a:solidFill>
                  <a:srgbClr val="000000"/>
                </a:solidFill>
                <a:effectLst/>
                <a:latin typeface="Calibri" panose="020F0502020204030204" pitchFamily="34" charset="0"/>
              </a:rPr>
              <a:t>El padre adoptivo de Ana/ La madre adoptiva de Ana/ </a:t>
            </a:r>
            <a:br>
              <a:rPr lang="es-ES" sz="1800" b="0" i="0" u="none" strike="noStrike">
                <a:solidFill>
                  <a:srgbClr val="000000"/>
                </a:solidFill>
                <a:effectLst/>
                <a:latin typeface="Calibri" panose="020F0502020204030204" pitchFamily="34" charset="0"/>
              </a:rPr>
            </a:br>
            <a:r>
              <a:rPr lang="es-ES" sz="1800" b="0" i="0" u="none" strike="noStrike">
                <a:solidFill>
                  <a:srgbClr val="000000"/>
                </a:solidFill>
                <a:effectLst/>
                <a:latin typeface="Calibri" panose="020F0502020204030204" pitchFamily="34" charset="0"/>
              </a:rPr>
              <a:t>Los hermanos adoptivos de Juan</a:t>
            </a:r>
          </a:p>
          <a:p>
            <a:pPr rtl="0" fontAlgn="base">
              <a:spcBef>
                <a:spcPts val="0"/>
              </a:spcBef>
              <a:spcAft>
                <a:spcPts val="1000"/>
              </a:spcAft>
              <a:buFont typeface="+mj-lt"/>
              <a:buAutoNum type="arabicPeriod"/>
            </a:pPr>
            <a:r>
              <a:rPr lang="es-ES" sz="1800" b="0" i="0" u="none" strike="noStrike">
                <a:solidFill>
                  <a:srgbClr val="000000"/>
                </a:solidFill>
                <a:effectLst/>
                <a:latin typeface="Calibri" panose="020F0502020204030204" pitchFamily="34" charset="0"/>
              </a:rPr>
              <a:t>Propio hijo o hija</a:t>
            </a:r>
          </a:p>
          <a:p>
            <a:pPr rtl="0" fontAlgn="base">
              <a:spcBef>
                <a:spcPts val="0"/>
              </a:spcBef>
              <a:spcAft>
                <a:spcPts val="1000"/>
              </a:spcAft>
              <a:buFont typeface="+mj-lt"/>
              <a:buAutoNum type="arabicPeriod"/>
            </a:pPr>
            <a:r>
              <a:rPr lang="es-ES" sz="1800" b="0" i="0" u="none" strike="noStrike">
                <a:solidFill>
                  <a:srgbClr val="000000"/>
                </a:solidFill>
                <a:effectLst/>
                <a:latin typeface="Calibri" panose="020F0502020204030204" pitchFamily="34" charset="0"/>
              </a:rPr>
              <a:t>Teo/Ana </a:t>
            </a:r>
            <a:r>
              <a:rPr lang="es-ES" sz="1800" b="0" i="1" u="none" strike="noStrike">
                <a:solidFill>
                  <a:srgbClr val="000000"/>
                </a:solidFill>
                <a:effectLst/>
                <a:latin typeface="Calibri" panose="020F0502020204030204" pitchFamily="34" charset="0"/>
              </a:rPr>
              <a:t>es</a:t>
            </a:r>
            <a:r>
              <a:rPr lang="es-ES" sz="1800" b="0" i="0" u="none" strike="noStrike">
                <a:solidFill>
                  <a:srgbClr val="000000"/>
                </a:solidFill>
                <a:effectLst/>
                <a:latin typeface="Calibri" panose="020F0502020204030204" pitchFamily="34" charset="0"/>
              </a:rPr>
              <a:t> adoptado/a</a:t>
            </a:r>
          </a:p>
          <a:p>
            <a:pPr rtl="0" fontAlgn="base">
              <a:spcBef>
                <a:spcPts val="0"/>
              </a:spcBef>
              <a:spcAft>
                <a:spcPts val="1000"/>
              </a:spcAft>
              <a:buFont typeface="+mj-lt"/>
              <a:buAutoNum type="arabicPeriod"/>
            </a:pPr>
            <a:r>
              <a:rPr lang="es-ES" sz="1800" b="0" i="0" u="none" strike="noStrike">
                <a:solidFill>
                  <a:srgbClr val="000000"/>
                </a:solidFill>
                <a:effectLst/>
                <a:latin typeface="Calibri" panose="020F0502020204030204" pitchFamily="34" charset="0"/>
              </a:rPr>
              <a:t>Orfanato</a:t>
            </a:r>
          </a:p>
          <a:p>
            <a:pPr rtl="0" fontAlgn="base">
              <a:spcBef>
                <a:spcPts val="0"/>
              </a:spcBef>
              <a:spcAft>
                <a:spcPts val="1000"/>
              </a:spcAft>
              <a:buFont typeface="+mj-lt"/>
              <a:buAutoNum type="arabicPeriod"/>
            </a:pPr>
            <a:r>
              <a:rPr lang="es-ES" sz="1800" b="0" i="0" u="none" strike="noStrike">
                <a:solidFill>
                  <a:srgbClr val="000000"/>
                </a:solidFill>
                <a:effectLst/>
                <a:latin typeface="Calibri" panose="020F0502020204030204" pitchFamily="34" charset="0"/>
              </a:rPr>
              <a:t>Utilizar la palabra "adopción" para referirse al apadrinamiento (en el sentido de financiación de sus necesidades) de animales, etc. </a:t>
            </a:r>
            <a:br>
              <a:rPr lang="es-ES" sz="1800" b="0" i="0" u="none" strike="noStrike">
                <a:solidFill>
                  <a:srgbClr val="000000"/>
                </a:solidFill>
                <a:effectLst/>
                <a:latin typeface="Calibri" panose="020F0502020204030204" pitchFamily="34" charset="0"/>
              </a:rPr>
            </a:br>
            <a:r>
              <a:rPr lang="es-ES" sz="1800" b="0" i="0" u="none" strike="noStrike">
                <a:solidFill>
                  <a:srgbClr val="000000"/>
                </a:solidFill>
                <a:effectLst/>
                <a:latin typeface="Calibri" panose="020F0502020204030204" pitchFamily="34" charset="0"/>
              </a:rPr>
              <a:t>Por ejemplo: adopta un tigre, un delfín, un árbol, etc.</a:t>
            </a:r>
          </a:p>
          <a:p>
            <a:pPr rtl="0" fontAlgn="base">
              <a:spcBef>
                <a:spcPts val="0"/>
              </a:spcBef>
              <a:spcAft>
                <a:spcPts val="1000"/>
              </a:spcAft>
              <a:buFont typeface="+mj-lt"/>
              <a:buAutoNum type="arabicPeriod"/>
            </a:pPr>
            <a:r>
              <a:rPr lang="es-ES" sz="1800" b="0" i="0" u="none" strike="noStrike">
                <a:solidFill>
                  <a:srgbClr val="000000"/>
                </a:solidFill>
                <a:effectLst/>
                <a:latin typeface="Calibri" panose="020F0502020204030204" pitchFamily="34" charset="0"/>
              </a:rPr>
              <a:t>MENAS (menores extranjeros no acompañados)</a:t>
            </a:r>
          </a:p>
          <a:p>
            <a:pPr marL="114300" indent="0">
              <a:buNone/>
            </a:pPr>
            <a:endParaRPr lang="es-ES_tradnl"/>
          </a:p>
        </p:txBody>
      </p:sp>
      <p:sp>
        <p:nvSpPr>
          <p:cNvPr id="5" name="CuadroTexto 4">
            <a:extLst>
              <a:ext uri="{FF2B5EF4-FFF2-40B4-BE49-F238E27FC236}">
                <a16:creationId xmlns:a16="http://schemas.microsoft.com/office/drawing/2014/main" id="{DEFA9337-0CD8-E6C6-3589-5CA6B1D9AD65}"/>
              </a:ext>
            </a:extLst>
          </p:cNvPr>
          <p:cNvSpPr txBox="1"/>
          <p:nvPr/>
        </p:nvSpPr>
        <p:spPr>
          <a:xfrm>
            <a:off x="838200" y="508767"/>
            <a:ext cx="6096000" cy="1077218"/>
          </a:xfrm>
          <a:prstGeom prst="rect">
            <a:avLst/>
          </a:prstGeom>
          <a:noFill/>
        </p:spPr>
        <p:txBody>
          <a:bodyPr wrap="square">
            <a:spAutoFit/>
          </a:bodyPr>
          <a:lstStyle/>
          <a:p>
            <a:pPr rtl="0">
              <a:spcBef>
                <a:spcPts val="0"/>
              </a:spcBef>
              <a:spcAft>
                <a:spcPts val="0"/>
              </a:spcAft>
            </a:pPr>
            <a:r>
              <a:rPr lang="es-ES" sz="3600" b="0" i="0" u="none" strike="noStrike">
                <a:solidFill>
                  <a:srgbClr val="000000"/>
                </a:solidFill>
                <a:effectLst/>
                <a:latin typeface="Calibri" panose="020F0502020204030204" pitchFamily="34" charset="0"/>
              </a:rPr>
              <a:t>Actividad práctica</a:t>
            </a:r>
            <a:endParaRPr lang="es-ES" b="0">
              <a:effectLst/>
            </a:endParaRPr>
          </a:p>
          <a:p>
            <a:br>
              <a:rPr lang="es-ES"/>
            </a:br>
            <a:endParaRPr lang="es-ES_tradnl"/>
          </a:p>
        </p:txBody>
      </p:sp>
      <p:sp>
        <p:nvSpPr>
          <p:cNvPr id="7" name="CuadroTexto 6">
            <a:extLst>
              <a:ext uri="{FF2B5EF4-FFF2-40B4-BE49-F238E27FC236}">
                <a16:creationId xmlns:a16="http://schemas.microsoft.com/office/drawing/2014/main" id="{FA302713-C821-2A43-5323-ED46E7BE735F}"/>
              </a:ext>
            </a:extLst>
          </p:cNvPr>
          <p:cNvSpPr txBox="1"/>
          <p:nvPr/>
        </p:nvSpPr>
        <p:spPr>
          <a:xfrm>
            <a:off x="8189529" y="878099"/>
            <a:ext cx="3471041" cy="707886"/>
          </a:xfrm>
          <a:prstGeom prst="rect">
            <a:avLst/>
          </a:prstGeom>
          <a:noFill/>
        </p:spPr>
        <p:txBody>
          <a:bodyPr wrap="square">
            <a:spAutoFit/>
          </a:bodyPr>
          <a:lstStyle/>
          <a:p>
            <a:pPr algn="ctr" rtl="0">
              <a:spcBef>
                <a:spcPts val="0"/>
              </a:spcBef>
              <a:spcAft>
                <a:spcPts val="1000"/>
              </a:spcAft>
            </a:pPr>
            <a:r>
              <a:rPr lang="es-ES" sz="2000" b="0" i="0" u="none" strike="noStrike">
                <a:solidFill>
                  <a:srgbClr val="000000"/>
                </a:solidFill>
                <a:effectLst/>
                <a:latin typeface="Calibri" panose="020F0502020204030204" pitchFamily="34" charset="0"/>
              </a:rPr>
              <a:t>Alternativas </a:t>
            </a:r>
            <a:br>
              <a:rPr lang="es-ES" sz="2000" b="0" i="0" u="none" strike="noStrike">
                <a:solidFill>
                  <a:srgbClr val="000000"/>
                </a:solidFill>
                <a:effectLst/>
                <a:latin typeface="Calibri" panose="020F0502020204030204" pitchFamily="34" charset="0"/>
              </a:rPr>
            </a:br>
            <a:r>
              <a:rPr lang="es-ES" sz="2000" b="0" i="0" u="none" strike="noStrike">
                <a:solidFill>
                  <a:srgbClr val="000000"/>
                </a:solidFill>
                <a:effectLst/>
                <a:latin typeface="Calibri" panose="020F0502020204030204" pitchFamily="34" charset="0"/>
              </a:rPr>
              <a:t>más sensibles y respetuosas</a:t>
            </a:r>
            <a:endParaRPr lang="es-ES" sz="2000" b="0">
              <a:effectLst/>
            </a:endParaRPr>
          </a:p>
        </p:txBody>
      </p:sp>
      <p:pic>
        <p:nvPicPr>
          <p:cNvPr id="1026" name="Picture 2" descr="Question mark - Free shapes and symbols icons">
            <a:extLst>
              <a:ext uri="{FF2B5EF4-FFF2-40B4-BE49-F238E27FC236}">
                <a16:creationId xmlns:a16="http://schemas.microsoft.com/office/drawing/2014/main" id="{0CCF46BC-39F2-B1EB-3AF7-EF44E3E228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9529" y="1825625"/>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256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DB59D9B6-DCB8-DD62-4224-58DB995E8BAA}"/>
              </a:ext>
            </a:extLst>
          </p:cNvPr>
          <p:cNvGraphicFramePr>
            <a:graphicFrameLocks noGrp="1"/>
          </p:cNvGraphicFramePr>
          <p:nvPr>
            <p:extLst>
              <p:ext uri="{D42A27DB-BD31-4B8C-83A1-F6EECF244321}">
                <p14:modId xmlns:p14="http://schemas.microsoft.com/office/powerpoint/2010/main" val="15575154"/>
              </p:ext>
            </p:extLst>
          </p:nvPr>
        </p:nvGraphicFramePr>
        <p:xfrm>
          <a:off x="1236947" y="651732"/>
          <a:ext cx="10205409" cy="4995304"/>
        </p:xfrm>
        <a:graphic>
          <a:graphicData uri="http://schemas.openxmlformats.org/drawingml/2006/table">
            <a:tbl>
              <a:tblPr/>
              <a:tblGrid>
                <a:gridCol w="3223246">
                  <a:extLst>
                    <a:ext uri="{9D8B030D-6E8A-4147-A177-3AD203B41FA5}">
                      <a16:colId xmlns:a16="http://schemas.microsoft.com/office/drawing/2014/main" val="2921096717"/>
                    </a:ext>
                  </a:extLst>
                </a:gridCol>
                <a:gridCol w="3003288">
                  <a:extLst>
                    <a:ext uri="{9D8B030D-6E8A-4147-A177-3AD203B41FA5}">
                      <a16:colId xmlns:a16="http://schemas.microsoft.com/office/drawing/2014/main" val="2005145590"/>
                    </a:ext>
                  </a:extLst>
                </a:gridCol>
                <a:gridCol w="3978875">
                  <a:extLst>
                    <a:ext uri="{9D8B030D-6E8A-4147-A177-3AD203B41FA5}">
                      <a16:colId xmlns:a16="http://schemas.microsoft.com/office/drawing/2014/main" val="3071780802"/>
                    </a:ext>
                  </a:extLst>
                </a:gridCol>
              </a:tblGrid>
              <a:tr h="356145">
                <a:tc>
                  <a:txBody>
                    <a:bodyPr/>
                    <a:lstStyle/>
                    <a:p>
                      <a:pPr rtl="0" fontAlgn="t">
                        <a:spcBef>
                          <a:spcPts val="0"/>
                        </a:spcBef>
                        <a:spcAft>
                          <a:spcPts val="0"/>
                        </a:spcAft>
                      </a:pPr>
                      <a:r>
                        <a:rPr lang="es-ES" sz="1600" b="1" i="0" u="none" strike="noStrike">
                          <a:solidFill>
                            <a:srgbClr val="000000"/>
                          </a:solidFill>
                          <a:effectLst/>
                          <a:latin typeface="Calibri" panose="020F0502020204030204" pitchFamily="34" charset="0"/>
                        </a:rPr>
                        <a:t>En lugar de...</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600" b="1" i="0" u="none" strike="noStrike">
                          <a:solidFill>
                            <a:srgbClr val="000000"/>
                          </a:solidFill>
                          <a:effectLst/>
                          <a:latin typeface="Calibri" panose="020F0502020204030204" pitchFamily="34" charset="0"/>
                        </a:rPr>
                        <a:t>mejor…</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600" b="1" i="0" u="none" strike="noStrike">
                          <a:solidFill>
                            <a:srgbClr val="000000"/>
                          </a:solidFill>
                          <a:effectLst/>
                          <a:latin typeface="Calibri" panose="020F0502020204030204" pitchFamily="34" charset="0"/>
                        </a:rPr>
                        <a:t>porque…</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extLst>
                  <a:ext uri="{0D108BD9-81ED-4DB2-BD59-A6C34878D82A}">
                    <a16:rowId xmlns:a16="http://schemas.microsoft.com/office/drawing/2014/main" val="285647222"/>
                  </a:ext>
                </a:extLst>
              </a:tr>
              <a:tr h="1381917">
                <a:tc>
                  <a:txBody>
                    <a:bodyPr/>
                    <a:lstStyle/>
                    <a:p>
                      <a:pPr rtl="0" fontAlgn="t">
                        <a:spcBef>
                          <a:spcPts val="0"/>
                        </a:spcBef>
                        <a:spcAft>
                          <a:spcPts val="0"/>
                        </a:spcAft>
                      </a:pPr>
                      <a:r>
                        <a:rPr lang="es-ES" sz="1500" b="0" i="0" u="none" strike="noStrike">
                          <a:solidFill>
                            <a:srgbClr val="000000"/>
                          </a:solidFill>
                          <a:effectLst/>
                          <a:latin typeface="Calibri" panose="020F0502020204030204" pitchFamily="34" charset="0"/>
                        </a:rPr>
                        <a:t>Madre/padre/hermanos-as </a:t>
                      </a:r>
                      <a:r>
                        <a:rPr lang="es-ES" sz="1500" b="0" i="1" u="none" strike="noStrike">
                          <a:solidFill>
                            <a:srgbClr val="000000"/>
                          </a:solidFill>
                          <a:effectLst/>
                          <a:latin typeface="Calibri" panose="020F0502020204030204" pitchFamily="34" charset="0"/>
                        </a:rPr>
                        <a:t>verdaderos/naturales</a:t>
                      </a:r>
                      <a:endParaRPr lang="es-ES" sz="1200">
                        <a:effectLst/>
                      </a:endParaRPr>
                    </a:p>
                  </a:txBody>
                  <a:tcPr marL="32316" marR="32316" marT="38779" marB="387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500" b="0" i="0" u="none" strike="noStrike">
                          <a:solidFill>
                            <a:srgbClr val="000000"/>
                          </a:solidFill>
                          <a:effectLst/>
                          <a:latin typeface="Calibri" panose="020F0502020204030204" pitchFamily="34" charset="0"/>
                        </a:rPr>
                        <a:t>madre/padre/padres/hermanos-as</a:t>
                      </a:r>
                      <a:endParaRPr lang="es-ES" sz="1200">
                        <a:effectLst/>
                      </a:endParaRPr>
                    </a:p>
                    <a:p>
                      <a:pPr rtl="0" fontAlgn="t">
                        <a:spcBef>
                          <a:spcPts val="0"/>
                        </a:spcBef>
                        <a:spcAft>
                          <a:spcPts val="0"/>
                        </a:spcAft>
                      </a:pPr>
                      <a:br>
                        <a:rPr lang="es-ES" sz="1200">
                          <a:effectLst/>
                        </a:rPr>
                      </a:br>
                      <a:r>
                        <a:rPr lang="es-ES" sz="1500" b="0" i="0" u="none" strike="noStrike">
                          <a:solidFill>
                            <a:srgbClr val="000000"/>
                          </a:solidFill>
                          <a:effectLst/>
                          <a:latin typeface="Calibri" panose="020F0502020204030204" pitchFamily="34" charset="0"/>
                        </a:rPr>
                        <a:t>o madre/padre/padres/hermanos-as </a:t>
                      </a:r>
                      <a:br>
                        <a:rPr lang="es-ES" sz="1500" b="0" i="0" u="none" strike="noStrike">
                          <a:solidFill>
                            <a:srgbClr val="000000"/>
                          </a:solidFill>
                          <a:effectLst/>
                          <a:latin typeface="Calibri" panose="020F0502020204030204" pitchFamily="34" charset="0"/>
                        </a:rPr>
                      </a:br>
                      <a:r>
                        <a:rPr lang="es-ES" sz="1500" b="0" i="1" u="none" strike="noStrike">
                          <a:solidFill>
                            <a:srgbClr val="000000"/>
                          </a:solidFill>
                          <a:effectLst/>
                          <a:latin typeface="Calibri" panose="020F0502020204030204" pitchFamily="34" charset="0"/>
                        </a:rPr>
                        <a:t>de nacimiento/biológicos/de acogida</a:t>
                      </a:r>
                      <a:endParaRPr lang="es-ES" sz="1200" i="1">
                        <a:effectLst/>
                      </a:endParaRPr>
                    </a:p>
                  </a:txBody>
                  <a:tcPr marL="32316" marR="32316" marT="38779" marB="387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400" b="0" i="0" u="none" strike="noStrike">
                          <a:solidFill>
                            <a:srgbClr val="000000"/>
                          </a:solidFill>
                          <a:effectLst/>
                          <a:latin typeface="Calibri" panose="020F0502020204030204" pitchFamily="34" charset="0"/>
                        </a:rPr>
                        <a:t>Las familias adoptivas y de acogida son reales y verdaderas. En la mayoría de las ocasiones, no es necesario utilizar un adjetivo. Si la distinción es necesaria, "de nacimiento/biológico" son alternativas válidas.</a:t>
                      </a:r>
                      <a:endParaRPr lang="es-ES" sz="1600">
                        <a:effectLst/>
                      </a:endParaRPr>
                    </a:p>
                  </a:txBody>
                  <a:tcPr marL="32316" marR="32316" marT="38779" marB="387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extLst>
                  <a:ext uri="{0D108BD9-81ED-4DB2-BD59-A6C34878D82A}">
                    <a16:rowId xmlns:a16="http://schemas.microsoft.com/office/drawing/2014/main" val="293162296"/>
                  </a:ext>
                </a:extLst>
              </a:tr>
              <a:tr h="1439419">
                <a:tc>
                  <a:txBody>
                    <a:bodyPr/>
                    <a:lstStyle/>
                    <a:p>
                      <a:pPr rtl="0" fontAlgn="t">
                        <a:spcBef>
                          <a:spcPts val="0"/>
                        </a:spcBef>
                        <a:spcAft>
                          <a:spcPts val="0"/>
                        </a:spcAft>
                      </a:pPr>
                      <a:r>
                        <a:rPr lang="es-ES" sz="1500" b="0" i="1" u="none" strike="noStrike">
                          <a:solidFill>
                            <a:srgbClr val="000000"/>
                          </a:solidFill>
                          <a:effectLst/>
                          <a:latin typeface="Calibri" panose="020F0502020204030204" pitchFamily="34" charset="0"/>
                        </a:rPr>
                        <a:t>Abandonar</a:t>
                      </a:r>
                      <a:r>
                        <a:rPr lang="es-ES" sz="1500" b="0" i="0" u="none" strike="noStrike">
                          <a:solidFill>
                            <a:srgbClr val="000000"/>
                          </a:solidFill>
                          <a:effectLst/>
                          <a:latin typeface="Calibri" panose="020F0502020204030204" pitchFamily="34" charset="0"/>
                        </a:rPr>
                        <a:t> a un niño o niña</a:t>
                      </a:r>
                      <a:endParaRPr lang="es-ES" sz="1200">
                        <a:effectLst/>
                      </a:endParaRPr>
                    </a:p>
                  </a:txBody>
                  <a:tcPr marL="32316" marR="32316" marT="38779" marB="387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500" b="0" i="0" u="none" strike="noStrike">
                          <a:solidFill>
                            <a:srgbClr val="000000"/>
                          </a:solidFill>
                          <a:effectLst/>
                          <a:latin typeface="Calibri" panose="020F0502020204030204" pitchFamily="34" charset="0"/>
                        </a:rPr>
                        <a:t>Renunciar a</a:t>
                      </a:r>
                      <a:endParaRPr lang="es-ES" sz="1200">
                        <a:effectLst/>
                      </a:endParaRPr>
                    </a:p>
                    <a:p>
                      <a:pPr rtl="0" fontAlgn="t">
                        <a:spcBef>
                          <a:spcPts val="0"/>
                        </a:spcBef>
                        <a:spcAft>
                          <a:spcPts val="0"/>
                        </a:spcAft>
                      </a:pPr>
                      <a:br>
                        <a:rPr lang="es-ES" sz="1200">
                          <a:effectLst/>
                        </a:rPr>
                      </a:br>
                      <a:r>
                        <a:rPr lang="es-ES" sz="1500" b="0" i="0" u="none" strike="noStrike">
                          <a:solidFill>
                            <a:srgbClr val="000000"/>
                          </a:solidFill>
                          <a:effectLst/>
                          <a:latin typeface="Calibri" panose="020F0502020204030204" pitchFamily="34" charset="0"/>
                        </a:rPr>
                        <a:t>Buscar ayuda</a:t>
                      </a:r>
                      <a:endParaRPr lang="es-ES" sz="1200">
                        <a:effectLst/>
                      </a:endParaRPr>
                    </a:p>
                  </a:txBody>
                  <a:tcPr marL="32316" marR="32316" marT="38779" marB="387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400" b="0" i="0" u="none" strike="noStrike">
                          <a:solidFill>
                            <a:srgbClr val="000000"/>
                          </a:solidFill>
                          <a:effectLst/>
                          <a:latin typeface="Calibri" panose="020F0502020204030204" pitchFamily="34" charset="0"/>
                        </a:rPr>
                        <a:t>En la gran mayoría de los casos, los padres y madres que tienen hijos/as pero no pueden hacerse cargo de ellos buscan la manera de encontrar a alguien que lo haga, no los abandonan ni se deshacen de ellos. Otra opción podría ser “no poder criar al niño o niña”.</a:t>
                      </a:r>
                      <a:endParaRPr lang="es-ES" sz="1600">
                        <a:effectLst/>
                      </a:endParaRPr>
                    </a:p>
                  </a:txBody>
                  <a:tcPr marL="32316" marR="32316" marT="38779" marB="387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0573" cap="flat" cmpd="sng" algn="ctr">
                      <a:solidFill>
                        <a:srgbClr val="A8D08D"/>
                      </a:solidFill>
                      <a:prstDash val="solid"/>
                      <a:round/>
                      <a:headEnd type="none" w="med" len="med"/>
                      <a:tailEnd type="none" w="med" len="med"/>
                    </a:lnB>
                    <a:solidFill>
                      <a:srgbClr val="E8EBF5"/>
                    </a:solidFill>
                  </a:tcPr>
                </a:tc>
                <a:extLst>
                  <a:ext uri="{0D108BD9-81ED-4DB2-BD59-A6C34878D82A}">
                    <a16:rowId xmlns:a16="http://schemas.microsoft.com/office/drawing/2014/main" val="4231416917"/>
                  </a:ext>
                </a:extLst>
              </a:tr>
              <a:tr h="1342963">
                <a:tc>
                  <a:txBody>
                    <a:bodyPr/>
                    <a:lstStyle/>
                    <a:p>
                      <a:pPr rtl="0" fontAlgn="t">
                        <a:spcBef>
                          <a:spcPts val="0"/>
                        </a:spcBef>
                        <a:spcAft>
                          <a:spcPts val="0"/>
                        </a:spcAft>
                      </a:pPr>
                      <a:r>
                        <a:rPr lang="es-ES" sz="1500" b="0" i="0" u="none" strike="noStrike">
                          <a:solidFill>
                            <a:srgbClr val="000000"/>
                          </a:solidFill>
                          <a:effectLst/>
                          <a:latin typeface="Calibri" panose="020F0502020204030204" pitchFamily="34" charset="0"/>
                        </a:rPr>
                        <a:t>El padre adoptivo de Ana</a:t>
                      </a:r>
                      <a:endParaRPr lang="es-ES" sz="1200">
                        <a:effectLst/>
                      </a:endParaRPr>
                    </a:p>
                    <a:p>
                      <a:pPr rtl="0" fontAlgn="t">
                        <a:spcBef>
                          <a:spcPts val="0"/>
                        </a:spcBef>
                        <a:spcAft>
                          <a:spcPts val="0"/>
                        </a:spcAft>
                      </a:pPr>
                      <a:r>
                        <a:rPr lang="es-ES" sz="1500" b="0" i="0" u="none" strike="noStrike">
                          <a:solidFill>
                            <a:srgbClr val="000000"/>
                          </a:solidFill>
                          <a:effectLst/>
                          <a:latin typeface="Calibri" panose="020F0502020204030204" pitchFamily="34" charset="0"/>
                        </a:rPr>
                        <a:t>La madre adoptiva de Ana</a:t>
                      </a:r>
                      <a:endParaRPr lang="es-ES" sz="1200">
                        <a:effectLst/>
                      </a:endParaRPr>
                    </a:p>
                    <a:p>
                      <a:pPr rtl="0" fontAlgn="t">
                        <a:spcBef>
                          <a:spcPts val="0"/>
                        </a:spcBef>
                        <a:spcAft>
                          <a:spcPts val="0"/>
                        </a:spcAft>
                      </a:pPr>
                      <a:br>
                        <a:rPr lang="es-ES" sz="1200">
                          <a:effectLst/>
                        </a:rPr>
                      </a:br>
                      <a:r>
                        <a:rPr lang="es-ES" sz="1500" b="0" i="0" u="none" strike="noStrike">
                          <a:solidFill>
                            <a:srgbClr val="000000"/>
                          </a:solidFill>
                          <a:effectLst/>
                          <a:latin typeface="Calibri" panose="020F0502020204030204" pitchFamily="34" charset="0"/>
                        </a:rPr>
                        <a:t>Los hermanos adoptivos de Juan</a:t>
                      </a:r>
                      <a:endParaRPr lang="es-ES" sz="1200">
                        <a:effectLst/>
                      </a:endParaRPr>
                    </a:p>
                  </a:txBody>
                  <a:tcPr marL="32316" marR="32316" marT="38779" marB="387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500" b="0" i="0" u="none" strike="noStrike">
                          <a:solidFill>
                            <a:srgbClr val="000000"/>
                          </a:solidFill>
                          <a:effectLst/>
                          <a:latin typeface="Calibri" panose="020F0502020204030204" pitchFamily="34" charset="0"/>
                        </a:rPr>
                        <a:t>El padre/ la madre de Ana</a:t>
                      </a:r>
                      <a:endParaRPr lang="es-ES" sz="1200">
                        <a:effectLst/>
                      </a:endParaRPr>
                    </a:p>
                    <a:p>
                      <a:pPr rtl="0" fontAlgn="t">
                        <a:spcBef>
                          <a:spcPts val="0"/>
                        </a:spcBef>
                        <a:spcAft>
                          <a:spcPts val="0"/>
                        </a:spcAft>
                      </a:pPr>
                      <a:endParaRPr lang="es-ES" sz="1200">
                        <a:effectLst/>
                      </a:endParaRPr>
                    </a:p>
                    <a:p>
                      <a:pPr rtl="0" fontAlgn="t">
                        <a:spcBef>
                          <a:spcPts val="0"/>
                        </a:spcBef>
                        <a:spcAft>
                          <a:spcPts val="0"/>
                        </a:spcAft>
                      </a:pPr>
                      <a:br>
                        <a:rPr lang="es-ES" sz="1400">
                          <a:effectLst/>
                        </a:rPr>
                      </a:br>
                      <a:r>
                        <a:rPr lang="es-ES" sz="1500" b="0" i="0" u="none" strike="noStrike">
                          <a:solidFill>
                            <a:srgbClr val="000000"/>
                          </a:solidFill>
                          <a:effectLst/>
                          <a:latin typeface="Calibri" panose="020F0502020204030204" pitchFamily="34" charset="0"/>
                        </a:rPr>
                        <a:t>Los hermanos de Juan</a:t>
                      </a:r>
                      <a:endParaRPr lang="es-ES" sz="1200">
                        <a:effectLst/>
                      </a:endParaRPr>
                    </a:p>
                  </a:txBody>
                  <a:tcPr marL="32316" marR="32316" marT="38779" marB="38779">
                    <a:lnL w="12697" cap="flat" cmpd="sng" algn="ctr">
                      <a:solidFill>
                        <a:srgbClr val="FFFFFF"/>
                      </a:solidFill>
                      <a:prstDash val="solid"/>
                      <a:round/>
                      <a:headEnd type="none" w="med" len="med"/>
                      <a:tailEnd type="none" w="med" len="med"/>
                    </a:lnL>
                    <a:lnR w="10573" cap="flat" cmpd="sng" algn="ctr">
                      <a:solidFill>
                        <a:srgbClr val="A8D08D"/>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400" b="0" i="0" u="none" strike="noStrike">
                          <a:solidFill>
                            <a:srgbClr val="000000"/>
                          </a:solidFill>
                          <a:effectLst/>
                          <a:latin typeface="Calibri" panose="020F0502020204030204" pitchFamily="34" charset="0"/>
                        </a:rPr>
                        <a:t>En la mayoría de las ocasiones, no es necesario utilizar un adjetivo. Hacer referencia constantemente a la forma en que se formó la familia puede dar la impresión de que es, de alguna manera, menos válida que otras.</a:t>
                      </a:r>
                      <a:endParaRPr lang="es-ES" sz="1600">
                        <a:effectLst/>
                      </a:endParaRPr>
                    </a:p>
                  </a:txBody>
                  <a:tcPr marL="56553" marR="56553" marT="80790" marB="80790">
                    <a:lnL w="10573" cap="flat" cmpd="sng" algn="ctr">
                      <a:solidFill>
                        <a:srgbClr val="A8D08D"/>
                      </a:solidFill>
                      <a:prstDash val="solid"/>
                      <a:round/>
                      <a:headEnd type="none" w="med" len="med"/>
                      <a:tailEnd type="none" w="med" len="med"/>
                    </a:lnL>
                    <a:lnR w="10573" cap="flat" cmpd="sng" algn="ctr">
                      <a:solidFill>
                        <a:srgbClr val="A8D08D"/>
                      </a:solidFill>
                      <a:prstDash val="solid"/>
                      <a:round/>
                      <a:headEnd type="none" w="med" len="med"/>
                      <a:tailEnd type="none" w="med" len="med"/>
                    </a:lnR>
                    <a:lnT w="10573" cap="flat" cmpd="sng" algn="ctr">
                      <a:solidFill>
                        <a:srgbClr val="A8D08D"/>
                      </a:solidFill>
                      <a:prstDash val="solid"/>
                      <a:round/>
                      <a:headEnd type="none" w="med" len="med"/>
                      <a:tailEnd type="none" w="med" len="med"/>
                    </a:lnT>
                    <a:lnB w="10573" cap="flat" cmpd="sng" algn="ctr">
                      <a:solidFill>
                        <a:srgbClr val="A8D08D"/>
                      </a:solidFill>
                      <a:prstDash val="solid"/>
                      <a:round/>
                      <a:headEnd type="none" w="med" len="med"/>
                      <a:tailEnd type="none" w="med" len="med"/>
                    </a:lnB>
                    <a:solidFill>
                      <a:srgbClr val="E8EBF5"/>
                    </a:solidFill>
                  </a:tcPr>
                </a:tc>
                <a:extLst>
                  <a:ext uri="{0D108BD9-81ED-4DB2-BD59-A6C34878D82A}">
                    <a16:rowId xmlns:a16="http://schemas.microsoft.com/office/drawing/2014/main" val="3907406189"/>
                  </a:ext>
                </a:extLst>
              </a:tr>
              <a:tr h="474860">
                <a:tc>
                  <a:txBody>
                    <a:bodyPr/>
                    <a:lstStyle/>
                    <a:p>
                      <a:pPr rtl="0" fontAlgn="t">
                        <a:spcBef>
                          <a:spcPts val="0"/>
                        </a:spcBef>
                        <a:spcAft>
                          <a:spcPts val="0"/>
                        </a:spcAft>
                      </a:pPr>
                      <a:r>
                        <a:rPr lang="es-ES" sz="1500" b="0" i="0" u="none" strike="noStrike">
                          <a:solidFill>
                            <a:srgbClr val="000000"/>
                          </a:solidFill>
                          <a:effectLst/>
                          <a:latin typeface="Calibri" panose="020F0502020204030204" pitchFamily="34" charset="0"/>
                        </a:rPr>
                        <a:t>Propio hijo o hija</a:t>
                      </a:r>
                      <a:endParaRPr lang="es-ES" sz="1200">
                        <a:effectLst/>
                      </a:endParaRPr>
                    </a:p>
                  </a:txBody>
                  <a:tcPr marL="32316" marR="32316" marT="38779" marB="387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500" b="0" i="0" u="none" strike="noStrike">
                          <a:solidFill>
                            <a:srgbClr val="000000"/>
                          </a:solidFill>
                          <a:effectLst/>
                          <a:latin typeface="Calibri" panose="020F0502020204030204" pitchFamily="34" charset="0"/>
                        </a:rPr>
                        <a:t>hijo/a biológico/a</a:t>
                      </a:r>
                      <a:endParaRPr lang="es-ES" sz="1200">
                        <a:effectLst/>
                      </a:endParaRPr>
                    </a:p>
                  </a:txBody>
                  <a:tcPr marL="32316" marR="32316" marT="38779" marB="387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400" b="0" i="0" u="none" strike="noStrike">
                          <a:solidFill>
                            <a:srgbClr val="000000"/>
                          </a:solidFill>
                          <a:effectLst/>
                          <a:latin typeface="Calibri" panose="020F0502020204030204" pitchFamily="34" charset="0"/>
                        </a:rPr>
                        <a:t>Los niños/as adoptados/as no son "hijos/as ajenos”.</a:t>
                      </a:r>
                      <a:endParaRPr lang="es-ES" sz="1600">
                        <a:effectLst/>
                      </a:endParaRPr>
                    </a:p>
                  </a:txBody>
                  <a:tcPr marL="32316" marR="32316" marT="38779" marB="387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0573" cap="flat" cmpd="sng" algn="ctr">
                      <a:solidFill>
                        <a:srgbClr val="A8D08D"/>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extLst>
                  <a:ext uri="{0D108BD9-81ED-4DB2-BD59-A6C34878D82A}">
                    <a16:rowId xmlns:a16="http://schemas.microsoft.com/office/drawing/2014/main" val="2632193666"/>
                  </a:ext>
                </a:extLst>
              </a:tr>
            </a:tbl>
          </a:graphicData>
        </a:graphic>
      </p:graphicFrame>
      <p:sp>
        <p:nvSpPr>
          <p:cNvPr id="5" name="Rectangle 1">
            <a:extLst>
              <a:ext uri="{FF2B5EF4-FFF2-40B4-BE49-F238E27FC236}">
                <a16:creationId xmlns:a16="http://schemas.microsoft.com/office/drawing/2014/main" id="{8D646372-6875-44BD-E388-BB4675AF0395}"/>
              </a:ext>
            </a:extLst>
          </p:cNvPr>
          <p:cNvSpPr>
            <a:spLocks noChangeArrowheads="1"/>
          </p:cNvSpPr>
          <p:nvPr/>
        </p:nvSpPr>
        <p:spPr bwMode="auto">
          <a:xfrm>
            <a:off x="1631950"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_trad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FD53CAA6-E8AD-051E-AB8F-B675BBE5E040}"/>
              </a:ext>
            </a:extLst>
          </p:cNvPr>
          <p:cNvGraphicFramePr>
            <a:graphicFrameLocks noGrp="1"/>
          </p:cNvGraphicFramePr>
          <p:nvPr>
            <p:extLst>
              <p:ext uri="{D42A27DB-BD31-4B8C-83A1-F6EECF244321}">
                <p14:modId xmlns:p14="http://schemas.microsoft.com/office/powerpoint/2010/main" val="3369591860"/>
              </p:ext>
            </p:extLst>
          </p:nvPr>
        </p:nvGraphicFramePr>
        <p:xfrm>
          <a:off x="1169174" y="710726"/>
          <a:ext cx="10166259" cy="4857543"/>
        </p:xfrm>
        <a:graphic>
          <a:graphicData uri="http://schemas.openxmlformats.org/drawingml/2006/table">
            <a:tbl>
              <a:tblPr/>
              <a:tblGrid>
                <a:gridCol w="3101975">
                  <a:extLst>
                    <a:ext uri="{9D8B030D-6E8A-4147-A177-3AD203B41FA5}">
                      <a16:colId xmlns:a16="http://schemas.microsoft.com/office/drawing/2014/main" val="2087185126"/>
                    </a:ext>
                  </a:extLst>
                </a:gridCol>
                <a:gridCol w="2434281">
                  <a:extLst>
                    <a:ext uri="{9D8B030D-6E8A-4147-A177-3AD203B41FA5}">
                      <a16:colId xmlns:a16="http://schemas.microsoft.com/office/drawing/2014/main" val="2121275438"/>
                    </a:ext>
                  </a:extLst>
                </a:gridCol>
                <a:gridCol w="4630003">
                  <a:extLst>
                    <a:ext uri="{9D8B030D-6E8A-4147-A177-3AD203B41FA5}">
                      <a16:colId xmlns:a16="http://schemas.microsoft.com/office/drawing/2014/main" val="3694482662"/>
                    </a:ext>
                  </a:extLst>
                </a:gridCol>
              </a:tblGrid>
              <a:tr h="305481">
                <a:tc>
                  <a:txBody>
                    <a:bodyPr/>
                    <a:lstStyle/>
                    <a:p>
                      <a:pPr rtl="0" fontAlgn="t">
                        <a:spcBef>
                          <a:spcPts val="0"/>
                        </a:spcBef>
                        <a:spcAft>
                          <a:spcPts val="0"/>
                        </a:spcAft>
                      </a:pPr>
                      <a:r>
                        <a:rPr lang="es-ES" sz="1600" b="1" i="0" u="none" strike="noStrike">
                          <a:solidFill>
                            <a:srgbClr val="000000"/>
                          </a:solidFill>
                          <a:effectLst/>
                          <a:latin typeface="Calibri" panose="020F0502020204030204" pitchFamily="34" charset="0"/>
                        </a:rPr>
                        <a:t>En lugar de...</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600" b="1" i="0" u="none" strike="noStrike">
                          <a:solidFill>
                            <a:srgbClr val="000000"/>
                          </a:solidFill>
                          <a:effectLst/>
                          <a:latin typeface="Calibri" panose="020F0502020204030204" pitchFamily="34" charset="0"/>
                        </a:rPr>
                        <a:t>mejor…</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600" b="1" i="0" u="none" strike="noStrike">
                          <a:solidFill>
                            <a:srgbClr val="000000"/>
                          </a:solidFill>
                          <a:effectLst/>
                          <a:latin typeface="Calibri" panose="020F0502020204030204" pitchFamily="34" charset="0"/>
                        </a:rPr>
                        <a:t>porque…</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extLst>
                  <a:ext uri="{0D108BD9-81ED-4DB2-BD59-A6C34878D82A}">
                    <a16:rowId xmlns:a16="http://schemas.microsoft.com/office/drawing/2014/main" val="1575548696"/>
                  </a:ext>
                </a:extLst>
              </a:tr>
              <a:tr h="983004">
                <a:tc>
                  <a:txBody>
                    <a:bodyPr/>
                    <a:lstStyle/>
                    <a:p>
                      <a:pPr rtl="0" fontAlgn="t">
                        <a:spcBef>
                          <a:spcPts val="0"/>
                        </a:spcBef>
                        <a:spcAft>
                          <a:spcPts val="0"/>
                        </a:spcAft>
                      </a:pPr>
                      <a:r>
                        <a:rPr lang="es-ES" sz="1600" b="0" i="0" u="none" strike="noStrike">
                          <a:solidFill>
                            <a:srgbClr val="000000"/>
                          </a:solidFill>
                          <a:effectLst/>
                          <a:latin typeface="Calibri" panose="020F0502020204030204" pitchFamily="34" charset="0"/>
                        </a:rPr>
                        <a:t>Es adoptado/a</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600" b="0" i="0" u="none" strike="noStrike">
                          <a:solidFill>
                            <a:srgbClr val="000000"/>
                          </a:solidFill>
                          <a:effectLst/>
                          <a:latin typeface="Calibri" panose="020F0502020204030204" pitchFamily="34" charset="0"/>
                        </a:rPr>
                        <a:t>Fue adoptado/a*</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600" b="0" i="0" u="none" strike="noStrike">
                          <a:solidFill>
                            <a:srgbClr val="000000"/>
                          </a:solidFill>
                          <a:effectLst/>
                          <a:latin typeface="Calibri" panose="020F0502020204030204" pitchFamily="34" charset="0"/>
                        </a:rPr>
                        <a:t>La adopción es una parte de la vida de una persona adoptada, no su característica definitoria. Es algo que le ocurrió y forma parte de su historia, pero el hecho ya ha terminado. </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extLst>
                  <a:ext uri="{0D108BD9-81ED-4DB2-BD59-A6C34878D82A}">
                    <a16:rowId xmlns:a16="http://schemas.microsoft.com/office/drawing/2014/main" val="2858392271"/>
                  </a:ext>
                </a:extLst>
              </a:tr>
              <a:tr h="531322">
                <a:tc>
                  <a:txBody>
                    <a:bodyPr/>
                    <a:lstStyle/>
                    <a:p>
                      <a:pPr rtl="0" fontAlgn="t">
                        <a:spcBef>
                          <a:spcPts val="0"/>
                        </a:spcBef>
                        <a:spcAft>
                          <a:spcPts val="0"/>
                        </a:spcAft>
                      </a:pPr>
                      <a:r>
                        <a:rPr lang="es-ES" sz="1600" b="0" i="0" u="none" strike="noStrike">
                          <a:solidFill>
                            <a:srgbClr val="000000"/>
                          </a:solidFill>
                          <a:effectLst/>
                          <a:latin typeface="Calibri" panose="020F0502020204030204" pitchFamily="34" charset="0"/>
                        </a:rPr>
                        <a:t>Orfanato</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600" b="0" i="0" u="none" strike="noStrike">
                          <a:solidFill>
                            <a:srgbClr val="000000"/>
                          </a:solidFill>
                          <a:effectLst/>
                          <a:latin typeface="Calibri" panose="020F0502020204030204" pitchFamily="34" charset="0"/>
                        </a:rPr>
                        <a:t>Hogar, centro residencial</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600" b="0" i="0" u="none" strike="noStrike">
                          <a:solidFill>
                            <a:srgbClr val="000000"/>
                          </a:solidFill>
                          <a:effectLst/>
                          <a:latin typeface="Calibri" panose="020F0502020204030204" pitchFamily="34" charset="0"/>
                        </a:rPr>
                        <a:t>Muchos de los niños y niñas que viven en centros residenciales no son huérfanos/as.</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extLst>
                  <a:ext uri="{0D108BD9-81ED-4DB2-BD59-A6C34878D82A}">
                    <a16:rowId xmlns:a16="http://schemas.microsoft.com/office/drawing/2014/main" val="3781854645"/>
                  </a:ext>
                </a:extLst>
              </a:tr>
              <a:tr h="1587511">
                <a:tc>
                  <a:txBody>
                    <a:bodyPr/>
                    <a:lstStyle/>
                    <a:p>
                      <a:pPr rtl="0" fontAlgn="t">
                        <a:spcBef>
                          <a:spcPts val="0"/>
                        </a:spcBef>
                        <a:spcAft>
                          <a:spcPts val="0"/>
                        </a:spcAft>
                      </a:pPr>
                      <a:r>
                        <a:rPr lang="es-ES" sz="1600" b="0" i="0" u="none" strike="noStrike">
                          <a:solidFill>
                            <a:srgbClr val="000000"/>
                          </a:solidFill>
                          <a:effectLst/>
                          <a:latin typeface="Calibri" panose="020F0502020204030204" pitchFamily="34" charset="0"/>
                        </a:rPr>
                        <a:t>Utilizar la palabra "adopción" para referirse al apadrinamiento (en el sentido de financiación de sus necesidades) de animales, etc. Por ejemplo: adopta un tigre, un delfín, un árbol, etc.</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600" b="0" i="0" u="none" strike="noStrike">
                          <a:solidFill>
                            <a:srgbClr val="000000"/>
                          </a:solidFill>
                          <a:effectLst/>
                          <a:latin typeface="Calibri" panose="020F0502020204030204" pitchFamily="34" charset="0"/>
                        </a:rPr>
                        <a:t>Esponsorizar, apadrinar</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600" b="0" i="0" u="none" strike="noStrike">
                          <a:solidFill>
                            <a:srgbClr val="000000"/>
                          </a:solidFill>
                          <a:effectLst/>
                          <a:latin typeface="Calibri" panose="020F0502020204030204" pitchFamily="34" charset="0"/>
                        </a:rPr>
                        <a:t>Puede resultar confuso oír esta palabra en dos contextos diferentes e implica que los niños/as adoptados y el apadrinamiento de animales son lo mismo.</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extLst>
                  <a:ext uri="{0D108BD9-81ED-4DB2-BD59-A6C34878D82A}">
                    <a16:rowId xmlns:a16="http://schemas.microsoft.com/office/drawing/2014/main" val="3288497081"/>
                  </a:ext>
                </a:extLst>
              </a:tr>
              <a:tr h="1208844">
                <a:tc>
                  <a:txBody>
                    <a:bodyPr/>
                    <a:lstStyle/>
                    <a:p>
                      <a:pPr rtl="0" fontAlgn="t">
                        <a:spcBef>
                          <a:spcPts val="0"/>
                        </a:spcBef>
                        <a:spcAft>
                          <a:spcPts val="0"/>
                        </a:spcAft>
                      </a:pPr>
                      <a:r>
                        <a:rPr lang="es-ES" sz="1600" b="0" i="0" u="none" strike="noStrike">
                          <a:solidFill>
                            <a:srgbClr val="000000"/>
                          </a:solidFill>
                          <a:effectLst/>
                          <a:latin typeface="Calibri" panose="020F0502020204030204" pitchFamily="34" charset="0"/>
                        </a:rPr>
                        <a:t>MENAS (Menores extranjeros no acompañados)</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600" b="0" i="0" u="none" strike="noStrike">
                          <a:solidFill>
                            <a:srgbClr val="000000"/>
                          </a:solidFill>
                          <a:effectLst/>
                          <a:latin typeface="Calibri" panose="020F0502020204030204" pitchFamily="34" charset="0"/>
                        </a:rPr>
                        <a:t>Niños y niñas, o chicos o chicas, que llegaron al país sin acompañamiento familiar o parental</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tc>
                  <a:txBody>
                    <a:bodyPr/>
                    <a:lstStyle/>
                    <a:p>
                      <a:pPr rtl="0" fontAlgn="t">
                        <a:spcBef>
                          <a:spcPts val="0"/>
                        </a:spcBef>
                        <a:spcAft>
                          <a:spcPts val="0"/>
                        </a:spcAft>
                      </a:pPr>
                      <a:r>
                        <a:rPr lang="es-ES" sz="1600" b="0" i="0" u="none" strike="noStrike">
                          <a:solidFill>
                            <a:srgbClr val="000000"/>
                          </a:solidFill>
                          <a:effectLst/>
                          <a:latin typeface="Calibri" panose="020F0502020204030204" pitchFamily="34" charset="0"/>
                        </a:rPr>
                        <a:t>Aunque no sea intencionado, nombrar a una persona mediante una etiqueta o categoría es una acción de deshumanización, especialmente cuando la categoría está marcada en términos peyorativos o estigmatizantes.</a:t>
                      </a:r>
                      <a:endParaRPr lang="es-ES" sz="1600">
                        <a:effectLst/>
                      </a:endParaRPr>
                    </a:p>
                  </a:txBody>
                  <a:tcPr marL="35828" marR="35828" marT="42994" marB="42994">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8EBF5"/>
                    </a:solidFill>
                  </a:tcPr>
                </a:tc>
                <a:extLst>
                  <a:ext uri="{0D108BD9-81ED-4DB2-BD59-A6C34878D82A}">
                    <a16:rowId xmlns:a16="http://schemas.microsoft.com/office/drawing/2014/main" val="2791305831"/>
                  </a:ext>
                </a:extLst>
              </a:tr>
            </a:tbl>
          </a:graphicData>
        </a:graphic>
      </p:graphicFrame>
      <p:sp>
        <p:nvSpPr>
          <p:cNvPr id="7" name="Rectangle 2">
            <a:extLst>
              <a:ext uri="{FF2B5EF4-FFF2-40B4-BE49-F238E27FC236}">
                <a16:creationId xmlns:a16="http://schemas.microsoft.com/office/drawing/2014/main" id="{A219CEBF-A98F-3A5B-CA86-69BEA3640A8D}"/>
              </a:ext>
            </a:extLst>
          </p:cNvPr>
          <p:cNvSpPr>
            <a:spLocks noChangeArrowheads="1"/>
          </p:cNvSpPr>
          <p:nvPr/>
        </p:nvSpPr>
        <p:spPr bwMode="auto">
          <a:xfrm>
            <a:off x="1012825" y="18224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_tradnl"/>
          </a:p>
        </p:txBody>
      </p:sp>
      <p:sp>
        <p:nvSpPr>
          <p:cNvPr id="9" name="CuadroTexto 8">
            <a:extLst>
              <a:ext uri="{FF2B5EF4-FFF2-40B4-BE49-F238E27FC236}">
                <a16:creationId xmlns:a16="http://schemas.microsoft.com/office/drawing/2014/main" id="{76E86EFC-1505-AB77-6825-AA7D05446461}"/>
              </a:ext>
            </a:extLst>
          </p:cNvPr>
          <p:cNvSpPr txBox="1"/>
          <p:nvPr/>
        </p:nvSpPr>
        <p:spPr>
          <a:xfrm>
            <a:off x="1012824" y="5725887"/>
            <a:ext cx="10478960" cy="523220"/>
          </a:xfrm>
          <a:prstGeom prst="rect">
            <a:avLst/>
          </a:prstGeom>
          <a:noFill/>
        </p:spPr>
        <p:txBody>
          <a:bodyPr wrap="square">
            <a:spAutoFit/>
          </a:bodyPr>
          <a:lstStyle/>
          <a:p>
            <a:r>
              <a:rPr lang="es-ES" sz="1400">
                <a:effectLst/>
                <a:latin typeface="Calibri" panose="020F0502020204030204" pitchFamily="34" charset="0"/>
                <a:ea typeface="Calibri" panose="020F0502020204030204" pitchFamily="34" charset="0"/>
                <a:cs typeface="Times New Roman" panose="02020603050405020304" pitchFamily="18" charset="0"/>
              </a:rPr>
              <a:t>* Algunos personas adoptadas defienden el uso del presente para señalar que la adopción no termina, que forma parte de su identidad. </a:t>
            </a:r>
            <a:br>
              <a:rPr lang="es-ES" sz="1400">
                <a:effectLst/>
                <a:latin typeface="Calibri" panose="020F0502020204030204" pitchFamily="34" charset="0"/>
                <a:ea typeface="Calibri" panose="020F0502020204030204" pitchFamily="34" charset="0"/>
                <a:cs typeface="Times New Roman" panose="02020603050405020304" pitchFamily="18" charset="0"/>
              </a:rPr>
            </a:br>
            <a:r>
              <a:rPr lang="es-ES" sz="1400">
                <a:effectLst/>
                <a:latin typeface="Calibri" panose="020F0502020204030204" pitchFamily="34" charset="0"/>
                <a:ea typeface="Calibri" panose="020F0502020204030204" pitchFamily="34" charset="0"/>
                <a:cs typeface="Times New Roman" panose="02020603050405020304" pitchFamily="18" charset="0"/>
              </a:rPr>
              <a:t>   Sin embargo, en el contexto escolar, nos parece importante contextualizarlo como un acontecimiento vital y no como un rasgo definitorio</a:t>
            </a:r>
            <a:r>
              <a:rPr lang="es-ES">
                <a:effectLst/>
              </a:rPr>
              <a:t> </a:t>
            </a:r>
            <a:endParaRPr lang="es-ES_trad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6" name="CuadroTexto 5">
            <a:extLst>
              <a:ext uri="{FF2B5EF4-FFF2-40B4-BE49-F238E27FC236}">
                <a16:creationId xmlns:a16="http://schemas.microsoft.com/office/drawing/2014/main" id="{D2827036-F439-F4C5-FE9C-1CA614555979}"/>
              </a:ext>
            </a:extLst>
          </p:cNvPr>
          <p:cNvSpPr txBox="1"/>
          <p:nvPr/>
        </p:nvSpPr>
        <p:spPr>
          <a:xfrm>
            <a:off x="154441" y="17686"/>
            <a:ext cx="11875634" cy="6278642"/>
          </a:xfrm>
          <a:prstGeom prst="rect">
            <a:avLst/>
          </a:prstGeom>
          <a:noFill/>
        </p:spPr>
        <p:txBody>
          <a:bodyPr wrap="square" numCol="2" spcCol="108000">
            <a:spAutoFit/>
          </a:bodyPr>
          <a:lstStyle/>
          <a:p>
            <a:r>
              <a:rPr lang="es-ES" dirty="0">
                <a:effectLst/>
                <a:latin typeface="Calibri" panose="020F0502020204030204" pitchFamily="34" charset="0"/>
                <a:ea typeface="Calibri" panose="020F0502020204030204" pitchFamily="34" charset="0"/>
                <a:cs typeface="Times New Roman" panose="02020603050405020304" pitchFamily="18" charset="0"/>
              </a:rPr>
              <a:t>NOTAS</a:t>
            </a:r>
          </a:p>
          <a:p>
            <a:r>
              <a:rPr lang="es-ES" b="1" dirty="0">
                <a:effectLst/>
                <a:latin typeface="Calibri" panose="020F0502020204030204" pitchFamily="34" charset="0"/>
                <a:ea typeface="Calibri" panose="020F0502020204030204" pitchFamily="34" charset="0"/>
                <a:cs typeface="Times New Roman" panose="02020603050405020304" pitchFamily="18" charset="0"/>
              </a:rPr>
              <a:t>Mi historia Personal/Privacidad_1</a:t>
            </a:r>
            <a:endParaRPr lang="es-ES" dirty="0">
              <a:effectLst/>
              <a:latin typeface="Calibri" panose="020F0502020204030204" pitchFamily="34" charset="0"/>
              <a:ea typeface="Calibri" panose="020F0502020204030204" pitchFamily="34" charset="0"/>
              <a:cs typeface="Times New Roman" panose="02020603050405020304" pitchFamily="18" charset="0"/>
            </a:endParaRPr>
          </a:p>
          <a:p>
            <a:r>
              <a:rPr lang="es-ES" sz="1100" dirty="0">
                <a:effectLst/>
                <a:latin typeface="Calibri" panose="020F0502020204030204" pitchFamily="34" charset="0"/>
                <a:ea typeface="Calibri" panose="020F0502020204030204" pitchFamily="34" charset="0"/>
                <a:cs typeface="Times New Roman" panose="02020603050405020304" pitchFamily="18" charset="0"/>
              </a:rPr>
              <a:t>Se pide a los y las participantes que recuerden situaciones concretas en las que se hayan sentido expuestos en sus asuntos privados, empezando por sucesos cotidianos triviales con sus compañeros/as y/o alumnos/as. </a:t>
            </a:r>
          </a:p>
          <a:p>
            <a:pPr marL="342900" lvl="0" indent="-342900">
              <a:buFont typeface="Symbol" pitchFamily="2" charset="2"/>
              <a:buChar char=""/>
            </a:pPr>
            <a:r>
              <a:rPr lang="es-ES" sz="1100" dirty="0">
                <a:effectLst/>
                <a:latin typeface="Calibri" panose="020F0502020204030204" pitchFamily="34" charset="0"/>
                <a:ea typeface="Calibri" panose="020F0502020204030204" pitchFamily="34" charset="0"/>
                <a:cs typeface="Times New Roman" panose="02020603050405020304" pitchFamily="18" charset="0"/>
              </a:rPr>
              <a:t>En primer lugar, los y las participantes debaten en pequeños grupos: </a:t>
            </a:r>
          </a:p>
          <a:p>
            <a:pPr marL="449580"/>
            <a:r>
              <a:rPr lang="es-ES" sz="1100" dirty="0">
                <a:effectLst/>
                <a:latin typeface="Calibri" panose="020F0502020204030204" pitchFamily="34" charset="0"/>
                <a:ea typeface="Calibri" panose="020F0502020204030204" pitchFamily="34" charset="0"/>
                <a:cs typeface="Times New Roman" panose="02020603050405020304" pitchFamily="18" charset="0"/>
              </a:rPr>
              <a:t>¿Qué ocurrió? ¿Cómo me sentí? ¿Cuál era la intención de mi colega? ¿Cómo se sintió? ¿Cómo reaccioné yo? ¿Qué podría haberse hecho de forma diferente por parte del otro u otra y por la mía?</a:t>
            </a:r>
          </a:p>
          <a:p>
            <a:pPr marL="342900" lvl="0" indent="-342900">
              <a:buFont typeface="Symbol" pitchFamily="2" charset="2"/>
              <a:buChar char=""/>
            </a:pPr>
            <a:r>
              <a:rPr lang="es-ES" sz="1100" dirty="0">
                <a:effectLst/>
                <a:latin typeface="Calibri" panose="020F0502020204030204" pitchFamily="34" charset="0"/>
                <a:ea typeface="Calibri" panose="020F0502020204030204" pitchFamily="34" charset="0"/>
                <a:cs typeface="Times New Roman" panose="02020603050405020304" pitchFamily="18" charset="0"/>
              </a:rPr>
              <a:t>A continuación, un debate plenario en el que se informe de los principales contenidos y se reúnan según los temas principales. Se pide al grupo que ordene los diferentes temas/situaciones según una jerarquía. </a:t>
            </a:r>
          </a:p>
          <a:p>
            <a:r>
              <a:rPr lang="es-ES" sz="1100" dirty="0">
                <a:effectLst/>
                <a:latin typeface="Calibri" panose="020F0502020204030204" pitchFamily="34" charset="0"/>
                <a:ea typeface="Calibri" panose="020F0502020204030204" pitchFamily="34" charset="0"/>
                <a:cs typeface="Times New Roman" panose="02020603050405020304" pitchFamily="18" charset="0"/>
              </a:rPr>
              <a:t>Todos tenemos un "sentido de la privacidad", el contenido puede ser tan importante como el contexto (no lo que digo, sino cómo/dónde), este sentido de la privacidad no es objetivo y absoluto, sino subjetivo y variable. </a:t>
            </a:r>
          </a:p>
          <a:p>
            <a:r>
              <a:rPr lang="es-ES" sz="1100" dirty="0">
                <a:effectLst/>
                <a:latin typeface="Calibri" panose="020F0502020204030204" pitchFamily="34" charset="0"/>
                <a:ea typeface="Calibri" panose="020F0502020204030204" pitchFamily="34" charset="0"/>
                <a:cs typeface="Times New Roman" panose="02020603050405020304" pitchFamily="18" charset="0"/>
              </a:rPr>
              <a:t>Cuando desempeñamos un papel profesional (profesor/a, trabajador/a social, educador/a, etc.), el sentido de la intimidad y sus límites dependen no sólo de la sensibilidad individual, sino también de las limitaciones normativas y profesionales. </a:t>
            </a:r>
          </a:p>
          <a:p>
            <a:r>
              <a:rPr lang="es-ES" b="1" dirty="0">
                <a:effectLst/>
                <a:latin typeface="Calibri" panose="020F0502020204030204" pitchFamily="34" charset="0"/>
                <a:ea typeface="Calibri" panose="020F0502020204030204" pitchFamily="34" charset="0"/>
                <a:cs typeface="Times New Roman" panose="02020603050405020304" pitchFamily="18" charset="0"/>
              </a:rPr>
              <a:t>Mi historia personal/privacidad_2</a:t>
            </a:r>
            <a:endParaRPr lang="es-ES" dirty="0">
              <a:effectLst/>
              <a:latin typeface="Calibri" panose="020F0502020204030204" pitchFamily="34" charset="0"/>
              <a:ea typeface="Calibri" panose="020F0502020204030204" pitchFamily="34" charset="0"/>
              <a:cs typeface="Times New Roman" panose="02020603050405020304" pitchFamily="18" charset="0"/>
            </a:endParaRPr>
          </a:p>
          <a:p>
            <a:r>
              <a:rPr lang="es-ES" sz="1100" dirty="0">
                <a:effectLst/>
                <a:latin typeface="Calibri" panose="020F0502020204030204" pitchFamily="34" charset="0"/>
                <a:ea typeface="Calibri" panose="020F0502020204030204" pitchFamily="34" charset="0"/>
                <a:cs typeface="Times New Roman" panose="02020603050405020304" pitchFamily="18" charset="0"/>
              </a:rPr>
              <a:t>En los países de la UE, el derecho a la intimidad de los datos personales y a la vida privada y familiar está protegido por una serie de leyes, que pueden variar de un país a otro. Del mismo modo, existe el derecho al secreto profesional en relación con la información sobre el historial sanitario y las decisiones judiciales que afectan a la vida de las personas. </a:t>
            </a:r>
          </a:p>
          <a:p>
            <a:pPr marL="342900" lvl="0" indent="-342900">
              <a:buFont typeface="Arial" panose="020B0604020202020204" pitchFamily="34" charset="0"/>
              <a:buChar char="•"/>
              <a:tabLst>
                <a:tab pos="457200" algn="l"/>
              </a:tabLst>
            </a:pPr>
            <a:r>
              <a:rPr lang="es-ES" sz="1100" dirty="0">
                <a:effectLst/>
                <a:latin typeface="Calibri" panose="020F0502020204030204" pitchFamily="34" charset="0"/>
                <a:ea typeface="Calibri" panose="020F0502020204030204" pitchFamily="34" charset="0"/>
                <a:cs typeface="Times New Roman" panose="02020603050405020304" pitchFamily="18" charset="0"/>
              </a:rPr>
              <a:t>Por tanto, es importante que los y las profesionales conozcan el marco jurídico general que rige las cuestiones de privacidad del país en el que trabajan. Las leyes a menudo limitan la función profesional y son la base sobre la que la propia institución define las políticas específicas en la materia. </a:t>
            </a:r>
          </a:p>
          <a:p>
            <a:pPr marL="342900" lvl="0" indent="-342900">
              <a:buFont typeface="Arial" panose="020B0604020202020204" pitchFamily="34" charset="0"/>
              <a:buChar char="•"/>
              <a:tabLst>
                <a:tab pos="457200" algn="l"/>
              </a:tabLst>
            </a:pPr>
            <a:r>
              <a:rPr lang="es-ES" sz="1100" dirty="0">
                <a:effectLst/>
                <a:latin typeface="Calibri" panose="020F0502020204030204" pitchFamily="34" charset="0"/>
                <a:ea typeface="Calibri" panose="020F0502020204030204" pitchFamily="34" charset="0"/>
                <a:cs typeface="Times New Roman" panose="02020603050405020304" pitchFamily="18" charset="0"/>
              </a:rPr>
              <a:t>También es importante recordar que el concepto de privacidad tiene una base cultural. Por esta razón, es esencial, especialmente con familias o alumnado de origen inmigrante, no dar nunca por sentada una comprensión compartida de su significado, de las formas y límites que debe adoptar la privacidad, así como de las prácticas para respetarla. Para ello, figuras como los y las mediadores/as culturales pueden ser recursos esenciales. </a:t>
            </a:r>
          </a:p>
          <a:p>
            <a:r>
              <a:rPr lang="es-ES" sz="1100" dirty="0">
                <a:effectLst/>
                <a:latin typeface="Calibri" panose="020F0502020204030204" pitchFamily="34" charset="0"/>
                <a:ea typeface="Calibri" panose="020F0502020204030204" pitchFamily="34" charset="0"/>
                <a:cs typeface="Times New Roman" panose="02020603050405020304" pitchFamily="18" charset="0"/>
              </a:rPr>
              <a:t>Proporcionar información específica sobre la situación normativa del país.</a:t>
            </a:r>
          </a:p>
          <a:p>
            <a:r>
              <a:rPr lang="es-ES" sz="1100" dirty="0">
                <a:effectLst/>
                <a:latin typeface="Calibri" panose="020F0502020204030204" pitchFamily="34" charset="0"/>
                <a:ea typeface="Calibri" panose="020F0502020204030204" pitchFamily="34" charset="0"/>
                <a:cs typeface="Times New Roman" panose="02020603050405020304" pitchFamily="18" charset="0"/>
              </a:rPr>
              <a:t>Sin embargo, el derecho a la intimidad no es sólo una obligación legal y ética, sino también una herramienta relacional fundamental para construir relaciones interpersonales basadas en la confianza. Por esta razón, la confidencialidad y la sensibilidad a la hora de respetar las áreas privadas de las historias personales son habilidades cruciales para construir una relación eficaz con las familias y los niños y niñas.</a:t>
            </a:r>
          </a:p>
          <a:p>
            <a:r>
              <a:rPr lang="es-ES" b="1" dirty="0">
                <a:effectLst/>
                <a:latin typeface="Calibri" panose="020F0502020204030204" pitchFamily="34" charset="0"/>
                <a:ea typeface="Calibri" panose="020F0502020204030204" pitchFamily="34" charset="0"/>
                <a:cs typeface="Times New Roman" panose="02020603050405020304" pitchFamily="18" charset="0"/>
              </a:rPr>
              <a:t>Sensibilidad general, historia privada</a:t>
            </a:r>
            <a:br>
              <a:rPr lang="es-ES" sz="1100" dirty="0">
                <a:effectLst/>
                <a:latin typeface="Calibri" panose="020F0502020204030204" pitchFamily="34" charset="0"/>
                <a:ea typeface="Calibri" panose="020F0502020204030204" pitchFamily="34" charset="0"/>
                <a:cs typeface="Times New Roman" panose="02020603050405020304" pitchFamily="18" charset="0"/>
              </a:rPr>
            </a:br>
            <a:r>
              <a:rPr lang="es-ES" sz="1100" dirty="0">
                <a:effectLst/>
                <a:latin typeface="Calibri" panose="020F0502020204030204" pitchFamily="34" charset="0"/>
                <a:ea typeface="Calibri" panose="020F0502020204030204" pitchFamily="34" charset="0"/>
                <a:cs typeface="Times New Roman" panose="02020603050405020304" pitchFamily="18" charset="0"/>
              </a:rPr>
              <a:t>Tomar conciencia de cómo las experiencias adversas tempranas pueden afectar al funcionamiento humano es esencial para que el profesorado encuadre los comportamientos de los niños y niñas y para desarrollar la sensibilidad ante la variedad de necesidades. Sin embargo, desarrollar la conciencia y la sensibilidad respecto al papel que las experiencias adversas tempranas pueden desempeñar en la vida de un niño o niña no significa que sea necesario que todos los profesores y profesoras o profesionales de la escuela conozcan la historia personal de los niños o niñas. Los actores implicados en la relación educativa pueden tener percepciones diferentes sobre la relevancia de la información, el límite adecuado de respeto a la confidencialidad y la capacidad del niño o niña para decidir por sí mismo. Los familiares o cuidadores pueden, por ejemplo, considerar que es mejor seleccionar o incluso no revelar en absoluto información específica sobre la vida del niño o niña. Como resultado, puede ocurrir que el centro escolar no sepa que un alumno o alumna tiene antecedentes de adopción o acogida, o que no se comparta información sobre sus dificultades relacionales. Esto puede deberse a varias razones: desconfianza en los y las profesionales debido a experiencias negativas anteriores, miedo a la estigmatización, expectativa de que en un nuevo contexto el niño o niña pueda "empezar de nuevo", etc. </a:t>
            </a:r>
          </a:p>
          <a:p>
            <a:r>
              <a:rPr lang="es-ES" sz="1100" dirty="0">
                <a:effectLst/>
                <a:latin typeface="Calibri" panose="020F0502020204030204" pitchFamily="34" charset="0"/>
                <a:ea typeface="Calibri" panose="020F0502020204030204" pitchFamily="34" charset="0"/>
                <a:cs typeface="Times New Roman" panose="02020603050405020304" pitchFamily="18" charset="0"/>
              </a:rPr>
              <a:t>Los propios niños y niñas pueden mostrar un fuerte malestar ante la idea de que extraños conozcan información que ellos mismos aún no saben cómo manejar. Pueden sentir vergüenza, ansiedad, culpa o ira por ello, o la necesidad de proteger a sus familias del juicio externo. Esta necesidad de intimidad y control de la propia vida puede llegar a ser crítica en la adolescencia. En esta fase del desarrollo, de hecho, los las jóvenes están inmersos en la construcción de una identidad adulta, rompiendo con su identidad infantil, y la demanda de independencia del mundo adulto es central. En tales circunstancias, la forma de presentarse ante el mundo se convierte en un elemento especialmente sensible. </a:t>
            </a:r>
          </a:p>
          <a:p>
            <a:r>
              <a:rPr lang="es-ES" sz="1100" dirty="0">
                <a:effectLst/>
                <a:latin typeface="Calibri" panose="020F0502020204030204" pitchFamily="34" charset="0"/>
                <a:ea typeface="Calibri" panose="020F0502020204030204" pitchFamily="34" charset="0"/>
                <a:cs typeface="Times New Roman" panose="02020603050405020304" pitchFamily="18" charset="0"/>
              </a:rPr>
              <a:t>A diferencia de los niños/as y los cuidadores, el personal escolar puede considerar que conocer los detalles de las historias personales es esencial para protegerlo y construir un entorno seguro, sintiendo la necesidad de compartir la información con el equipo educativo. Por lo tanto, es importante crear un clima de colaboración e integración entre la escuela, la persona que ejerce el cuidado y el niño o niña, dirigido a tener un seguimiento preciso y constante del funcionamiento y su bienestar en el contexto escolar. Por lo tanto, el centro del intercambio de información no es la historia personal, sino una descripción de su funcionamiento actual, con sus fragilidades y puntos fuertes, donde los elementos biográficos proporcionan un marco interpretativo general de las señales conductuales. </a:t>
            </a:r>
          </a:p>
          <a:p>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7"/>
          <p:cNvSpPr txBox="1">
            <a:spLocks noGrp="1"/>
          </p:cNvSpPr>
          <p:nvPr>
            <p:ph type="body" idx="2"/>
          </p:nvPr>
        </p:nvSpPr>
        <p:spPr>
          <a:xfrm>
            <a:off x="170448" y="71440"/>
            <a:ext cx="11851104" cy="6196263"/>
          </a:xfrm>
          <a:prstGeom prst="rect">
            <a:avLst/>
          </a:prstGeom>
          <a:noFill/>
          <a:ln>
            <a:noFill/>
          </a:ln>
        </p:spPr>
        <p:txBody>
          <a:bodyPr spcFirstLastPara="1" wrap="square" lIns="91425" tIns="45700" rIns="91425" bIns="45700" numCol="2" spcCol="1080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rPr>
              <a:t>Navegar por las diferentes perspectivas puede ser un reto, teniendo en cuenta que la colaboración con los cuidadores es crucial cuando la escuela se encuentra con alumnos y alumnas que han experimentado adversidades tempranas, y se requiere un cuidadoso trabajo relacional por parte del personal de la escuela para construir la confianza necesaria para un diálogo abierto. Una comunicación abierta y eficaz es esencial para identificar estrategias de apoyo muy individualizadas, conformar expectativas realistas y establecer objetivos compartidos al alcance del niño o niña.</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rPr>
              <a:t>Sin embargo, es importante tener en cuenta que, en sí mismo, el conocimiento de una biografía traumática específica no conduce automáticamente al desarrollo de una conciencia del problema y de una capacidad de gestión del caso, y puede, por el contrario, crear un efecto contraproducente, apoyando prejuicios y estereotipos.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rPr>
              <a:t>La elección de compartir partes de una biografía traumática, lejos de ser una pura transferencia de información, es un momento importante y delicado en una relación educativa, en la que está en juego la construcción de un espacio de confianza y reconocimiento.</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rPr>
              <a:t> </a:t>
            </a:r>
            <a:r>
              <a:rPr lang="en-GB" sz="1400" b="1" dirty="0"/>
              <a:t>El </a:t>
            </a:r>
            <a:r>
              <a:rPr lang="en-GB" sz="1400" b="1" dirty="0" err="1"/>
              <a:t>enfoque</a:t>
            </a:r>
            <a:r>
              <a:rPr lang="en-GB" sz="1400" b="1" dirty="0"/>
              <a:t> integral</a:t>
            </a:r>
            <a:endParaRPr sz="1400" b="1" dirty="0">
              <a:latin typeface="Calibri"/>
              <a:ea typeface="Calibri"/>
              <a:cs typeface="Calibri"/>
              <a:sym typeface="Calibri"/>
            </a:endParaRPr>
          </a:p>
          <a:p>
            <a:pPr marL="0" lvl="0" indent="0" algn="just" rtl="0">
              <a:lnSpc>
                <a:spcPct val="100000"/>
              </a:lnSpc>
              <a:spcBef>
                <a:spcPts val="0"/>
              </a:spcBef>
              <a:spcAft>
                <a:spcPts val="0"/>
              </a:spcAft>
              <a:buSzPts val="1600"/>
              <a:buNone/>
            </a:pPr>
            <a:r>
              <a:rPr lang="en-GB" sz="1100" dirty="0">
                <a:solidFill>
                  <a:srgbClr val="000000"/>
                </a:solidFill>
                <a:latin typeface="Calibri" panose="020F0502020204030204" pitchFamily="34" charset="0"/>
                <a:cs typeface="Times New Roman" panose="02020603050405020304" pitchFamily="18" charset="0"/>
              </a:rPr>
              <a:t>Las </a:t>
            </a:r>
            <a:r>
              <a:rPr lang="en-GB" sz="1100" dirty="0" err="1">
                <a:solidFill>
                  <a:srgbClr val="000000"/>
                </a:solidFill>
                <a:latin typeface="Calibri" panose="020F0502020204030204" pitchFamily="34" charset="0"/>
                <a:cs typeface="Times New Roman" panose="02020603050405020304" pitchFamily="18" charset="0"/>
              </a:rPr>
              <a:t>experiencias</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vida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fuera</a:t>
            </a:r>
            <a:r>
              <a:rPr lang="en-GB" sz="1100" dirty="0">
                <a:solidFill>
                  <a:srgbClr val="000000"/>
                </a:solidFill>
                <a:latin typeface="Calibri" panose="020F0502020204030204" pitchFamily="34" charset="0"/>
                <a:cs typeface="Times New Roman" panose="02020603050405020304" pitchFamily="18" charset="0"/>
              </a:rPr>
              <a:t> del aula </a:t>
            </a:r>
            <a:r>
              <a:rPr lang="en-GB" sz="1100" dirty="0" err="1">
                <a:solidFill>
                  <a:srgbClr val="000000"/>
                </a:solidFill>
                <a:latin typeface="Calibri" panose="020F0502020204030204" pitchFamily="34" charset="0"/>
                <a:cs typeface="Times New Roman" panose="02020603050405020304" pitchFamily="18" charset="0"/>
              </a:rPr>
              <a:t>moldean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contexto</a:t>
            </a:r>
            <a:r>
              <a:rPr lang="en-GB" sz="1100" dirty="0">
                <a:solidFill>
                  <a:srgbClr val="000000"/>
                </a:solidFill>
                <a:latin typeface="Calibri" panose="020F0502020204030204" pitchFamily="34" charset="0"/>
                <a:cs typeface="Times New Roman" panose="02020603050405020304" pitchFamily="18" charset="0"/>
              </a:rPr>
              <a:t> de la </a:t>
            </a:r>
            <a:r>
              <a:rPr lang="en-GB" sz="1100" dirty="0" err="1">
                <a:solidFill>
                  <a:srgbClr val="000000"/>
                </a:solidFill>
                <a:latin typeface="Calibri" panose="020F0502020204030204" pitchFamily="34" charset="0"/>
                <a:cs typeface="Times New Roman" panose="02020603050405020304" pitchFamily="18" charset="0"/>
              </a:rPr>
              <a:t>experiencia</a:t>
            </a:r>
            <a:r>
              <a:rPr lang="en-GB" sz="1100" dirty="0">
                <a:solidFill>
                  <a:srgbClr val="000000"/>
                </a:solidFill>
                <a:latin typeface="Calibri" panose="020F0502020204030204" pitchFamily="34" charset="0"/>
                <a:cs typeface="Times New Roman" panose="02020603050405020304" pitchFamily="18" charset="0"/>
              </a:rPr>
              <a:t> escolar de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y las </a:t>
            </a:r>
            <a:r>
              <a:rPr lang="en-GB" sz="1100" dirty="0" err="1">
                <a:solidFill>
                  <a:srgbClr val="000000"/>
                </a:solidFill>
                <a:latin typeface="Calibri" panose="020F0502020204030204" pitchFamily="34" charset="0"/>
                <a:cs typeface="Times New Roman" panose="02020603050405020304" pitchFamily="18" charset="0"/>
              </a:rPr>
              <a:t>estudiantes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filtrando</a:t>
            </a:r>
            <a:r>
              <a:rPr lang="en-GB" sz="1100" dirty="0">
                <a:solidFill>
                  <a:srgbClr val="000000"/>
                </a:solidFill>
                <a:latin typeface="Calibri" panose="020F0502020204030204" pitchFamily="34" charset="0"/>
                <a:cs typeface="Times New Roman" panose="02020603050405020304" pitchFamily="18" charset="0"/>
              </a:rPr>
              <a:t> las </a:t>
            </a:r>
            <a:r>
              <a:rPr lang="en-GB" sz="1100" dirty="0" err="1">
                <a:solidFill>
                  <a:srgbClr val="000000"/>
                </a:solidFill>
                <a:latin typeface="Calibri" panose="020F0502020204030204" pitchFamily="34" charset="0"/>
                <a:cs typeface="Times New Roman" panose="02020603050405020304" pitchFamily="18" charset="0"/>
              </a:rPr>
              <a:t>percepciones</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sí</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mismos</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demás</a:t>
            </a:r>
            <a:r>
              <a:rPr lang="en-GB" sz="1100" dirty="0">
                <a:solidFill>
                  <a:srgbClr val="000000"/>
                </a:solidFill>
                <a:latin typeface="Calibri" panose="020F0502020204030204" pitchFamily="34" charset="0"/>
                <a:cs typeface="Times New Roman" panose="02020603050405020304" pitchFamily="18" charset="0"/>
              </a:rPr>
              <a:t> y de la </a:t>
            </a:r>
            <a:r>
              <a:rPr lang="en-GB" sz="1100" dirty="0" err="1">
                <a:solidFill>
                  <a:srgbClr val="000000"/>
                </a:solidFill>
                <a:latin typeface="Calibri" panose="020F0502020204030204" pitchFamily="34" charset="0"/>
                <a:cs typeface="Times New Roman" panose="02020603050405020304" pitchFamily="18" charset="0"/>
              </a:rPr>
              <a:t>importancia</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participar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activamente</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escuela</a:t>
            </a:r>
            <a:r>
              <a:rPr lang="en-GB" sz="1100" dirty="0">
                <a:solidFill>
                  <a:srgbClr val="000000"/>
                </a:solidFill>
                <a:latin typeface="Calibri" panose="020F0502020204030204" pitchFamily="34" charset="0"/>
                <a:cs typeface="Times New Roman" panose="02020603050405020304" pitchFamily="18" charset="0"/>
              </a:rPr>
              <a:t> (Huebner et al., 2001). Se ha </a:t>
            </a:r>
            <a:r>
              <a:rPr lang="en-GB" sz="1100" dirty="0" err="1">
                <a:solidFill>
                  <a:srgbClr val="000000"/>
                </a:solidFill>
                <a:latin typeface="Calibri" panose="020F0502020204030204" pitchFamily="34" charset="0"/>
                <a:cs typeface="Times New Roman" panose="02020603050405020304" pitchFamily="18" charset="0"/>
              </a:rPr>
              <a:t>documentado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potente</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impacto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potencial</a:t>
            </a:r>
            <a:r>
              <a:rPr lang="en-GB" sz="1100" dirty="0">
                <a:solidFill>
                  <a:srgbClr val="000000"/>
                </a:solidFill>
                <a:latin typeface="Calibri" panose="020F0502020204030204" pitchFamily="34" charset="0"/>
                <a:cs typeface="Times New Roman" panose="02020603050405020304" pitchFamily="18" charset="0"/>
              </a:rPr>
              <a:t> de las ACE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resultados</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y las </a:t>
            </a:r>
            <a:r>
              <a:rPr lang="en-GB" sz="1100" dirty="0" err="1">
                <a:solidFill>
                  <a:srgbClr val="000000"/>
                </a:solidFill>
                <a:latin typeface="Calibri" panose="020F0502020204030204" pitchFamily="34" charset="0"/>
                <a:cs typeface="Times New Roman" panose="02020603050405020304" pitchFamily="18" charset="0"/>
              </a:rPr>
              <a:t>estudiantes</a:t>
            </a:r>
            <a:r>
              <a:rPr lang="en-GB" sz="1100" dirty="0">
                <a:solidFill>
                  <a:srgbClr val="000000"/>
                </a:solidFill>
                <a:latin typeface="Calibri" panose="020F0502020204030204" pitchFamily="34" charset="0"/>
                <a:cs typeface="Times New Roman" panose="02020603050405020304" pitchFamily="18" charset="0"/>
              </a:rPr>
              <a:t>, que van </a:t>
            </a:r>
            <a:r>
              <a:rPr lang="en-GB" sz="1100" dirty="0" err="1">
                <a:solidFill>
                  <a:srgbClr val="000000"/>
                </a:solidFill>
                <a:latin typeface="Calibri" panose="020F0502020204030204" pitchFamily="34" charset="0"/>
                <a:cs typeface="Times New Roman" panose="02020603050405020304" pitchFamily="18" charset="0"/>
              </a:rPr>
              <a:t>desde</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rendimiento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académico</a:t>
            </a:r>
            <a:r>
              <a:rPr lang="en-GB" sz="1100" dirty="0">
                <a:solidFill>
                  <a:srgbClr val="000000"/>
                </a:solidFill>
                <a:latin typeface="Calibri" panose="020F0502020204030204" pitchFamily="34" charset="0"/>
                <a:cs typeface="Times New Roman" panose="02020603050405020304" pitchFamily="18" charset="0"/>
              </a:rPr>
              <a:t> (Slade &amp; </a:t>
            </a:r>
            <a:r>
              <a:rPr lang="en-GB" sz="1100" dirty="0" err="1">
                <a:solidFill>
                  <a:srgbClr val="000000"/>
                </a:solidFill>
                <a:latin typeface="Calibri" panose="020F0502020204030204" pitchFamily="34" charset="0"/>
                <a:cs typeface="Times New Roman" panose="02020603050405020304" pitchFamily="18" charset="0"/>
              </a:rPr>
              <a:t>Wissow</a:t>
            </a:r>
            <a:r>
              <a:rPr lang="en-GB" sz="1100" dirty="0">
                <a:solidFill>
                  <a:srgbClr val="000000"/>
                </a:solidFill>
                <a:latin typeface="Calibri" panose="020F0502020204030204" pitchFamily="34" charset="0"/>
                <a:cs typeface="Times New Roman" panose="02020603050405020304" pitchFamily="18" charset="0"/>
              </a:rPr>
              <a:t>, 2007) hasta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bienestar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conductual</a:t>
            </a:r>
            <a:r>
              <a:rPr lang="en-GB" sz="1100" dirty="0">
                <a:solidFill>
                  <a:srgbClr val="000000"/>
                </a:solidFill>
                <a:latin typeface="Calibri" panose="020F0502020204030204" pitchFamily="34" charset="0"/>
                <a:cs typeface="Times New Roman" panose="02020603050405020304" pitchFamily="18" charset="0"/>
              </a:rPr>
              <a:t> y </a:t>
            </a:r>
            <a:r>
              <a:rPr lang="en-GB" sz="1100" dirty="0" err="1">
                <a:solidFill>
                  <a:srgbClr val="000000"/>
                </a:solidFill>
                <a:latin typeface="Calibri" panose="020F0502020204030204" pitchFamily="34" charset="0"/>
                <a:cs typeface="Times New Roman" panose="02020603050405020304" pitchFamily="18" charset="0"/>
              </a:rPr>
              <a:t>emocional</a:t>
            </a:r>
            <a:r>
              <a:rPr lang="en-GB" sz="1100" dirty="0">
                <a:solidFill>
                  <a:srgbClr val="000000"/>
                </a:solidFill>
                <a:latin typeface="Calibri" panose="020F0502020204030204" pitchFamily="34" charset="0"/>
                <a:cs typeface="Times New Roman" panose="02020603050405020304" pitchFamily="18" charset="0"/>
              </a:rPr>
              <a:t> (Hunt et al., 2017).</a:t>
            </a:r>
            <a:endParaRPr sz="1100" dirty="0">
              <a:solidFill>
                <a:srgbClr val="000000"/>
              </a:solidFill>
              <a:latin typeface="Calibri" panose="020F0502020204030204" pitchFamily="34" charset="0"/>
              <a:cs typeface="Times New Roman" panose="02020603050405020304" pitchFamily="18" charset="0"/>
            </a:endParaRPr>
          </a:p>
          <a:p>
            <a:pPr marL="0" lvl="0" indent="0" algn="just" rtl="0">
              <a:lnSpc>
                <a:spcPct val="100000"/>
              </a:lnSpc>
              <a:spcBef>
                <a:spcPts val="0"/>
              </a:spcBef>
              <a:spcAft>
                <a:spcPts val="0"/>
              </a:spcAft>
              <a:buSzPts val="1600"/>
              <a:buNone/>
            </a:pPr>
            <a:r>
              <a:rPr lang="en-GB" sz="1100" dirty="0">
                <a:solidFill>
                  <a:srgbClr val="000000"/>
                </a:solidFill>
                <a:latin typeface="Calibri" panose="020F0502020204030204" pitchFamily="34" charset="0"/>
                <a:cs typeface="Times New Roman" panose="02020603050405020304" pitchFamily="18" charset="0"/>
              </a:rPr>
              <a:t>Los </a:t>
            </a:r>
            <a:r>
              <a:rPr lang="en-GB" sz="1100" dirty="0" err="1">
                <a:solidFill>
                  <a:srgbClr val="000000"/>
                </a:solidFill>
                <a:latin typeface="Calibri" panose="020F0502020204030204" pitchFamily="34" charset="0"/>
                <a:cs typeface="Times New Roman" panose="02020603050405020304" pitchFamily="18" charset="0"/>
              </a:rPr>
              <a:t>sistemas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escolares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informados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sobre</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trauma </a:t>
            </a:r>
            <a:r>
              <a:rPr lang="en-GB" sz="1100" dirty="0" err="1">
                <a:solidFill>
                  <a:srgbClr val="000000"/>
                </a:solidFill>
                <a:latin typeface="Calibri" panose="020F0502020204030204" pitchFamily="34" charset="0"/>
                <a:cs typeface="Times New Roman" panose="02020603050405020304" pitchFamily="18" charset="0"/>
              </a:rPr>
              <a:t>atienden</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prestación</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servicios</a:t>
            </a:r>
            <a:r>
              <a:rPr lang="en-GB" sz="1100" dirty="0">
                <a:solidFill>
                  <a:srgbClr val="000000"/>
                </a:solidFill>
                <a:latin typeface="Calibri" panose="020F0502020204030204" pitchFamily="34" charset="0"/>
                <a:cs typeface="Times New Roman" panose="02020603050405020304" pitchFamily="18" charset="0"/>
              </a:rPr>
              <a:t> tanto a </a:t>
            </a:r>
            <a:r>
              <a:rPr lang="en-GB" sz="1100" dirty="0" err="1">
                <a:solidFill>
                  <a:srgbClr val="000000"/>
                </a:solidFill>
                <a:latin typeface="Calibri" panose="020F0502020204030204" pitchFamily="34" charset="0"/>
                <a:cs typeface="Times New Roman" panose="02020603050405020304" pitchFamily="18" charset="0"/>
              </a:rPr>
              <a:t>nivel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infantil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como</a:t>
            </a:r>
            <a:r>
              <a:rPr lang="en-GB" sz="1100" dirty="0">
                <a:solidFill>
                  <a:srgbClr val="000000"/>
                </a:solidFill>
                <a:latin typeface="Calibri" panose="020F0502020204030204" pitchFamily="34" charset="0"/>
                <a:cs typeface="Times New Roman" panose="02020603050405020304" pitchFamily="18" charset="0"/>
              </a:rPr>
              <a:t> escolar y </a:t>
            </a:r>
            <a:r>
              <a:rPr lang="en-GB" sz="1100" dirty="0" err="1">
                <a:solidFill>
                  <a:srgbClr val="000000"/>
                </a:solidFill>
                <a:latin typeface="Calibri" panose="020F0502020204030204" pitchFamily="34" charset="0"/>
                <a:cs typeface="Times New Roman" panose="02020603050405020304" pitchFamily="18" charset="0"/>
              </a:rPr>
              <a:t>están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situados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dentro</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contextos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comunitarios</a:t>
            </a:r>
            <a:r>
              <a:rPr lang="en-GB" sz="1100" dirty="0">
                <a:solidFill>
                  <a:srgbClr val="000000"/>
                </a:solidFill>
                <a:latin typeface="Calibri" panose="020F0502020204030204" pitchFamily="34" charset="0"/>
                <a:cs typeface="Times New Roman" panose="02020603050405020304" pitchFamily="18" charset="0"/>
              </a:rPr>
              <a:t> que </a:t>
            </a:r>
            <a:r>
              <a:rPr lang="en-GB" sz="1100" dirty="0" err="1">
                <a:solidFill>
                  <a:srgbClr val="000000"/>
                </a:solidFill>
                <a:latin typeface="Calibri" panose="020F0502020204030204" pitchFamily="34" charset="0"/>
                <a:cs typeface="Times New Roman" panose="02020603050405020304" pitchFamily="18" charset="0"/>
              </a:rPr>
              <a:t>mejoran</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prestación</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servicios</a:t>
            </a:r>
            <a:r>
              <a:rPr lang="en-GB" sz="1100" dirty="0">
                <a:solidFill>
                  <a:srgbClr val="000000"/>
                </a:solidFill>
                <a:latin typeface="Calibri" panose="020F0502020204030204" pitchFamily="34" charset="0"/>
                <a:cs typeface="Times New Roman" panose="02020603050405020304" pitchFamily="18" charset="0"/>
              </a:rPr>
              <a:t> para </a:t>
            </a:r>
            <a:r>
              <a:rPr lang="en-GB" sz="1100" dirty="0" err="1">
                <a:solidFill>
                  <a:srgbClr val="000000"/>
                </a:solidFill>
                <a:latin typeface="Calibri" panose="020F0502020204030204" pitchFamily="34" charset="0"/>
                <a:cs typeface="Times New Roman" panose="02020603050405020304" pitchFamily="18" charset="0"/>
              </a:rPr>
              <a:t>apoyar</a:t>
            </a:r>
            <a:r>
              <a:rPr lang="en-GB" sz="1100" dirty="0">
                <a:solidFill>
                  <a:srgbClr val="000000"/>
                </a:solidFill>
                <a:latin typeface="Calibri" panose="020F0502020204030204" pitchFamily="34" charset="0"/>
                <a:cs typeface="Times New Roman" panose="02020603050405020304" pitchFamily="18" charset="0"/>
              </a:rPr>
              <a:t> al </a:t>
            </a:r>
            <a:r>
              <a:rPr lang="en-GB" sz="1100" dirty="0" err="1">
                <a:solidFill>
                  <a:srgbClr val="000000"/>
                </a:solidFill>
                <a:latin typeface="Calibri" panose="020F0502020204030204" pitchFamily="34" charset="0"/>
                <a:cs typeface="Times New Roman" panose="02020603050405020304" pitchFamily="18" charset="0"/>
              </a:rPr>
              <a:t>niño</a:t>
            </a:r>
            <a:r>
              <a:rPr lang="en-GB" sz="1100" dirty="0">
                <a:solidFill>
                  <a:srgbClr val="000000"/>
                </a:solidFill>
                <a:latin typeface="Calibri" panose="020F0502020204030204" pitchFamily="34" charset="0"/>
                <a:cs typeface="Times New Roman" panose="02020603050405020304" pitchFamily="18" charset="0"/>
              </a:rPr>
              <a:t> o </a:t>
            </a:r>
            <a:r>
              <a:rPr lang="en-GB" sz="1100" dirty="0" err="1">
                <a:solidFill>
                  <a:srgbClr val="000000"/>
                </a:solidFill>
                <a:latin typeface="Calibri" panose="020F0502020204030204" pitchFamily="34" charset="0"/>
                <a:cs typeface="Times New Roman" panose="02020603050405020304" pitchFamily="18" charset="0"/>
              </a:rPr>
              <a:t>niña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su</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totalidad</a:t>
            </a:r>
            <a:r>
              <a:rPr lang="en-GB" sz="1100" dirty="0">
                <a:solidFill>
                  <a:srgbClr val="000000"/>
                </a:solidFill>
                <a:latin typeface="Calibri" panose="020F0502020204030204" pitchFamily="34" charset="0"/>
                <a:cs typeface="Times New Roman" panose="02020603050405020304" pitchFamily="18" charset="0"/>
              </a:rPr>
              <a:t> y al </a:t>
            </a:r>
            <a:r>
              <a:rPr lang="en-GB" sz="1100" dirty="0" err="1">
                <a:solidFill>
                  <a:srgbClr val="000000"/>
                </a:solidFill>
                <a:latin typeface="Calibri" panose="020F0502020204030204" pitchFamily="34" charset="0"/>
                <a:cs typeface="Times New Roman" panose="02020603050405020304" pitchFamily="18" charset="0"/>
              </a:rPr>
              <a:t>funcionamiento</a:t>
            </a:r>
            <a:r>
              <a:rPr lang="en-GB" sz="1100" dirty="0">
                <a:solidFill>
                  <a:srgbClr val="000000"/>
                </a:solidFill>
                <a:latin typeface="Calibri" panose="020F0502020204030204" pitchFamily="34" charset="0"/>
                <a:cs typeface="Times New Roman" panose="02020603050405020304" pitchFamily="18" charset="0"/>
              </a:rPr>
              <a:t> de la </a:t>
            </a:r>
            <a:r>
              <a:rPr lang="en-GB" sz="1100" dirty="0" err="1">
                <a:solidFill>
                  <a:srgbClr val="000000"/>
                </a:solidFill>
                <a:latin typeface="Calibri" panose="020F0502020204030204" pitchFamily="34" charset="0"/>
                <a:cs typeface="Times New Roman" panose="02020603050405020304" pitchFamily="18" charset="0"/>
              </a:rPr>
              <a:t>escuela</a:t>
            </a:r>
            <a:r>
              <a:rPr lang="en-GB" sz="1100" dirty="0">
                <a:solidFill>
                  <a:srgbClr val="000000"/>
                </a:solidFill>
                <a:latin typeface="Calibri" panose="020F0502020204030204" pitchFamily="34" charset="0"/>
                <a:cs typeface="Times New Roman" panose="02020603050405020304" pitchFamily="18" charset="0"/>
              </a:rPr>
              <a:t>. A </a:t>
            </a:r>
            <a:r>
              <a:rPr lang="en-GB" sz="1100" dirty="0" err="1">
                <a:solidFill>
                  <a:srgbClr val="000000"/>
                </a:solidFill>
                <a:latin typeface="Calibri" panose="020F0502020204030204" pitchFamily="34" charset="0"/>
                <a:cs typeface="Times New Roman" panose="02020603050405020304" pitchFamily="18" charset="0"/>
              </a:rPr>
              <a:t>nivel</a:t>
            </a:r>
            <a:r>
              <a:rPr lang="en-GB" sz="1100" dirty="0">
                <a:solidFill>
                  <a:srgbClr val="000000"/>
                </a:solidFill>
                <a:latin typeface="Calibri" panose="020F0502020204030204" pitchFamily="34" charset="0"/>
                <a:cs typeface="Times New Roman" panose="02020603050405020304" pitchFamily="18" charset="0"/>
              </a:rPr>
              <a:t> escolar, </a:t>
            </a:r>
            <a:r>
              <a:rPr lang="en-GB" sz="1100" dirty="0" err="1">
                <a:solidFill>
                  <a:srgbClr val="000000"/>
                </a:solidFill>
                <a:latin typeface="Calibri" panose="020F0502020204030204" pitchFamily="34" charset="0"/>
                <a:cs typeface="Times New Roman" panose="02020603050405020304" pitchFamily="18" charset="0"/>
              </a:rPr>
              <a:t>todo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personal </a:t>
            </a:r>
            <a:r>
              <a:rPr lang="en-GB" sz="1100" dirty="0" err="1"/>
              <a:t>comprende</a:t>
            </a:r>
            <a:r>
              <a:rPr lang="en-GB" sz="1100" dirty="0"/>
              <a:t> </a:t>
            </a:r>
            <a:r>
              <a:rPr lang="en-GB" sz="1100" dirty="0" err="1"/>
              <a:t>su</a:t>
            </a:r>
            <a:r>
              <a:rPr lang="en-GB" sz="1100" dirty="0"/>
              <a:t> </a:t>
            </a:r>
            <a:r>
              <a:rPr lang="en-GB" sz="1100" dirty="0" err="1"/>
              <a:t>papel</a:t>
            </a:r>
            <a:r>
              <a:rPr lang="en-GB" sz="1100" dirty="0"/>
              <a:t> </a:t>
            </a:r>
            <a:r>
              <a:rPr lang="en-GB" sz="1100" dirty="0" err="1"/>
              <a:t>en</a:t>
            </a:r>
            <a:r>
              <a:rPr lang="en-GB" sz="1100" dirty="0"/>
              <a:t> la </a:t>
            </a:r>
            <a:r>
              <a:rPr lang="en-GB" sz="1100" dirty="0" err="1"/>
              <a:t>creación</a:t>
            </a:r>
            <a:r>
              <a:rPr lang="en-GB" sz="1100" dirty="0"/>
              <a:t> de un </a:t>
            </a:r>
            <a:r>
              <a:rPr lang="en-GB" sz="1100" dirty="0" err="1"/>
              <a:t>entorno</a:t>
            </a:r>
            <a:r>
              <a:rPr lang="en-GB" sz="1100" dirty="0"/>
              <a:t> </a:t>
            </a:r>
            <a:r>
              <a:rPr lang="en-GB" sz="1100" dirty="0" err="1"/>
              <a:t>positivo</a:t>
            </a:r>
            <a:r>
              <a:rPr lang="en-GB" sz="1100" dirty="0"/>
              <a:t> e </a:t>
            </a:r>
            <a:r>
              <a:rPr lang="en-GB" sz="1100" dirty="0" err="1"/>
              <a:t>inclusivo</a:t>
            </a:r>
            <a:r>
              <a:rPr lang="en-GB" sz="1100" dirty="0"/>
              <a:t> y </a:t>
            </a:r>
            <a:r>
              <a:rPr lang="en-GB" sz="1100" dirty="0" err="1"/>
              <a:t>tiene</a:t>
            </a:r>
            <a:r>
              <a:rPr lang="en-GB" sz="1100" dirty="0"/>
              <a:t> </a:t>
            </a:r>
            <a:r>
              <a:rPr lang="en-GB" sz="1100" dirty="0" err="1"/>
              <a:t>el</a:t>
            </a:r>
            <a:r>
              <a:rPr lang="en-GB" sz="1100" dirty="0"/>
              <a:t> </a:t>
            </a:r>
            <a:r>
              <a:rPr lang="en-GB" sz="1100" dirty="0" err="1"/>
              <a:t>conocimiento</a:t>
            </a:r>
            <a:r>
              <a:rPr lang="en-GB" sz="1100" dirty="0"/>
              <a:t> y las </a:t>
            </a:r>
            <a:r>
              <a:rPr lang="en-GB" sz="1100" dirty="0" err="1"/>
              <a:t>habilidades</a:t>
            </a:r>
            <a:r>
              <a:rPr lang="en-GB" sz="1100" dirty="0"/>
              <a:t> para </a:t>
            </a:r>
            <a:r>
              <a:rPr lang="en-GB" sz="1100" dirty="0" err="1"/>
              <a:t>promulgar</a:t>
            </a:r>
            <a:r>
              <a:rPr lang="en-GB" sz="1100" dirty="0"/>
              <a:t> </a:t>
            </a:r>
            <a:r>
              <a:rPr lang="en-GB" sz="1100" dirty="0" err="1"/>
              <a:t>políticas</a:t>
            </a:r>
            <a:r>
              <a:rPr lang="en-GB" sz="1100" dirty="0"/>
              <a:t> y </a:t>
            </a:r>
            <a:r>
              <a:rPr lang="en-GB" sz="1100" dirty="0" err="1"/>
              <a:t>prácticas</a:t>
            </a:r>
            <a:r>
              <a:rPr lang="en-GB" sz="1100" dirty="0"/>
              <a:t> que </a:t>
            </a:r>
            <a:r>
              <a:rPr lang="en-GB" sz="1100" dirty="0" err="1"/>
              <a:t>promuevan</a:t>
            </a:r>
            <a:r>
              <a:rPr lang="en-GB" sz="1100" dirty="0"/>
              <a:t> la </a:t>
            </a:r>
            <a:r>
              <a:rPr lang="en-GB" sz="1100" dirty="0" err="1"/>
              <a:t>seguridad</a:t>
            </a:r>
            <a:r>
              <a:rPr lang="en-GB" sz="1100" dirty="0"/>
              <a:t> y la </a:t>
            </a:r>
            <a:r>
              <a:rPr lang="en-GB" sz="1100" dirty="0" err="1"/>
              <a:t>conexión</a:t>
            </a:r>
            <a:r>
              <a:rPr lang="en-GB" sz="1100" dirty="0"/>
              <a:t>, </a:t>
            </a:r>
            <a:r>
              <a:rPr lang="en-GB" sz="1100" dirty="0" err="1"/>
              <a:t>aborden</a:t>
            </a:r>
            <a:r>
              <a:rPr lang="en-GB" sz="1100" dirty="0"/>
              <a:t> </a:t>
            </a:r>
            <a:r>
              <a:rPr lang="en-GB" sz="1100" dirty="0" err="1"/>
              <a:t>los</a:t>
            </a:r>
            <a:r>
              <a:rPr lang="en-GB" sz="1100" dirty="0"/>
              <a:t> </a:t>
            </a:r>
            <a:r>
              <a:rPr lang="en-GB" sz="1100" dirty="0" err="1"/>
              <a:t>problemas</a:t>
            </a:r>
            <a:r>
              <a:rPr lang="en-GB" sz="1100" dirty="0"/>
              <a:t> de </a:t>
            </a:r>
            <a:r>
              <a:rPr lang="en-GB" sz="1100" dirty="0" err="1"/>
              <a:t>inequidad</a:t>
            </a:r>
            <a:r>
              <a:rPr lang="en-GB" sz="1100" dirty="0"/>
              <a:t> y </a:t>
            </a:r>
            <a:r>
              <a:rPr lang="en-GB" sz="1100" dirty="0" err="1"/>
              <a:t>eviten</a:t>
            </a:r>
            <a:r>
              <a:rPr lang="en-GB" sz="1100" dirty="0"/>
              <a:t> la re-</a:t>
            </a:r>
            <a:r>
              <a:rPr lang="en-GB" sz="1100" dirty="0" err="1"/>
              <a:t>traumatización</a:t>
            </a:r>
            <a:r>
              <a:rPr lang="en-GB" sz="1100" dirty="0"/>
              <a:t>. A </a:t>
            </a:r>
            <a:r>
              <a:rPr lang="en-GB" sz="1100" dirty="0" err="1"/>
              <a:t>nivel</a:t>
            </a:r>
            <a:r>
              <a:rPr lang="en-GB" sz="1100" dirty="0"/>
              <a:t> </a:t>
            </a:r>
            <a:r>
              <a:rPr lang="en-GB" sz="1100" dirty="0" err="1"/>
              <a:t>infantil</a:t>
            </a:r>
            <a:r>
              <a:rPr lang="en-GB" sz="1100" dirty="0"/>
              <a:t>, </a:t>
            </a:r>
            <a:r>
              <a:rPr lang="en-GB" sz="1100" dirty="0" err="1"/>
              <a:t>los</a:t>
            </a:r>
            <a:r>
              <a:rPr lang="en-GB" sz="1100" dirty="0"/>
              <a:t> y las </a:t>
            </a:r>
            <a:r>
              <a:rPr lang="en-GB" sz="1100" dirty="0" err="1"/>
              <a:t>estudiantes</a:t>
            </a:r>
            <a:r>
              <a:rPr lang="en-GB" sz="1100" dirty="0"/>
              <a:t> </a:t>
            </a:r>
            <a:r>
              <a:rPr lang="en-GB" sz="1100" dirty="0" err="1"/>
              <a:t>participan</a:t>
            </a:r>
            <a:r>
              <a:rPr lang="en-GB" sz="1100" dirty="0"/>
              <a:t> </a:t>
            </a:r>
            <a:r>
              <a:rPr lang="en-GB" sz="1100" dirty="0" err="1"/>
              <a:t>activamente</a:t>
            </a:r>
            <a:r>
              <a:rPr lang="en-GB" sz="1100" dirty="0"/>
              <a:t> </a:t>
            </a:r>
            <a:r>
              <a:rPr lang="en-GB" sz="1100" dirty="0" err="1"/>
              <a:t>en</a:t>
            </a:r>
            <a:r>
              <a:rPr lang="en-GB" sz="1100" dirty="0"/>
              <a:t> </a:t>
            </a:r>
            <a:r>
              <a:rPr lang="en-GB" sz="1100" dirty="0" err="1"/>
              <a:t>el</a:t>
            </a:r>
            <a:r>
              <a:rPr lang="en-GB" sz="1100" dirty="0"/>
              <a:t> </a:t>
            </a:r>
            <a:r>
              <a:rPr lang="en-GB" sz="1100" dirty="0" err="1"/>
              <a:t>desarrollo</a:t>
            </a:r>
            <a:r>
              <a:rPr lang="en-GB" sz="1100" dirty="0"/>
              <a:t> de sus </a:t>
            </a:r>
            <a:r>
              <a:rPr lang="en-GB" sz="1100" dirty="0" err="1"/>
              <a:t>identidades</a:t>
            </a:r>
            <a:r>
              <a:rPr lang="en-GB" sz="1100" dirty="0"/>
              <a:t> </a:t>
            </a:r>
            <a:r>
              <a:rPr lang="en-GB" sz="1100" dirty="0" err="1"/>
              <a:t>sociales</a:t>
            </a:r>
            <a:r>
              <a:rPr lang="en-GB" sz="1100" dirty="0"/>
              <a:t> y </a:t>
            </a:r>
            <a:r>
              <a:rPr lang="en-GB" sz="1100" dirty="0" err="1"/>
              <a:t>el</a:t>
            </a:r>
            <a:r>
              <a:rPr lang="en-GB" sz="1100" dirty="0"/>
              <a:t> </a:t>
            </a:r>
            <a:r>
              <a:rPr lang="en-GB" sz="1100" dirty="0" err="1"/>
              <a:t>autoconcepto</a:t>
            </a:r>
            <a:r>
              <a:rPr lang="en-GB" sz="1100" dirty="0"/>
              <a:t> a </a:t>
            </a:r>
            <a:r>
              <a:rPr lang="en-GB" sz="1100" dirty="0" err="1"/>
              <a:t>través</a:t>
            </a:r>
            <a:r>
              <a:rPr lang="en-GB" sz="1100" dirty="0"/>
              <a:t> del </a:t>
            </a:r>
            <a:r>
              <a:rPr lang="en-GB" sz="1100" dirty="0" err="1"/>
              <a:t>aprendizaje</a:t>
            </a:r>
            <a:r>
              <a:rPr lang="en-GB" sz="1100" dirty="0"/>
              <a:t> </a:t>
            </a:r>
            <a:r>
              <a:rPr lang="en-GB" sz="1100" dirty="0" err="1"/>
              <a:t>socioemocional</a:t>
            </a:r>
            <a:r>
              <a:rPr lang="en-GB" sz="1100" dirty="0"/>
              <a:t>, se les </a:t>
            </a:r>
            <a:r>
              <a:rPr lang="en-GB" sz="1100" dirty="0" err="1"/>
              <a:t>brindan</a:t>
            </a:r>
            <a:r>
              <a:rPr lang="en-GB" sz="1100" dirty="0"/>
              <a:t> </a:t>
            </a:r>
            <a:r>
              <a:rPr lang="en-GB" sz="1100" dirty="0" err="1"/>
              <a:t>oportunidades</a:t>
            </a:r>
            <a:r>
              <a:rPr lang="en-GB" sz="1100" dirty="0"/>
              <a:t> para </a:t>
            </a:r>
            <a:r>
              <a:rPr lang="en-GB" sz="1100" dirty="0" err="1"/>
              <a:t>conectar</a:t>
            </a:r>
            <a:r>
              <a:rPr lang="en-GB" sz="1100" dirty="0"/>
              <a:t> y </a:t>
            </a:r>
            <a:r>
              <a:rPr lang="en-GB" sz="1100" dirty="0" err="1"/>
              <a:t>fortalecer</a:t>
            </a:r>
            <a:r>
              <a:rPr lang="en-GB" sz="1100" dirty="0"/>
              <a:t> </a:t>
            </a:r>
            <a:r>
              <a:rPr lang="en-GB" sz="1100" dirty="0" err="1"/>
              <a:t>los</a:t>
            </a:r>
            <a:r>
              <a:rPr lang="en-GB" sz="1100" dirty="0"/>
              <a:t> </a:t>
            </a:r>
            <a:r>
              <a:rPr lang="en-GB" sz="1100" dirty="0" err="1"/>
              <a:t>factores</a:t>
            </a:r>
            <a:r>
              <a:rPr lang="en-GB" sz="1100" dirty="0"/>
              <a:t> de </a:t>
            </a:r>
            <a:r>
              <a:rPr lang="en-GB" sz="1100" dirty="0" err="1"/>
              <a:t>protección</a:t>
            </a:r>
            <a:r>
              <a:rPr lang="en-GB" sz="1100" dirty="0"/>
              <a:t> y </a:t>
            </a:r>
            <a:r>
              <a:rPr lang="en-GB" sz="1100" dirty="0" err="1"/>
              <a:t>tienen</a:t>
            </a:r>
            <a:r>
              <a:rPr lang="en-GB" sz="1100" dirty="0"/>
              <a:t> </a:t>
            </a:r>
            <a:r>
              <a:rPr lang="en-GB" sz="1100" dirty="0" err="1"/>
              <a:t>acceso</a:t>
            </a:r>
            <a:r>
              <a:rPr lang="en-GB" sz="1100" dirty="0"/>
              <a:t> a </a:t>
            </a:r>
            <a:r>
              <a:rPr lang="en-GB" sz="1100" dirty="0" err="1"/>
              <a:t>intervenciones</a:t>
            </a:r>
            <a:r>
              <a:rPr lang="en-GB" sz="1100" dirty="0"/>
              <a:t> </a:t>
            </a:r>
            <a:r>
              <a:rPr lang="en-GB" sz="1100" dirty="0" err="1"/>
              <a:t>intensivas</a:t>
            </a:r>
            <a:r>
              <a:rPr lang="en-GB" sz="1100" dirty="0"/>
              <a:t> que </a:t>
            </a:r>
            <a:r>
              <a:rPr lang="en-GB" sz="1100" dirty="0" err="1"/>
              <a:t>sanan</a:t>
            </a:r>
            <a:r>
              <a:rPr lang="en-GB" sz="1100" dirty="0"/>
              <a:t> y </a:t>
            </a:r>
            <a:r>
              <a:rPr lang="en-GB" sz="1100" dirty="0" err="1"/>
              <a:t>reconstruyen</a:t>
            </a:r>
            <a:r>
              <a:rPr lang="en-GB" sz="1100" dirty="0"/>
              <a:t> un </a:t>
            </a:r>
            <a:r>
              <a:rPr lang="en-GB" sz="1100" dirty="0" err="1"/>
              <a:t>sentido</a:t>
            </a:r>
            <a:r>
              <a:rPr lang="en-GB" sz="1100" dirty="0"/>
              <a:t> de </a:t>
            </a:r>
            <a:r>
              <a:rPr lang="en-GB" sz="1100" dirty="0" err="1"/>
              <a:t>sí</a:t>
            </a:r>
            <a:r>
              <a:rPr lang="en-GB" sz="1100" dirty="0"/>
              <a:t> </a:t>
            </a:r>
            <a:r>
              <a:rPr lang="en-GB" sz="1100" dirty="0" err="1"/>
              <a:t>mismos</a:t>
            </a:r>
            <a:r>
              <a:rPr lang="en-GB" sz="1100" dirty="0"/>
              <a:t>. Juntos, </a:t>
            </a:r>
            <a:r>
              <a:rPr lang="en-GB" sz="1100" dirty="0" err="1"/>
              <a:t>cuerpos</a:t>
            </a:r>
            <a:r>
              <a:rPr lang="en-GB" sz="1100" dirty="0"/>
              <a:t> de </a:t>
            </a:r>
            <a:r>
              <a:rPr lang="en-GB" sz="1100" dirty="0" err="1"/>
              <a:t>literatura</a:t>
            </a:r>
            <a:r>
              <a:rPr lang="en-GB" sz="1100" dirty="0"/>
              <a:t> </a:t>
            </a:r>
            <a:r>
              <a:rPr lang="en-GB" sz="1100" dirty="0" err="1"/>
              <a:t>relacionados</a:t>
            </a:r>
            <a:r>
              <a:rPr lang="en-GB" sz="1100" dirty="0"/>
              <a:t> (p. </a:t>
            </a:r>
            <a:r>
              <a:rPr lang="en-GB" sz="1100" dirty="0" err="1"/>
              <a:t>ej</a:t>
            </a:r>
            <a:r>
              <a:rPr lang="en-GB" sz="1100" dirty="0"/>
              <a:t>., </a:t>
            </a:r>
            <a:r>
              <a:rPr lang="en-GB" sz="1100" dirty="0" err="1"/>
              <a:t>disciplina</a:t>
            </a:r>
            <a:r>
              <a:rPr lang="en-GB" sz="1100" dirty="0"/>
              <a:t> </a:t>
            </a:r>
            <a:r>
              <a:rPr lang="en-GB" sz="1100" dirty="0" err="1"/>
              <a:t>excluyente</a:t>
            </a:r>
            <a:r>
              <a:rPr lang="en-GB" sz="1100" dirty="0"/>
              <a:t>, </a:t>
            </a:r>
            <a:r>
              <a:rPr lang="en-GB" sz="1100" dirty="0" err="1"/>
              <a:t>racismo</a:t>
            </a:r>
            <a:r>
              <a:rPr lang="en-GB" sz="1100" dirty="0"/>
              <a:t>, </a:t>
            </a:r>
            <a:r>
              <a:rPr lang="en-GB" sz="1100" dirty="0" err="1"/>
              <a:t>determinantes</a:t>
            </a:r>
            <a:r>
              <a:rPr lang="en-GB" sz="1100" dirty="0"/>
              <a:t> </a:t>
            </a:r>
            <a:r>
              <a:rPr lang="en-GB" sz="1100" dirty="0" err="1"/>
              <a:t>sociales</a:t>
            </a:r>
            <a:r>
              <a:rPr lang="en-GB" sz="1100" dirty="0"/>
              <a:t>) se </a:t>
            </a:r>
            <a:r>
              <a:rPr lang="en-GB" sz="1100" dirty="0" err="1"/>
              <a:t>integran</a:t>
            </a:r>
            <a:r>
              <a:rPr lang="en-GB" sz="1100" dirty="0"/>
              <a:t> con la </a:t>
            </a:r>
            <a:r>
              <a:rPr lang="en-GB" sz="1100" dirty="0" err="1"/>
              <a:t>investigación</a:t>
            </a:r>
            <a:r>
              <a:rPr lang="en-GB" sz="1100" dirty="0"/>
              <a:t> de ACE para </a:t>
            </a:r>
            <a:r>
              <a:rPr lang="en-GB" sz="1100" dirty="0" err="1"/>
              <a:t>informar</a:t>
            </a:r>
            <a:r>
              <a:rPr lang="en-GB" sz="1100" dirty="0"/>
              <a:t> un </a:t>
            </a:r>
            <a:r>
              <a:rPr lang="en-GB" sz="1100" dirty="0" err="1"/>
              <a:t>enfoque</a:t>
            </a:r>
            <a:r>
              <a:rPr lang="en-GB" sz="1100" dirty="0"/>
              <a:t> de </a:t>
            </a:r>
            <a:r>
              <a:rPr lang="en-GB" sz="1100" dirty="0" err="1"/>
              <a:t>sistema</a:t>
            </a:r>
            <a:r>
              <a:rPr lang="en-GB" sz="1100" dirty="0"/>
              <a:t> </a:t>
            </a:r>
            <a:r>
              <a:rPr lang="en-GB" sz="1100" dirty="0" err="1"/>
              <a:t>completo</a:t>
            </a:r>
            <a:r>
              <a:rPr lang="en-GB" sz="1100" dirty="0"/>
              <a:t> para la </a:t>
            </a:r>
            <a:r>
              <a:rPr lang="en-GB" sz="1100" dirty="0" err="1"/>
              <a:t>atención</a:t>
            </a:r>
            <a:r>
              <a:rPr lang="en-GB" sz="1100" dirty="0"/>
              <a:t> </a:t>
            </a:r>
            <a:r>
              <a:rPr lang="en-GB" sz="1100" dirty="0" err="1"/>
              <a:t>informada</a:t>
            </a:r>
            <a:r>
              <a:rPr lang="en-GB" sz="1100" dirty="0"/>
              <a:t> </a:t>
            </a:r>
            <a:r>
              <a:rPr lang="en-GB" sz="1100" dirty="0" err="1"/>
              <a:t>sobre</a:t>
            </a:r>
            <a:r>
              <a:rPr lang="en-GB" sz="1100" dirty="0"/>
              <a:t> </a:t>
            </a:r>
            <a:r>
              <a:rPr lang="en-GB" sz="1100" dirty="0" err="1"/>
              <a:t>el</a:t>
            </a:r>
            <a:r>
              <a:rPr lang="en-GB" sz="1100" dirty="0"/>
              <a:t> trauma </a:t>
            </a:r>
            <a:r>
              <a:rPr lang="en-GB" sz="1100" dirty="0" err="1"/>
              <a:t>en</a:t>
            </a:r>
            <a:r>
              <a:rPr lang="en-GB" sz="1100" dirty="0"/>
              <a:t> las </a:t>
            </a:r>
            <a:r>
              <a:rPr lang="en-GB" sz="1100" dirty="0" err="1"/>
              <a:t>escuelas</a:t>
            </a:r>
            <a:r>
              <a:rPr lang="en-GB" sz="1100" dirty="0"/>
              <a:t> </a:t>
            </a:r>
            <a:r>
              <a:rPr lang="en-GB" sz="1100" dirty="0" err="1"/>
              <a:t>como</a:t>
            </a:r>
            <a:r>
              <a:rPr lang="en-GB" sz="1100" dirty="0"/>
              <a:t> </a:t>
            </a:r>
            <a:r>
              <a:rPr lang="en-GB" sz="1100" dirty="0" err="1"/>
              <a:t>objetivos</a:t>
            </a:r>
            <a:r>
              <a:rPr lang="en-GB" sz="1100" dirty="0"/>
              <a:t> </a:t>
            </a:r>
            <a:r>
              <a:rPr lang="en-GB" sz="1100" dirty="0" err="1"/>
              <a:t>articulados</a:t>
            </a:r>
            <a:r>
              <a:rPr lang="en-GB" sz="1100" dirty="0"/>
              <a:t> </a:t>
            </a:r>
            <a:r>
              <a:rPr lang="en-GB" sz="1100" dirty="0" err="1"/>
              <a:t>en</a:t>
            </a:r>
            <a:r>
              <a:rPr lang="en-GB" sz="1100" dirty="0"/>
              <a:t> </a:t>
            </a:r>
            <a:r>
              <a:rPr lang="en-GB" sz="1100" dirty="0" err="1"/>
              <a:t>educación</a:t>
            </a:r>
            <a:r>
              <a:rPr lang="en-GB" sz="1100" dirty="0"/>
              <a:t> </a:t>
            </a:r>
            <a:r>
              <a:rPr lang="en-GB" sz="1100" dirty="0" err="1"/>
              <a:t>en</a:t>
            </a:r>
            <a:r>
              <a:rPr lang="en-GB" sz="1100" dirty="0"/>
              <a:t> </a:t>
            </a:r>
            <a:r>
              <a:rPr lang="en-GB" sz="1100" dirty="0" err="1"/>
              <a:t>torno</a:t>
            </a:r>
            <a:r>
              <a:rPr lang="en-GB" sz="1100" dirty="0"/>
              <a:t> a la </a:t>
            </a:r>
            <a:r>
              <a:rPr lang="en-GB" sz="1100" dirty="0" err="1"/>
              <a:t>inclusión</a:t>
            </a:r>
            <a:r>
              <a:rPr lang="en-GB" sz="1100" dirty="0"/>
              <a:t>, la </a:t>
            </a:r>
            <a:r>
              <a:rPr lang="en-GB" sz="1100" dirty="0" err="1"/>
              <a:t>equidad</a:t>
            </a:r>
            <a:r>
              <a:rPr lang="en-GB" sz="1100" dirty="0"/>
              <a:t> y la </a:t>
            </a:r>
            <a:r>
              <a:rPr lang="en-GB" sz="1100" dirty="0" err="1"/>
              <a:t>justicia</a:t>
            </a:r>
            <a:r>
              <a:rPr lang="en-GB" sz="1100" dirty="0"/>
              <a:t> social (</a:t>
            </a:r>
            <a:r>
              <a:rPr lang="en-GB" sz="1100" dirty="0" err="1"/>
              <a:t>Ridgard</a:t>
            </a:r>
            <a:r>
              <a:rPr lang="en-GB" sz="1100" dirty="0"/>
              <a:t> et al., 2015). Para </a:t>
            </a:r>
            <a:r>
              <a:rPr lang="en-GB" sz="1100" dirty="0" err="1"/>
              <a:t>lograr</a:t>
            </a:r>
            <a:r>
              <a:rPr lang="en-GB" sz="1100" dirty="0"/>
              <a:t> </a:t>
            </a:r>
            <a:r>
              <a:rPr lang="en-GB" sz="1100" dirty="0" err="1"/>
              <a:t>esta</a:t>
            </a:r>
            <a:r>
              <a:rPr lang="en-GB" sz="1100" dirty="0"/>
              <a:t> </a:t>
            </a:r>
            <a:r>
              <a:rPr lang="en-GB" sz="1100" dirty="0" err="1"/>
              <a:t>visión</a:t>
            </a:r>
            <a:r>
              <a:rPr lang="en-GB" sz="1100" dirty="0"/>
              <a:t> de </a:t>
            </a:r>
            <a:r>
              <a:rPr lang="en-GB" sz="1100" dirty="0" err="1"/>
              <a:t>integración</a:t>
            </a:r>
            <a:r>
              <a:rPr lang="en-GB" sz="1100" dirty="0"/>
              <a:t>, </a:t>
            </a:r>
            <a:r>
              <a:rPr lang="en-GB" sz="1100" dirty="0" err="1"/>
              <a:t>el</a:t>
            </a:r>
            <a:r>
              <a:rPr lang="en-GB" sz="1100" dirty="0"/>
              <a:t> continuo de </a:t>
            </a:r>
            <a:r>
              <a:rPr lang="en-GB" sz="1100" dirty="0" err="1"/>
              <a:t>estrategias</a:t>
            </a:r>
            <a:r>
              <a:rPr lang="en-GB" sz="1100" dirty="0"/>
              <a:t> </a:t>
            </a:r>
            <a:r>
              <a:rPr lang="en-GB" sz="1100" dirty="0" err="1"/>
              <a:t>debe</a:t>
            </a:r>
            <a:r>
              <a:rPr lang="en-GB" sz="1100" dirty="0"/>
              <a:t> </a:t>
            </a:r>
            <a:r>
              <a:rPr lang="en-GB" sz="1100" dirty="0" err="1"/>
              <a:t>reflejar</a:t>
            </a:r>
            <a:r>
              <a:rPr lang="en-GB" sz="1100" dirty="0"/>
              <a:t> </a:t>
            </a:r>
            <a:r>
              <a:rPr lang="en-GB" sz="1100" dirty="0" err="1"/>
              <a:t>una</a:t>
            </a:r>
            <a:r>
              <a:rPr lang="en-GB" sz="1100" dirty="0"/>
              <a:t> </a:t>
            </a:r>
            <a:r>
              <a:rPr lang="en-GB" sz="1100" dirty="0" err="1"/>
              <a:t>comprensión</a:t>
            </a:r>
            <a:r>
              <a:rPr lang="en-GB" sz="1100" dirty="0"/>
              <a:t> del </a:t>
            </a:r>
            <a:r>
              <a:rPr lang="en-GB" sz="1100" dirty="0" err="1"/>
              <a:t>contexto</a:t>
            </a:r>
            <a:r>
              <a:rPr lang="en-GB" sz="1100" dirty="0"/>
              <a:t> cultural que da forma a las </a:t>
            </a:r>
            <a:r>
              <a:rPr lang="en-GB" sz="1100" dirty="0" err="1"/>
              <a:t>experiencias</a:t>
            </a:r>
            <a:r>
              <a:rPr lang="en-GB" sz="1100" dirty="0"/>
              <a:t> de </a:t>
            </a:r>
            <a:r>
              <a:rPr lang="en-GB" sz="1100" dirty="0" err="1"/>
              <a:t>vida</a:t>
            </a:r>
            <a:r>
              <a:rPr lang="en-GB" sz="1100" dirty="0"/>
              <a:t> de </a:t>
            </a:r>
            <a:r>
              <a:rPr lang="en-GB" sz="1100" dirty="0" err="1"/>
              <a:t>los</a:t>
            </a:r>
            <a:r>
              <a:rPr lang="en-GB" sz="1100" dirty="0"/>
              <a:t> y las </a:t>
            </a:r>
            <a:r>
              <a:rPr lang="en-GB" sz="1100" dirty="0" err="1"/>
              <a:t>estudiantes</a:t>
            </a:r>
            <a:r>
              <a:rPr lang="en-GB" sz="1100" dirty="0"/>
              <a:t>. Un </a:t>
            </a:r>
            <a:r>
              <a:rPr lang="en-GB" sz="1100" dirty="0" err="1"/>
              <a:t>cuerpo</a:t>
            </a:r>
            <a:r>
              <a:rPr lang="en-GB" sz="1100" dirty="0"/>
              <a:t> </a:t>
            </a:r>
            <a:r>
              <a:rPr lang="en-GB" sz="1100" dirty="0" err="1"/>
              <a:t>emergente</a:t>
            </a:r>
            <a:r>
              <a:rPr lang="en-GB" sz="1100" dirty="0"/>
              <a:t> de la </a:t>
            </a:r>
            <a:r>
              <a:rPr lang="en-GB" sz="1100" dirty="0" err="1"/>
              <a:t>literatura</a:t>
            </a:r>
            <a:r>
              <a:rPr lang="en-GB" sz="1100" dirty="0"/>
              <a:t> </a:t>
            </a:r>
            <a:r>
              <a:rPr lang="en-GB" sz="1100" dirty="0" err="1"/>
              <a:t>sugiere</a:t>
            </a:r>
            <a:r>
              <a:rPr lang="en-GB" sz="1100" dirty="0"/>
              <a:t> que </a:t>
            </a:r>
            <a:r>
              <a:rPr lang="en-GB" sz="1100" dirty="0" err="1"/>
              <a:t>el</a:t>
            </a:r>
            <a:r>
              <a:rPr lang="en-GB" sz="1100" dirty="0"/>
              <a:t> </a:t>
            </a:r>
            <a:r>
              <a:rPr lang="en-GB" sz="1100" dirty="0" err="1"/>
              <a:t>apoyo</a:t>
            </a:r>
            <a:r>
              <a:rPr lang="en-GB" sz="1100" dirty="0"/>
              <a:t> integral del </a:t>
            </a:r>
            <a:r>
              <a:rPr lang="en-GB" sz="1100" dirty="0" err="1"/>
              <a:t>niño</a:t>
            </a:r>
            <a:r>
              <a:rPr lang="en-GB" sz="1100" dirty="0"/>
              <a:t> o </a:t>
            </a:r>
            <a:r>
              <a:rPr lang="en-GB" sz="1100" dirty="0" err="1"/>
              <a:t>niña</a:t>
            </a:r>
            <a:r>
              <a:rPr lang="en-GB" sz="1100" dirty="0"/>
              <a:t> </a:t>
            </a:r>
            <a:r>
              <a:rPr lang="en-GB" sz="1100" dirty="0" err="1"/>
              <a:t>incluya</a:t>
            </a:r>
            <a:r>
              <a:rPr lang="en-GB" sz="1100" dirty="0"/>
              <a:t> </a:t>
            </a:r>
            <a:r>
              <a:rPr lang="en-GB" sz="1100" dirty="0" err="1"/>
              <a:t>prácticas</a:t>
            </a:r>
            <a:r>
              <a:rPr lang="en-GB" sz="1100" dirty="0"/>
              <a:t> </a:t>
            </a:r>
            <a:r>
              <a:rPr lang="en-GB" sz="1100" dirty="0" err="1"/>
              <a:t>escolares</a:t>
            </a:r>
            <a:r>
              <a:rPr lang="en-GB" sz="1100" dirty="0"/>
              <a:t> que </a:t>
            </a:r>
            <a:r>
              <a:rPr lang="en-GB" sz="1100" dirty="0" err="1"/>
              <a:t>reflejen</a:t>
            </a:r>
            <a:r>
              <a:rPr lang="en-GB" sz="1100" dirty="0"/>
              <a:t> </a:t>
            </a:r>
            <a:r>
              <a:rPr lang="en-GB" sz="1100" dirty="0" err="1"/>
              <a:t>el</a:t>
            </a:r>
            <a:r>
              <a:rPr lang="en-GB" sz="1100" dirty="0"/>
              <a:t> </a:t>
            </a:r>
            <a:r>
              <a:rPr lang="en-GB" sz="1100" dirty="0" err="1"/>
              <a:t>compromiso</a:t>
            </a:r>
            <a:r>
              <a:rPr lang="en-GB" sz="1100" dirty="0"/>
              <a:t> </a:t>
            </a:r>
            <a:r>
              <a:rPr lang="en-GB" sz="1100" dirty="0" err="1"/>
              <a:t>holístico</a:t>
            </a:r>
            <a:r>
              <a:rPr lang="en-GB" sz="1100" dirty="0"/>
              <a:t> de las </a:t>
            </a:r>
            <a:r>
              <a:rPr lang="en-GB" sz="1100" dirty="0" err="1"/>
              <a:t>identidades</a:t>
            </a:r>
            <a:r>
              <a:rPr lang="en-GB" sz="1100" dirty="0"/>
              <a:t> </a:t>
            </a:r>
            <a:r>
              <a:rPr lang="en-GB" sz="1100" dirty="0" err="1"/>
              <a:t>sociales</a:t>
            </a:r>
            <a:r>
              <a:rPr lang="en-GB" sz="1100" dirty="0"/>
              <a:t> de </a:t>
            </a:r>
            <a:r>
              <a:rPr lang="en-GB" sz="1100" dirty="0" err="1"/>
              <a:t>los</a:t>
            </a:r>
            <a:r>
              <a:rPr lang="en-GB" sz="1100" dirty="0"/>
              <a:t> y las </a:t>
            </a:r>
            <a:r>
              <a:rPr lang="en-GB" sz="1100" dirty="0" err="1"/>
              <a:t>estudiantes</a:t>
            </a:r>
            <a:r>
              <a:rPr lang="en-GB" sz="1100" dirty="0"/>
              <a:t> y </a:t>
            </a:r>
            <a:r>
              <a:rPr lang="en-GB" sz="1100" dirty="0" err="1"/>
              <a:t>poder</a:t>
            </a:r>
            <a:r>
              <a:rPr lang="en-GB" sz="1100" dirty="0"/>
              <a:t> </a:t>
            </a:r>
            <a:r>
              <a:rPr lang="en-GB" sz="1100" dirty="0" err="1"/>
              <a:t>dar</a:t>
            </a:r>
            <a:r>
              <a:rPr lang="en-GB" sz="1100" dirty="0"/>
              <a:t> </a:t>
            </a:r>
            <a:r>
              <a:rPr lang="en-GB" sz="1100" dirty="0" err="1"/>
              <a:t>así</a:t>
            </a:r>
            <a:r>
              <a:rPr lang="en-GB" sz="1100" dirty="0"/>
              <a:t> </a:t>
            </a:r>
            <a:r>
              <a:rPr lang="en-GB" sz="1100" dirty="0" err="1"/>
              <a:t>cuenta</a:t>
            </a:r>
            <a:r>
              <a:rPr lang="en-GB" sz="1100" dirty="0"/>
              <a:t> de </a:t>
            </a:r>
            <a:r>
              <a:rPr lang="en-GB" sz="1100" dirty="0" err="1"/>
              <a:t>los</a:t>
            </a:r>
            <a:r>
              <a:rPr lang="en-GB" sz="1100" dirty="0"/>
              <a:t> </a:t>
            </a:r>
            <a:r>
              <a:rPr lang="en-GB" sz="1100" dirty="0" err="1"/>
              <a:t>factores</a:t>
            </a:r>
            <a:r>
              <a:rPr lang="en-GB" sz="1100" dirty="0"/>
              <a:t> </a:t>
            </a:r>
            <a:r>
              <a:rPr lang="en-GB" sz="1100" dirty="0" err="1"/>
              <a:t>culturales</a:t>
            </a:r>
            <a:r>
              <a:rPr lang="en-GB" sz="1100" dirty="0"/>
              <a:t> que dan forma a </a:t>
            </a:r>
            <a:r>
              <a:rPr lang="en-GB" sz="1100" dirty="0" err="1"/>
              <a:t>su</a:t>
            </a:r>
            <a:r>
              <a:rPr lang="en-GB" sz="1100" dirty="0"/>
              <a:t> </a:t>
            </a:r>
            <a:r>
              <a:rPr lang="en-GB" sz="1100" dirty="0" err="1"/>
              <a:t>desempeño</a:t>
            </a:r>
            <a:r>
              <a:rPr lang="en-GB" sz="1100" dirty="0"/>
              <a:t> </a:t>
            </a:r>
            <a:r>
              <a:rPr lang="en-GB" sz="1100" dirty="0" err="1"/>
              <a:t>académico</a:t>
            </a:r>
            <a:r>
              <a:rPr lang="en-GB" sz="1100" dirty="0"/>
              <a:t> (Blitz et al., 2020; </a:t>
            </a:r>
            <a:r>
              <a:rPr lang="en-GB" sz="1100" dirty="0" err="1"/>
              <a:t>Jagers</a:t>
            </a:r>
            <a:r>
              <a:rPr lang="en-GB" sz="1100" dirty="0"/>
              <a:t> et al., 2019, Lewallen et al., 2015).</a:t>
            </a:r>
            <a:endParaRPr dirty="0"/>
          </a:p>
          <a:p>
            <a:pPr marL="0" lvl="0" indent="0" algn="just" rtl="0">
              <a:lnSpc>
                <a:spcPct val="100000"/>
              </a:lnSpc>
              <a:spcBef>
                <a:spcPts val="600"/>
              </a:spcBef>
              <a:spcAft>
                <a:spcPts val="0"/>
              </a:spcAft>
              <a:buSzPts val="1600"/>
              <a:buNone/>
            </a:pPr>
            <a:r>
              <a:rPr lang="en-GB" sz="1400" b="1" dirty="0" err="1"/>
              <a:t>Enfoque</a:t>
            </a:r>
            <a:r>
              <a:rPr lang="en-GB" sz="1400" b="1" dirty="0"/>
              <a:t> </a:t>
            </a:r>
            <a:r>
              <a:rPr lang="en-GB" sz="1400" b="1" dirty="0" err="1"/>
              <a:t>orientado</a:t>
            </a:r>
            <a:r>
              <a:rPr lang="en-GB" sz="1400" b="1" dirty="0"/>
              <a:t> al </a:t>
            </a:r>
            <a:r>
              <a:rPr lang="en-GB" sz="1400" b="1" dirty="0" err="1"/>
              <a:t>déficit</a:t>
            </a:r>
            <a:r>
              <a:rPr lang="en-GB" sz="1400" b="1" dirty="0"/>
              <a:t> </a:t>
            </a:r>
            <a:r>
              <a:rPr lang="en-GB" sz="1400" b="1" dirty="0" err="1"/>
              <a:t>frente</a:t>
            </a:r>
            <a:r>
              <a:rPr lang="en-GB" sz="1400" b="1" dirty="0"/>
              <a:t> al </a:t>
            </a:r>
            <a:r>
              <a:rPr lang="en-GB" sz="1400" b="1" dirty="0" err="1"/>
              <a:t>enfoque</a:t>
            </a:r>
            <a:r>
              <a:rPr lang="en-GB" sz="1400" b="1" dirty="0"/>
              <a:t> </a:t>
            </a:r>
            <a:r>
              <a:rPr lang="en-GB" sz="1400" b="1" dirty="0" err="1"/>
              <a:t>afirmativo</a:t>
            </a:r>
            <a:endParaRPr sz="1400" b="1" dirty="0">
              <a:latin typeface="Calibri"/>
              <a:ea typeface="Calibri"/>
              <a:cs typeface="Calibri"/>
              <a:sym typeface="Calibri"/>
            </a:endParaRPr>
          </a:p>
          <a:p>
            <a:pPr marL="0" indent="0" algn="just">
              <a:lnSpc>
                <a:spcPct val="100000"/>
              </a:lnSpc>
              <a:spcBef>
                <a:spcPts val="0"/>
              </a:spcBef>
            </a:pPr>
            <a:r>
              <a:rPr lang="en-GB" sz="1100" dirty="0"/>
              <a:t>Las </a:t>
            </a:r>
            <a:r>
              <a:rPr lang="en-GB" sz="1100" dirty="0" err="1">
                <a:solidFill>
                  <a:srgbClr val="000000"/>
                </a:solidFill>
                <a:latin typeface="Calibri" panose="020F0502020204030204" pitchFamily="34" charset="0"/>
                <a:cs typeface="Times New Roman" panose="02020603050405020304" pitchFamily="18" charset="0"/>
              </a:rPr>
              <a:t>acciones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actuales</a:t>
            </a:r>
            <a:r>
              <a:rPr lang="en-GB" sz="1100" dirty="0">
                <a:solidFill>
                  <a:srgbClr val="000000"/>
                </a:solidFill>
                <a:latin typeface="Calibri" panose="020F0502020204030204" pitchFamily="34" charset="0"/>
                <a:cs typeface="Times New Roman" panose="02020603050405020304" pitchFamily="18" charset="0"/>
              </a:rPr>
              <a:t> se </a:t>
            </a:r>
            <a:r>
              <a:rPr lang="en-GB" sz="1100" dirty="0" err="1">
                <a:solidFill>
                  <a:srgbClr val="000000"/>
                </a:solidFill>
                <a:latin typeface="Calibri" panose="020F0502020204030204" pitchFamily="34" charset="0"/>
                <a:cs typeface="Times New Roman" panose="02020603050405020304" pitchFamily="18" charset="0"/>
              </a:rPr>
              <a:t>han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centrado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más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esfuerzo</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concienciación</a:t>
            </a:r>
            <a:r>
              <a:rPr lang="en-GB" sz="1100" dirty="0">
                <a:solidFill>
                  <a:srgbClr val="000000"/>
                </a:solidFill>
                <a:latin typeface="Calibri" panose="020F0502020204030204" pitchFamily="34" charset="0"/>
                <a:cs typeface="Times New Roman" panose="02020603050405020304" pitchFamily="18" charset="0"/>
              </a:rPr>
              <a:t> y </a:t>
            </a:r>
            <a:r>
              <a:rPr lang="en-GB" sz="1100" dirty="0" err="1">
                <a:solidFill>
                  <a:srgbClr val="000000"/>
                </a:solidFill>
                <a:latin typeface="Calibri" panose="020F0502020204030204" pitchFamily="34" charset="0"/>
                <a:cs typeface="Times New Roman" panose="02020603050405020304" pitchFamily="18" charset="0"/>
              </a:rPr>
              <a:t>empatía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torno</a:t>
            </a:r>
            <a:r>
              <a:rPr lang="en-GB" sz="1100" dirty="0">
                <a:solidFill>
                  <a:srgbClr val="000000"/>
                </a:solidFill>
                <a:latin typeface="Calibri" panose="020F0502020204030204" pitchFamily="34" charset="0"/>
                <a:cs typeface="Times New Roman" panose="02020603050405020304" pitchFamily="18" charset="0"/>
              </a:rPr>
              <a:t> a las </a:t>
            </a:r>
            <a:r>
              <a:rPr lang="en-GB" sz="1100" dirty="0" err="1">
                <a:solidFill>
                  <a:srgbClr val="000000"/>
                </a:solidFill>
                <a:latin typeface="Calibri" panose="020F0502020204030204" pitchFamily="34" charset="0"/>
                <a:cs typeface="Times New Roman" panose="02020603050405020304" pitchFamily="18" charset="0"/>
              </a:rPr>
              <a:t>experiencias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traumáticas</a:t>
            </a:r>
            <a:r>
              <a:rPr lang="en-GB" sz="1100" dirty="0">
                <a:solidFill>
                  <a:srgbClr val="000000"/>
                </a:solidFill>
                <a:latin typeface="Calibri" panose="020F0502020204030204" pitchFamily="34" charset="0"/>
                <a:cs typeface="Times New Roman" panose="02020603050405020304" pitchFamily="18" charset="0"/>
              </a:rPr>
              <a:t> que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comprensión</a:t>
            </a:r>
            <a:r>
              <a:rPr lang="en-GB" sz="1100" dirty="0">
                <a:solidFill>
                  <a:srgbClr val="000000"/>
                </a:solidFill>
                <a:latin typeface="Calibri" panose="020F0502020204030204" pitchFamily="34" charset="0"/>
                <a:cs typeface="Times New Roman" panose="02020603050405020304" pitchFamily="18" charset="0"/>
              </a:rPr>
              <a:t> de las </a:t>
            </a:r>
            <a:r>
              <a:rPr lang="en-GB" sz="1100" dirty="0" err="1">
                <a:solidFill>
                  <a:srgbClr val="000000"/>
                </a:solidFill>
                <a:latin typeface="Calibri" panose="020F0502020204030204" pitchFamily="34" charset="0"/>
                <a:cs typeface="Times New Roman" panose="02020603050405020304" pitchFamily="18" charset="0"/>
              </a:rPr>
              <a:t>contribuciones</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entornos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escolares</a:t>
            </a:r>
            <a:r>
              <a:rPr lang="en-GB" sz="1100" dirty="0">
                <a:solidFill>
                  <a:srgbClr val="000000"/>
                </a:solidFill>
                <a:latin typeface="Calibri" panose="020F0502020204030204" pitchFamily="34" charset="0"/>
                <a:cs typeface="Times New Roman" panose="02020603050405020304" pitchFamily="18" charset="0"/>
              </a:rPr>
              <a:t> y la </a:t>
            </a:r>
            <a:r>
              <a:rPr lang="en-GB" sz="1100" dirty="0" err="1">
                <a:solidFill>
                  <a:srgbClr val="000000"/>
                </a:solidFill>
                <a:latin typeface="Calibri" panose="020F0502020204030204" pitchFamily="34" charset="0"/>
                <a:cs typeface="Times New Roman" panose="02020603050405020304" pitchFamily="18" charset="0"/>
              </a:rPr>
              <a:t>promulgación</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cambios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sistema</a:t>
            </a:r>
            <a:r>
              <a:rPr lang="en-GB" sz="1100" dirty="0">
                <a:solidFill>
                  <a:srgbClr val="000000"/>
                </a:solidFill>
                <a:latin typeface="Calibri" panose="020F0502020204030204" pitchFamily="34" charset="0"/>
                <a:cs typeface="Times New Roman" panose="02020603050405020304" pitchFamily="18" charset="0"/>
              </a:rPr>
              <a:t> a </a:t>
            </a:r>
            <a:r>
              <a:rPr lang="en-GB" sz="1100" dirty="0" err="1">
                <a:solidFill>
                  <a:srgbClr val="000000"/>
                </a:solidFill>
                <a:latin typeface="Calibri" panose="020F0502020204030204" pitchFamily="34" charset="0"/>
                <a:cs typeface="Times New Roman" panose="02020603050405020304" pitchFamily="18" charset="0"/>
              </a:rPr>
              <a:t>través</a:t>
            </a:r>
            <a:r>
              <a:rPr lang="en-GB" sz="1100" dirty="0">
                <a:solidFill>
                  <a:srgbClr val="000000"/>
                </a:solidFill>
                <a:latin typeface="Calibri" panose="020F0502020204030204" pitchFamily="34" charset="0"/>
                <a:cs typeface="Times New Roman" panose="02020603050405020304" pitchFamily="18" charset="0"/>
              </a:rPr>
              <a:t> de la </a:t>
            </a:r>
            <a:r>
              <a:rPr lang="en-GB" sz="1100" dirty="0" err="1">
                <a:solidFill>
                  <a:srgbClr val="000000"/>
                </a:solidFill>
                <a:latin typeface="Calibri" panose="020F0502020204030204" pitchFamily="34" charset="0"/>
                <a:cs typeface="Times New Roman" panose="02020603050405020304" pitchFamily="18" charset="0"/>
              </a:rPr>
              <a:t>política</a:t>
            </a:r>
            <a:r>
              <a:rPr lang="en-GB" sz="1100" dirty="0">
                <a:solidFill>
                  <a:srgbClr val="000000"/>
                </a:solidFill>
                <a:latin typeface="Calibri" panose="020F0502020204030204" pitchFamily="34" charset="0"/>
                <a:cs typeface="Times New Roman" panose="02020603050405020304" pitchFamily="18" charset="0"/>
              </a:rPr>
              <a:t> y la </a:t>
            </a:r>
            <a:r>
              <a:rPr lang="en-GB" sz="1100" dirty="0" err="1">
                <a:solidFill>
                  <a:srgbClr val="000000"/>
                </a:solidFill>
                <a:latin typeface="Calibri" panose="020F0502020204030204" pitchFamily="34" charset="0"/>
                <a:cs typeface="Times New Roman" panose="02020603050405020304" pitchFamily="18" charset="0"/>
              </a:rPr>
              <a:t>práctica</a:t>
            </a:r>
            <a:r>
              <a:rPr lang="en-GB" sz="1100" dirty="0">
                <a:solidFill>
                  <a:srgbClr val="000000"/>
                </a:solidFill>
                <a:latin typeface="Calibri" panose="020F0502020204030204" pitchFamily="34" charset="0"/>
                <a:cs typeface="Times New Roman" panose="02020603050405020304" pitchFamily="18" charset="0"/>
              </a:rPr>
              <a:t>. </a:t>
            </a:r>
            <a:endParaRPr sz="1100" dirty="0">
              <a:solidFill>
                <a:srgbClr val="000000"/>
              </a:solidFill>
              <a:latin typeface="Calibri" panose="020F0502020204030204" pitchFamily="34" charset="0"/>
              <a:cs typeface="Times New Roman" panose="02020603050405020304" pitchFamily="18" charset="0"/>
            </a:endParaRPr>
          </a:p>
          <a:p>
            <a:pPr marL="0" indent="0" algn="just">
              <a:lnSpc>
                <a:spcPct val="100000"/>
              </a:lnSpc>
              <a:spcBef>
                <a:spcPts val="0"/>
              </a:spcBef>
            </a:pPr>
            <a:r>
              <a:rPr lang="en-GB" sz="1100" dirty="0">
                <a:solidFill>
                  <a:srgbClr val="000000"/>
                </a:solidFill>
                <a:latin typeface="Calibri" panose="020F0502020204030204" pitchFamily="34" charset="0"/>
                <a:cs typeface="Times New Roman" panose="02020603050405020304" pitchFamily="18" charset="0"/>
              </a:rPr>
              <a:t>El </a:t>
            </a:r>
            <a:r>
              <a:rPr lang="en-GB" sz="1100" dirty="0" err="1">
                <a:solidFill>
                  <a:srgbClr val="000000"/>
                </a:solidFill>
                <a:latin typeface="Calibri" panose="020F0502020204030204" pitchFamily="34" charset="0"/>
                <a:cs typeface="Times New Roman" panose="02020603050405020304" pitchFamily="18" charset="0"/>
              </a:rPr>
              <a:t>cambio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organizativo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requiere</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alineación</a:t>
            </a:r>
            <a:r>
              <a:rPr lang="en-GB" sz="1100" dirty="0">
                <a:solidFill>
                  <a:srgbClr val="000000"/>
                </a:solidFill>
                <a:latin typeface="Calibri" panose="020F0502020204030204" pitchFamily="34" charset="0"/>
                <a:cs typeface="Times New Roman" panose="02020603050405020304" pitchFamily="18" charset="0"/>
              </a:rPr>
              <a:t> entre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trabajo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esperado</a:t>
            </a:r>
            <a:r>
              <a:rPr lang="en-GB" sz="1100" dirty="0">
                <a:solidFill>
                  <a:srgbClr val="000000"/>
                </a:solidFill>
                <a:latin typeface="Calibri" panose="020F0502020204030204" pitchFamily="34" charset="0"/>
                <a:cs typeface="Times New Roman" panose="02020603050405020304" pitchFamily="18" charset="0"/>
              </a:rPr>
              <a:t> de la </a:t>
            </a:r>
            <a:r>
              <a:rPr lang="en-GB" sz="1100" dirty="0" err="1">
                <a:solidFill>
                  <a:srgbClr val="000000"/>
                </a:solidFill>
                <a:latin typeface="Calibri" panose="020F0502020204030204" pitchFamily="34" charset="0"/>
                <a:cs typeface="Times New Roman" panose="02020603050405020304" pitchFamily="18" charset="0"/>
              </a:rPr>
              <a:t>organización</a:t>
            </a:r>
            <a:r>
              <a:rPr lang="en-GB" sz="1100" dirty="0">
                <a:solidFill>
                  <a:srgbClr val="000000"/>
                </a:solidFill>
                <a:latin typeface="Calibri" panose="020F0502020204030204" pitchFamily="34" charset="0"/>
                <a:cs typeface="Times New Roman" panose="02020603050405020304" pitchFamily="18" charset="0"/>
              </a:rPr>
              <a:t>, las personas </a:t>
            </a:r>
            <a:r>
              <a:rPr lang="en-GB" sz="1100" dirty="0" err="1">
                <a:solidFill>
                  <a:srgbClr val="000000"/>
                </a:solidFill>
                <a:latin typeface="Calibri" panose="020F0502020204030204" pitchFamily="34" charset="0"/>
                <a:cs typeface="Times New Roman" panose="02020603050405020304" pitchFamily="18" charset="0"/>
              </a:rPr>
              <a:t>dentro</a:t>
            </a:r>
            <a:r>
              <a:rPr lang="en-GB" sz="1100" dirty="0">
                <a:solidFill>
                  <a:srgbClr val="000000"/>
                </a:solidFill>
                <a:latin typeface="Calibri" panose="020F0502020204030204" pitchFamily="34" charset="0"/>
                <a:cs typeface="Times New Roman" panose="02020603050405020304" pitchFamily="18" charset="0"/>
              </a:rPr>
              <a:t> de la </a:t>
            </a:r>
            <a:r>
              <a:rPr lang="en-GB" sz="1100" dirty="0" err="1">
                <a:solidFill>
                  <a:srgbClr val="000000"/>
                </a:solidFill>
                <a:latin typeface="Calibri" panose="020F0502020204030204" pitchFamily="34" charset="0"/>
                <a:cs typeface="Times New Roman" panose="02020603050405020304" pitchFamily="18" charset="0"/>
              </a:rPr>
              <a:t>organización</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cultura</a:t>
            </a:r>
            <a:r>
              <a:rPr lang="en-GB" sz="1100" dirty="0">
                <a:solidFill>
                  <a:srgbClr val="000000"/>
                </a:solidFill>
                <a:latin typeface="Calibri" panose="020F0502020204030204" pitchFamily="34" charset="0"/>
                <a:cs typeface="Times New Roman" panose="02020603050405020304" pitchFamily="18" charset="0"/>
              </a:rPr>
              <a:t> de la </a:t>
            </a:r>
            <a:r>
              <a:rPr lang="en-GB" sz="1100" dirty="0" err="1">
                <a:solidFill>
                  <a:srgbClr val="000000"/>
                </a:solidFill>
                <a:latin typeface="Calibri" panose="020F0502020204030204" pitchFamily="34" charset="0"/>
                <a:cs typeface="Times New Roman" panose="02020603050405020304" pitchFamily="18" charset="0"/>
              </a:rPr>
              <a:t>organización</a:t>
            </a:r>
            <a:r>
              <a:rPr lang="en-GB" sz="1100" dirty="0">
                <a:solidFill>
                  <a:srgbClr val="000000"/>
                </a:solidFill>
                <a:latin typeface="Calibri" panose="020F0502020204030204" pitchFamily="34" charset="0"/>
                <a:cs typeface="Times New Roman" panose="02020603050405020304" pitchFamily="18" charset="0"/>
              </a:rPr>
              <a:t> y la </a:t>
            </a:r>
            <a:r>
              <a:rPr lang="en-GB" sz="1100" dirty="0" err="1">
                <a:solidFill>
                  <a:srgbClr val="000000"/>
                </a:solidFill>
                <a:latin typeface="Calibri" panose="020F0502020204030204" pitchFamily="34" charset="0"/>
                <a:cs typeface="Times New Roman" panose="02020603050405020304" pitchFamily="18" charset="0"/>
              </a:rPr>
              <a:t>estructura</a:t>
            </a:r>
            <a:r>
              <a:rPr lang="en-GB" sz="1100" dirty="0">
                <a:solidFill>
                  <a:srgbClr val="000000"/>
                </a:solidFill>
                <a:latin typeface="Calibri" panose="020F0502020204030204" pitchFamily="34" charset="0"/>
                <a:cs typeface="Times New Roman" panose="02020603050405020304" pitchFamily="18" charset="0"/>
              </a:rPr>
              <a:t> de la </a:t>
            </a:r>
            <a:r>
              <a:rPr lang="en-GB" sz="1100" dirty="0" err="1">
                <a:solidFill>
                  <a:srgbClr val="000000"/>
                </a:solidFill>
                <a:latin typeface="Calibri" panose="020F0502020204030204" pitchFamily="34" charset="0"/>
                <a:cs typeface="Times New Roman" panose="02020603050405020304" pitchFamily="18" charset="0"/>
              </a:rPr>
              <a:t>organización</a:t>
            </a:r>
            <a:r>
              <a:rPr lang="en-GB" sz="1100" dirty="0">
                <a:solidFill>
                  <a:srgbClr val="000000"/>
                </a:solidFill>
                <a:latin typeface="Calibri" panose="020F0502020204030204" pitchFamily="34" charset="0"/>
                <a:cs typeface="Times New Roman" panose="02020603050405020304" pitchFamily="18" charset="0"/>
              </a:rPr>
              <a:t> (Nadler &amp; </a:t>
            </a:r>
            <a:r>
              <a:rPr lang="en-GB" sz="1100" dirty="0" err="1">
                <a:solidFill>
                  <a:srgbClr val="000000"/>
                </a:solidFill>
                <a:latin typeface="Calibri" panose="020F0502020204030204" pitchFamily="34" charset="0"/>
                <a:cs typeface="Times New Roman" panose="02020603050405020304" pitchFamily="18" charset="0"/>
              </a:rPr>
              <a:t>Tushman</a:t>
            </a:r>
            <a:r>
              <a:rPr lang="en-GB" sz="1100" dirty="0">
                <a:solidFill>
                  <a:srgbClr val="000000"/>
                </a:solidFill>
                <a:latin typeface="Calibri" panose="020F0502020204030204" pitchFamily="34" charset="0"/>
                <a:cs typeface="Times New Roman" panose="02020603050405020304" pitchFamily="18" charset="0"/>
              </a:rPr>
              <a:t>, 1980). Los </a:t>
            </a:r>
            <a:r>
              <a:rPr lang="en-GB" sz="1100" dirty="0" err="1">
                <a:solidFill>
                  <a:srgbClr val="000000"/>
                </a:solidFill>
                <a:latin typeface="Calibri" panose="020F0502020204030204" pitchFamily="34" charset="0"/>
                <a:cs typeface="Times New Roman" panose="02020603050405020304" pitchFamily="18" charset="0"/>
              </a:rPr>
              <a:t>retos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surgen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cuando</a:t>
            </a:r>
            <a:r>
              <a:rPr lang="en-GB" sz="1100" dirty="0">
                <a:solidFill>
                  <a:srgbClr val="000000"/>
                </a:solidFill>
                <a:latin typeface="Calibri" panose="020F0502020204030204" pitchFamily="34" charset="0"/>
                <a:cs typeface="Times New Roman" panose="02020603050405020304" pitchFamily="18" charset="0"/>
              </a:rPr>
              <a:t> hay </a:t>
            </a:r>
            <a:r>
              <a:rPr lang="en-GB" sz="1100" dirty="0" err="1">
                <a:solidFill>
                  <a:srgbClr val="000000"/>
                </a:solidFill>
                <a:latin typeface="Calibri" panose="020F0502020204030204" pitchFamily="34" charset="0"/>
                <a:cs typeface="Times New Roman" panose="02020603050405020304" pitchFamily="18" charset="0"/>
              </a:rPr>
              <a:t>una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falta</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congruencia</a:t>
            </a:r>
            <a:r>
              <a:rPr lang="en-GB" sz="1100" dirty="0">
                <a:solidFill>
                  <a:srgbClr val="000000"/>
                </a:solidFill>
                <a:latin typeface="Calibri" panose="020F0502020204030204" pitchFamily="34" charset="0"/>
                <a:cs typeface="Times New Roman" panose="02020603050405020304" pitchFamily="18" charset="0"/>
              </a:rPr>
              <a:t> entre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componentes</a:t>
            </a:r>
            <a:r>
              <a:rPr lang="en-GB" sz="1100" dirty="0">
                <a:solidFill>
                  <a:srgbClr val="000000"/>
                </a:solidFill>
                <a:latin typeface="Calibri" panose="020F0502020204030204" pitchFamily="34" charset="0"/>
                <a:cs typeface="Times New Roman" panose="02020603050405020304" pitchFamily="18" charset="0"/>
              </a:rPr>
              <a:t>, lo que </a:t>
            </a:r>
            <a:r>
              <a:rPr lang="en-GB" sz="1100" dirty="0" err="1">
                <a:solidFill>
                  <a:srgbClr val="000000"/>
                </a:solidFill>
                <a:latin typeface="Calibri" panose="020F0502020204030204" pitchFamily="34" charset="0"/>
                <a:cs typeface="Times New Roman" panose="02020603050405020304" pitchFamily="18" charset="0"/>
              </a:rPr>
              <a:t>puede</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limitar</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capacidad</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lograr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cambio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deseado</a:t>
            </a:r>
            <a:r>
              <a:rPr lang="en-GB" sz="1100" dirty="0">
                <a:solidFill>
                  <a:srgbClr val="000000"/>
                </a:solidFill>
                <a:latin typeface="Calibri" panose="020F0502020204030204" pitchFamily="34" charset="0"/>
                <a:cs typeface="Times New Roman" panose="02020603050405020304" pitchFamily="18" charset="0"/>
              </a:rPr>
              <a:t>.</a:t>
            </a:r>
            <a:endParaRPr sz="1100" dirty="0">
              <a:solidFill>
                <a:srgbClr val="000000"/>
              </a:solidFill>
              <a:latin typeface="Calibri" panose="020F0502020204030204" pitchFamily="34" charset="0"/>
              <a:cs typeface="Times New Roman" panose="02020603050405020304" pitchFamily="18" charset="0"/>
            </a:endParaRPr>
          </a:p>
          <a:p>
            <a:pPr marL="0" indent="0" algn="just">
              <a:lnSpc>
                <a:spcPct val="100000"/>
              </a:lnSpc>
              <a:spcBef>
                <a:spcPts val="0"/>
              </a:spcBef>
            </a:pPr>
            <a:r>
              <a:rPr lang="en-GB" sz="1100" dirty="0">
                <a:solidFill>
                  <a:srgbClr val="000000"/>
                </a:solidFill>
                <a:latin typeface="Calibri" panose="020F0502020204030204" pitchFamily="34" charset="0"/>
                <a:cs typeface="Times New Roman" panose="02020603050405020304" pitchFamily="18" charset="0"/>
              </a:rPr>
              <a:t>Las </a:t>
            </a:r>
            <a:r>
              <a:rPr lang="en-GB" sz="1100" dirty="0" err="1">
                <a:solidFill>
                  <a:srgbClr val="000000"/>
                </a:solidFill>
                <a:latin typeface="Calibri" panose="020F0502020204030204" pitchFamily="34" charset="0"/>
                <a:cs typeface="Times New Roman" panose="02020603050405020304" pitchFamily="18" charset="0"/>
              </a:rPr>
              <a:t>escuelas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están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integradas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redes </a:t>
            </a:r>
            <a:r>
              <a:rPr lang="en-GB" sz="1100" dirty="0" err="1">
                <a:solidFill>
                  <a:srgbClr val="000000"/>
                </a:solidFill>
                <a:latin typeface="Calibri" panose="020F0502020204030204" pitchFamily="34" charset="0"/>
                <a:cs typeface="Times New Roman" panose="02020603050405020304" pitchFamily="18" charset="0"/>
              </a:rPr>
              <a:t>comunitarias</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apoyo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servicios</a:t>
            </a:r>
            <a:r>
              <a:rPr lang="en-GB" sz="1100" dirty="0">
                <a:solidFill>
                  <a:srgbClr val="000000"/>
                </a:solidFill>
                <a:latin typeface="Calibri" panose="020F0502020204030204" pitchFamily="34" charset="0"/>
                <a:cs typeface="Times New Roman" panose="02020603050405020304" pitchFamily="18" charset="0"/>
              </a:rPr>
              <a:t> y </a:t>
            </a:r>
            <a:r>
              <a:rPr lang="en-GB" sz="1100" dirty="0" err="1">
                <a:solidFill>
                  <a:srgbClr val="000000"/>
                </a:solidFill>
                <a:latin typeface="Calibri" panose="020F0502020204030204" pitchFamily="34" charset="0"/>
                <a:cs typeface="Times New Roman" panose="02020603050405020304" pitchFamily="18" charset="0"/>
              </a:rPr>
              <a:t>sistemas</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interrelación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por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ejemplo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atención</a:t>
            </a:r>
            <a:r>
              <a:rPr lang="en-GB" sz="1100" dirty="0">
                <a:solidFill>
                  <a:srgbClr val="000000"/>
                </a:solidFill>
                <a:latin typeface="Calibri" panose="020F0502020204030204" pitchFamily="34" charset="0"/>
                <a:cs typeface="Times New Roman" panose="02020603050405020304" pitchFamily="18" charset="0"/>
              </a:rPr>
              <a:t> sanitaria, </a:t>
            </a:r>
            <a:r>
              <a:rPr lang="en-GB" sz="1100" dirty="0" err="1">
                <a:solidFill>
                  <a:srgbClr val="000000"/>
                </a:solidFill>
                <a:latin typeface="Calibri" panose="020F0502020204030204" pitchFamily="34" charset="0"/>
                <a:cs typeface="Times New Roman" panose="02020603050405020304" pitchFamily="18" charset="0"/>
              </a:rPr>
              <a:t>justicia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juvenil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todos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cuales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ejercen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influencia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sobre</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política</a:t>
            </a:r>
            <a:r>
              <a:rPr lang="en-GB" sz="1100" dirty="0">
                <a:solidFill>
                  <a:srgbClr val="000000"/>
                </a:solidFill>
                <a:latin typeface="Calibri" panose="020F0502020204030204" pitchFamily="34" charset="0"/>
                <a:cs typeface="Times New Roman" panose="02020603050405020304" pitchFamily="18" charset="0"/>
              </a:rPr>
              <a:t> y la </a:t>
            </a:r>
            <a:r>
              <a:rPr lang="en-GB" sz="1100" dirty="0" err="1">
                <a:solidFill>
                  <a:srgbClr val="000000"/>
                </a:solidFill>
                <a:latin typeface="Calibri" panose="020F0502020204030204" pitchFamily="34" charset="0"/>
                <a:cs typeface="Times New Roman" panose="02020603050405020304" pitchFamily="18" charset="0"/>
              </a:rPr>
              <a:t>práctica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las </a:t>
            </a:r>
            <a:r>
              <a:rPr lang="en-GB" sz="1100" dirty="0" err="1">
                <a:solidFill>
                  <a:srgbClr val="000000"/>
                </a:solidFill>
                <a:latin typeface="Calibri" panose="020F0502020204030204" pitchFamily="34" charset="0"/>
                <a:cs typeface="Times New Roman" panose="02020603050405020304" pitchFamily="18" charset="0"/>
              </a:rPr>
              <a:t>escuelas</a:t>
            </a:r>
            <a:r>
              <a:rPr lang="en-GB" sz="1100" dirty="0">
                <a:solidFill>
                  <a:srgbClr val="000000"/>
                </a:solidFill>
                <a:latin typeface="Calibri" panose="020F0502020204030204" pitchFamily="34" charset="0"/>
                <a:cs typeface="Times New Roman" panose="02020603050405020304" pitchFamily="18" charset="0"/>
              </a:rPr>
              <a:t>. Como tales, las </a:t>
            </a:r>
            <a:r>
              <a:rPr lang="en-GB" sz="1100" dirty="0" err="1">
                <a:solidFill>
                  <a:srgbClr val="000000"/>
                </a:solidFill>
                <a:latin typeface="Calibri" panose="020F0502020204030204" pitchFamily="34" charset="0"/>
                <a:cs typeface="Times New Roman" panose="02020603050405020304" pitchFamily="18" charset="0"/>
              </a:rPr>
              <a:t>escuelas</a:t>
            </a:r>
            <a:r>
              <a:rPr lang="en-GB" sz="1100" dirty="0">
                <a:solidFill>
                  <a:srgbClr val="000000"/>
                </a:solidFill>
                <a:latin typeface="Calibri" panose="020F0502020204030204" pitchFamily="34" charset="0"/>
                <a:cs typeface="Times New Roman" panose="02020603050405020304" pitchFamily="18" charset="0"/>
              </a:rPr>
              <a:t> se </a:t>
            </a:r>
            <a:r>
              <a:rPr lang="en-GB" sz="1100" dirty="0" err="1">
                <a:solidFill>
                  <a:srgbClr val="000000"/>
                </a:solidFill>
                <a:latin typeface="Calibri" panose="020F0502020204030204" pitchFamily="34" charset="0"/>
                <a:cs typeface="Times New Roman" panose="02020603050405020304" pitchFamily="18" charset="0"/>
              </a:rPr>
              <a:t>enfrentan</a:t>
            </a:r>
            <a:r>
              <a:rPr lang="en-GB" sz="1100" dirty="0">
                <a:solidFill>
                  <a:srgbClr val="000000"/>
                </a:solidFill>
                <a:latin typeface="Calibri" panose="020F0502020204030204" pitchFamily="34" charset="0"/>
                <a:cs typeface="Times New Roman" panose="02020603050405020304" pitchFamily="18" charset="0"/>
              </a:rPr>
              <a:t> a la </a:t>
            </a:r>
            <a:r>
              <a:rPr lang="en-GB" sz="1100" dirty="0" err="1">
                <a:solidFill>
                  <a:srgbClr val="000000"/>
                </a:solidFill>
                <a:latin typeface="Calibri" panose="020F0502020204030204" pitchFamily="34" charset="0"/>
                <a:cs typeface="Times New Roman" panose="02020603050405020304" pitchFamily="18" charset="0"/>
              </a:rPr>
              <a:t>necesidad</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una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congruencia</a:t>
            </a:r>
            <a:r>
              <a:rPr lang="en-GB" sz="1100" dirty="0">
                <a:solidFill>
                  <a:srgbClr val="000000"/>
                </a:solidFill>
                <a:latin typeface="Calibri" panose="020F0502020204030204" pitchFamily="34" charset="0"/>
                <a:cs typeface="Times New Roman" panose="02020603050405020304" pitchFamily="18" charset="0"/>
              </a:rPr>
              <a:t> horizontal y v</a:t>
            </a:r>
            <a:r>
              <a:rPr lang="en-GB" sz="1100" dirty="0"/>
              <a:t>ertical para responder </a:t>
            </a:r>
            <a:r>
              <a:rPr lang="en-GB" sz="1100" dirty="0" err="1"/>
              <a:t>plenamente</a:t>
            </a:r>
            <a:r>
              <a:rPr lang="en-GB" sz="1100" dirty="0"/>
              <a:t> </a:t>
            </a:r>
            <a:r>
              <a:rPr lang="en-GB" sz="1100" dirty="0" err="1"/>
              <a:t>como</a:t>
            </a:r>
            <a:r>
              <a:rPr lang="en-GB" sz="1100" dirty="0"/>
              <a:t> un </a:t>
            </a:r>
            <a:r>
              <a:rPr lang="en-GB" sz="1100" dirty="0" err="1"/>
              <a:t>sistema</a:t>
            </a:r>
            <a:r>
              <a:rPr lang="en-GB" sz="1100" dirty="0"/>
              <a:t> </a:t>
            </a:r>
            <a:r>
              <a:rPr lang="en-GB" sz="1100" dirty="0" err="1"/>
              <a:t>informado</a:t>
            </a:r>
            <a:r>
              <a:rPr lang="en-GB" sz="1100" dirty="0"/>
              <a:t> </a:t>
            </a:r>
            <a:r>
              <a:rPr lang="en-GB" sz="1100" dirty="0" err="1"/>
              <a:t>sobre</a:t>
            </a:r>
            <a:r>
              <a:rPr lang="en-GB" sz="1100" dirty="0"/>
              <a:t> </a:t>
            </a:r>
            <a:r>
              <a:rPr lang="en-GB" sz="1100" dirty="0" err="1"/>
              <a:t>el</a:t>
            </a:r>
            <a:r>
              <a:rPr lang="en-GB" sz="1100" dirty="0"/>
              <a:t> trauma.</a:t>
            </a:r>
            <a:endParaRPr sz="1100" dirty="0"/>
          </a:p>
          <a:p>
            <a:pPr marL="0" indent="0" algn="just">
              <a:lnSpc>
                <a:spcPct val="100000"/>
              </a:lnSpc>
              <a:spcBef>
                <a:spcPts val="0"/>
              </a:spcBef>
            </a:pPr>
            <a:r>
              <a:rPr lang="en-GB" sz="1100" dirty="0" err="1"/>
              <a:t>Necesitamos</a:t>
            </a:r>
            <a:r>
              <a:rPr lang="en-GB" sz="1100" dirty="0"/>
              <a:t> un </a:t>
            </a:r>
            <a:r>
              <a:rPr lang="en-GB" sz="1100" dirty="0" err="1"/>
              <a:t>enfoque</a:t>
            </a:r>
            <a:r>
              <a:rPr lang="en-GB" sz="1100" dirty="0"/>
              <a:t> </a:t>
            </a:r>
            <a:r>
              <a:rPr lang="en-GB" sz="1100" dirty="0" err="1"/>
              <a:t>integrado</a:t>
            </a:r>
            <a:r>
              <a:rPr lang="en-GB" sz="1100" dirty="0"/>
              <a:t> </a:t>
            </a:r>
            <a:r>
              <a:rPr lang="en-GB" sz="1100" dirty="0" err="1"/>
              <a:t>centrado</a:t>
            </a:r>
            <a:r>
              <a:rPr lang="en-GB" sz="1100" dirty="0"/>
              <a:t> </a:t>
            </a:r>
            <a:r>
              <a:rPr lang="en-GB" sz="1100" dirty="0" err="1"/>
              <a:t>en</a:t>
            </a:r>
            <a:r>
              <a:rPr lang="en-GB" sz="1100" dirty="0"/>
              <a:t> </a:t>
            </a:r>
            <a:r>
              <a:rPr lang="en-GB" sz="1100" dirty="0" err="1"/>
              <a:t>el</a:t>
            </a:r>
            <a:r>
              <a:rPr lang="en-GB" sz="1100" dirty="0"/>
              <a:t> </a:t>
            </a:r>
            <a:r>
              <a:rPr lang="en-GB" sz="1100" dirty="0" err="1"/>
              <a:t>niño</a:t>
            </a:r>
            <a:r>
              <a:rPr lang="en-GB" sz="1100" dirty="0"/>
              <a:t> o </a:t>
            </a:r>
            <a:r>
              <a:rPr lang="en-GB" sz="1100" dirty="0" err="1"/>
              <a:t>niña</a:t>
            </a:r>
            <a:r>
              <a:rPr lang="en-GB" sz="1100" dirty="0"/>
              <a:t> </a:t>
            </a:r>
            <a:r>
              <a:rPr lang="en-GB" sz="1100" dirty="0" err="1"/>
              <a:t>en</a:t>
            </a:r>
            <a:r>
              <a:rPr lang="en-GB" sz="1100" dirty="0"/>
              <a:t> </a:t>
            </a:r>
            <a:r>
              <a:rPr lang="en-GB" sz="1100" dirty="0" err="1"/>
              <a:t>su</a:t>
            </a:r>
            <a:r>
              <a:rPr lang="en-GB" sz="1100" dirty="0"/>
              <a:t> </a:t>
            </a:r>
            <a:r>
              <a:rPr lang="en-GB" sz="1100" dirty="0" err="1"/>
              <a:t>totalidad</a:t>
            </a:r>
            <a:r>
              <a:rPr lang="en-GB" sz="1100" dirty="0"/>
              <a:t>, </a:t>
            </a:r>
            <a:r>
              <a:rPr lang="en-GB" sz="1100" dirty="0" err="1"/>
              <a:t>culturalmente</a:t>
            </a:r>
            <a:r>
              <a:rPr lang="en-GB" sz="1100" dirty="0"/>
              <a:t> </a:t>
            </a:r>
            <a:r>
              <a:rPr lang="en-GB" sz="1100" dirty="0" err="1"/>
              <a:t>receptivo</a:t>
            </a:r>
            <a:r>
              <a:rPr lang="en-GB" sz="1100" dirty="0"/>
              <a:t> y </a:t>
            </a:r>
            <a:r>
              <a:rPr lang="en-GB" sz="1100" dirty="0" err="1"/>
              <a:t>centrado</a:t>
            </a:r>
            <a:r>
              <a:rPr lang="en-GB" sz="1100" dirty="0"/>
              <a:t> </a:t>
            </a:r>
            <a:r>
              <a:rPr lang="en-GB" sz="1100" dirty="0" err="1"/>
              <a:t>en</a:t>
            </a:r>
            <a:r>
              <a:rPr lang="en-GB" sz="1100" dirty="0"/>
              <a:t> la </a:t>
            </a:r>
            <a:r>
              <a:rPr lang="en-GB" sz="1100" dirty="0" err="1"/>
              <a:t>curación</a:t>
            </a:r>
            <a:r>
              <a:rPr lang="en-GB" sz="1100" dirty="0"/>
              <a:t>, </a:t>
            </a:r>
            <a:r>
              <a:rPr lang="en-GB" sz="1100" dirty="0" err="1"/>
              <a:t>basado</a:t>
            </a:r>
            <a:r>
              <a:rPr lang="en-GB" sz="1100" dirty="0"/>
              <a:t> </a:t>
            </a:r>
            <a:r>
              <a:rPr lang="en-GB" sz="1100" dirty="0" err="1"/>
              <a:t>en</a:t>
            </a:r>
            <a:r>
              <a:rPr lang="en-GB" sz="1100" dirty="0"/>
              <a:t> un </a:t>
            </a:r>
            <a:r>
              <a:rPr lang="en-GB" sz="1100" dirty="0" err="1"/>
              <a:t>marco</a:t>
            </a:r>
            <a:r>
              <a:rPr lang="en-GB" sz="1100" dirty="0"/>
              <a:t> </a:t>
            </a:r>
            <a:r>
              <a:rPr lang="en-GB" sz="1100" dirty="0" err="1"/>
              <a:t>ecológico</a:t>
            </a:r>
            <a:r>
              <a:rPr lang="en-GB" sz="1100" dirty="0"/>
              <a:t>. </a:t>
            </a:r>
            <a:r>
              <a:rPr lang="en-GB" sz="1100" dirty="0" err="1"/>
              <a:t>Específicamente</a:t>
            </a:r>
            <a:r>
              <a:rPr lang="en-GB" sz="1100" dirty="0"/>
              <a:t>, </a:t>
            </a:r>
            <a:r>
              <a:rPr lang="en-GB" sz="1100" dirty="0" err="1"/>
              <a:t>este</a:t>
            </a:r>
            <a:r>
              <a:rPr lang="en-GB" sz="1100" dirty="0"/>
              <a:t> </a:t>
            </a:r>
            <a:r>
              <a:rPr lang="en-GB" sz="1100" dirty="0" err="1"/>
              <a:t>enfoque</a:t>
            </a:r>
            <a:r>
              <a:rPr lang="en-GB" sz="1100" dirty="0"/>
              <a:t> </a:t>
            </a:r>
            <a:r>
              <a:rPr lang="en-GB" sz="1100" dirty="0" err="1"/>
              <a:t>integrado</a:t>
            </a:r>
            <a:r>
              <a:rPr lang="en-GB" sz="1100" dirty="0"/>
              <a:t> </a:t>
            </a:r>
            <a:r>
              <a:rPr lang="en-GB" sz="1100" dirty="0" err="1"/>
              <a:t>tiene</a:t>
            </a:r>
            <a:r>
              <a:rPr lang="en-GB" sz="1100" dirty="0"/>
              <a:t> </a:t>
            </a:r>
            <a:r>
              <a:rPr lang="en-GB" sz="1100" dirty="0" err="1"/>
              <a:t>en</a:t>
            </a:r>
            <a:r>
              <a:rPr lang="en-GB" sz="1100" dirty="0"/>
              <a:t> </a:t>
            </a:r>
            <a:r>
              <a:rPr lang="en-GB" sz="1100" dirty="0" err="1"/>
              <a:t>cuenta</a:t>
            </a:r>
            <a:r>
              <a:rPr lang="en-GB" sz="1100" dirty="0"/>
              <a:t> </a:t>
            </a:r>
            <a:r>
              <a:rPr lang="en-GB" sz="1100" dirty="0" err="1"/>
              <a:t>el</a:t>
            </a:r>
            <a:r>
              <a:rPr lang="en-GB" sz="1100" dirty="0"/>
              <a:t> </a:t>
            </a:r>
            <a:r>
              <a:rPr lang="en-GB" sz="1100" dirty="0" err="1"/>
              <a:t>impacto</a:t>
            </a:r>
            <a:r>
              <a:rPr lang="en-GB" sz="1100" dirty="0"/>
              <a:t> </a:t>
            </a:r>
            <a:r>
              <a:rPr lang="en-GB" sz="1100" dirty="0" err="1"/>
              <a:t>adverso</a:t>
            </a:r>
            <a:r>
              <a:rPr lang="en-GB" sz="1100" dirty="0"/>
              <a:t> de las ACE, </a:t>
            </a:r>
            <a:r>
              <a:rPr lang="en-GB" sz="1100" dirty="0" err="1"/>
              <a:t>los</a:t>
            </a:r>
            <a:r>
              <a:rPr lang="en-GB" sz="1100" dirty="0"/>
              <a:t> </a:t>
            </a:r>
            <a:r>
              <a:rPr lang="en-GB" sz="1100" dirty="0" err="1"/>
              <a:t>factores</a:t>
            </a:r>
            <a:r>
              <a:rPr lang="en-GB" sz="1100" dirty="0"/>
              <a:t> de </a:t>
            </a:r>
            <a:r>
              <a:rPr lang="en-GB" sz="1100" dirty="0" err="1"/>
              <a:t>protección</a:t>
            </a:r>
            <a:r>
              <a:rPr lang="en-GB" sz="1100" dirty="0"/>
              <a:t> y </a:t>
            </a:r>
            <a:r>
              <a:rPr lang="en-GB" sz="1100" dirty="0" err="1"/>
              <a:t>los</a:t>
            </a:r>
            <a:r>
              <a:rPr lang="en-GB" sz="1100" dirty="0"/>
              <a:t> </a:t>
            </a:r>
            <a:r>
              <a:rPr lang="en-GB" sz="1100" dirty="0" err="1"/>
              <a:t>factores</a:t>
            </a:r>
            <a:r>
              <a:rPr lang="en-GB" sz="1100" dirty="0"/>
              <a:t> </a:t>
            </a:r>
            <a:r>
              <a:rPr lang="en-GB" sz="1100" dirty="0" err="1"/>
              <a:t>culturales</a:t>
            </a:r>
            <a:r>
              <a:rPr lang="en-GB" sz="1100" dirty="0"/>
              <a:t> que </a:t>
            </a:r>
            <a:r>
              <a:rPr lang="en-GB" sz="1100" dirty="0" err="1"/>
              <a:t>influyen</a:t>
            </a:r>
            <a:r>
              <a:rPr lang="en-GB" sz="1100" dirty="0"/>
              <a:t> </a:t>
            </a:r>
            <a:r>
              <a:rPr lang="en-GB" sz="1100" dirty="0" err="1"/>
              <a:t>en</a:t>
            </a:r>
            <a:r>
              <a:rPr lang="en-GB" sz="1100" dirty="0"/>
              <a:t> las personas y </a:t>
            </a:r>
            <a:r>
              <a:rPr lang="en-GB" sz="1100" dirty="0" err="1"/>
              <a:t>los</a:t>
            </a:r>
            <a:r>
              <a:rPr lang="en-GB" sz="1100" dirty="0"/>
              <a:t> </a:t>
            </a:r>
            <a:r>
              <a:rPr lang="en-GB" sz="1100" dirty="0" err="1"/>
              <a:t>entornos</a:t>
            </a:r>
            <a:r>
              <a:rPr lang="en-GB" sz="1100" dirty="0"/>
              <a:t> </a:t>
            </a:r>
            <a:r>
              <a:rPr lang="en-GB" sz="1100" dirty="0" err="1"/>
              <a:t>en</a:t>
            </a:r>
            <a:r>
              <a:rPr lang="en-GB" sz="1100" dirty="0"/>
              <a:t> </a:t>
            </a:r>
            <a:r>
              <a:rPr lang="en-GB" sz="1100" dirty="0" err="1"/>
              <a:t>los</a:t>
            </a:r>
            <a:r>
              <a:rPr lang="en-GB" sz="1100" dirty="0"/>
              <a:t> que se </a:t>
            </a:r>
            <a:r>
              <a:rPr lang="en-GB" sz="1100" dirty="0" err="1"/>
              <a:t>encuentran</a:t>
            </a:r>
            <a:r>
              <a:rPr lang="en-GB" sz="1100" dirty="0"/>
              <a:t> para </a:t>
            </a:r>
            <a:r>
              <a:rPr lang="en-GB" sz="1100" dirty="0" err="1"/>
              <a:t>proporcionar</a:t>
            </a:r>
            <a:r>
              <a:rPr lang="en-GB" sz="1100" dirty="0"/>
              <a:t> </a:t>
            </a:r>
            <a:r>
              <a:rPr lang="en-GB" sz="1100" dirty="0" err="1"/>
              <a:t>una</a:t>
            </a:r>
            <a:r>
              <a:rPr lang="en-GB" sz="1100" dirty="0"/>
              <a:t> </a:t>
            </a:r>
            <a:r>
              <a:rPr lang="en-GB" sz="1100" dirty="0" err="1"/>
              <a:t>oportunidad</a:t>
            </a:r>
            <a:r>
              <a:rPr lang="en-GB" sz="1100" dirty="0"/>
              <a:t> para un </a:t>
            </a:r>
            <a:r>
              <a:rPr lang="en-GB" sz="1100" dirty="0" err="1"/>
              <a:t>enfoque</a:t>
            </a:r>
            <a:r>
              <a:rPr lang="en-GB" sz="1100" dirty="0"/>
              <a:t> </a:t>
            </a:r>
            <a:r>
              <a:rPr lang="en-GB" sz="1100" dirty="0" err="1"/>
              <a:t>más</a:t>
            </a:r>
            <a:r>
              <a:rPr lang="en-GB" sz="1100" dirty="0"/>
              <a:t> </a:t>
            </a:r>
            <a:r>
              <a:rPr lang="en-GB" sz="1100" dirty="0" err="1"/>
              <a:t>sistémico</a:t>
            </a:r>
            <a:r>
              <a:rPr lang="en-GB" sz="1100" dirty="0"/>
              <a:t> de </a:t>
            </a:r>
            <a:r>
              <a:rPr lang="en-GB" sz="1100" dirty="0" err="1"/>
              <a:t>una</a:t>
            </a:r>
            <a:r>
              <a:rPr lang="en-GB" sz="1100" dirty="0"/>
              <a:t> </a:t>
            </a:r>
            <a:r>
              <a:rPr lang="en-GB" sz="1100" dirty="0" err="1"/>
              <a:t>educación</a:t>
            </a:r>
            <a:r>
              <a:rPr lang="en-GB" sz="1100" dirty="0"/>
              <a:t> </a:t>
            </a:r>
            <a:r>
              <a:rPr lang="en-GB" sz="1100" dirty="0" err="1"/>
              <a:t>informada</a:t>
            </a:r>
            <a:r>
              <a:rPr lang="en-GB" sz="1100" dirty="0"/>
              <a:t> </a:t>
            </a:r>
            <a:r>
              <a:rPr lang="en-GB" sz="1100" dirty="0" err="1"/>
              <a:t>sobre</a:t>
            </a:r>
            <a:r>
              <a:rPr lang="en-GB" sz="1100" dirty="0"/>
              <a:t> </a:t>
            </a:r>
            <a:r>
              <a:rPr lang="en-GB" sz="1100" dirty="0" err="1"/>
              <a:t>el</a:t>
            </a:r>
            <a:r>
              <a:rPr lang="en-GB" sz="1100" dirty="0"/>
              <a:t> trauma.</a:t>
            </a:r>
            <a:endParaRPr dirty="0"/>
          </a:p>
          <a:p>
            <a:pPr marL="0" lvl="0" indent="0" algn="l" rtl="0">
              <a:lnSpc>
                <a:spcPct val="100000"/>
              </a:lnSpc>
              <a:spcBef>
                <a:spcPts val="200"/>
              </a:spcBef>
              <a:spcAft>
                <a:spcPts val="0"/>
              </a:spcAft>
              <a:buSzPts val="1600"/>
              <a:buNone/>
            </a:pPr>
            <a:r>
              <a:rPr lang="en-GB" sz="1400" b="1" dirty="0"/>
              <a:t>Espacio para la </a:t>
            </a:r>
            <a:r>
              <a:rPr lang="en-GB" sz="1400" b="1" dirty="0" err="1"/>
              <a:t>comunicación</a:t>
            </a:r>
            <a:endParaRPr sz="2000" dirty="0"/>
          </a:p>
          <a:p>
            <a:pPr marL="0" lvl="0" indent="0" algn="just">
              <a:lnSpc>
                <a:spcPct val="100000"/>
              </a:lnSpc>
              <a:spcBef>
                <a:spcPts val="0"/>
              </a:spcBef>
            </a:pPr>
            <a:r>
              <a:rPr lang="en-GB" sz="1100" dirty="0"/>
              <a:t>La </a:t>
            </a:r>
            <a:r>
              <a:rPr lang="en-GB" sz="1100" dirty="0" err="1"/>
              <a:t>comunicación</a:t>
            </a:r>
            <a:r>
              <a:rPr lang="en-GB" sz="1100" dirty="0"/>
              <a:t> con las personas con un </a:t>
            </a:r>
            <a:r>
              <a:rPr lang="en-GB" sz="1100" dirty="0" err="1"/>
              <a:t>historial</a:t>
            </a:r>
            <a:r>
              <a:rPr lang="en-GB" sz="1100" dirty="0"/>
              <a:t> de </a:t>
            </a:r>
            <a:r>
              <a:rPr lang="en-GB" sz="1100" dirty="0" err="1"/>
              <a:t>experiencias</a:t>
            </a:r>
            <a:r>
              <a:rPr lang="en-GB" sz="1100" dirty="0"/>
              <a:t> </a:t>
            </a:r>
            <a:r>
              <a:rPr lang="en-GB" sz="1100" dirty="0" err="1"/>
              <a:t>adversas</a:t>
            </a:r>
            <a:r>
              <a:rPr lang="en-GB" sz="1100" dirty="0"/>
              <a:t> </a:t>
            </a:r>
            <a:r>
              <a:rPr lang="en-GB" sz="1100" dirty="0" err="1"/>
              <a:t>tempranas</a:t>
            </a:r>
            <a:r>
              <a:rPr lang="en-GB" sz="1100" dirty="0"/>
              <a:t> y sus </a:t>
            </a:r>
            <a:r>
              <a:rPr lang="en-GB" sz="1100" dirty="0" err="1">
                <a:solidFill>
                  <a:srgbClr val="000000"/>
                </a:solidFill>
                <a:latin typeface="Calibri" panose="020F0502020204030204" pitchFamily="34" charset="0"/>
                <a:cs typeface="Times New Roman" panose="02020603050405020304" pitchFamily="18" charset="0"/>
              </a:rPr>
              <a:t>cuidadores</a:t>
            </a:r>
            <a:r>
              <a:rPr lang="en-GB" sz="1100" dirty="0">
                <a:solidFill>
                  <a:srgbClr val="000000"/>
                </a:solidFill>
                <a:latin typeface="Calibri" panose="020F0502020204030204" pitchFamily="34" charset="0"/>
                <a:cs typeface="Times New Roman" panose="02020603050405020304" pitchFamily="18" charset="0"/>
              </a:rPr>
              <a:t> no </a:t>
            </a:r>
            <a:r>
              <a:rPr lang="en-GB" sz="1100" dirty="0" err="1">
                <a:solidFill>
                  <a:srgbClr val="000000"/>
                </a:solidFill>
                <a:latin typeface="Calibri" panose="020F0502020204030204" pitchFamily="34" charset="0"/>
                <a:cs typeface="Times New Roman" panose="02020603050405020304" pitchFamily="18" charset="0"/>
              </a:rPr>
              <a:t>puede</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tener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lugar</a:t>
            </a:r>
            <a:r>
              <a:rPr lang="en-GB" sz="1100" dirty="0">
                <a:solidFill>
                  <a:srgbClr val="000000"/>
                </a:solidFill>
                <a:latin typeface="Calibri" panose="020F0502020204030204" pitchFamily="34" charset="0"/>
                <a:cs typeface="Times New Roman" panose="02020603050405020304" pitchFamily="18" charset="0"/>
              </a:rPr>
              <a:t> de forma </a:t>
            </a:r>
            <a:r>
              <a:rPr lang="en-GB" sz="1100" dirty="0" err="1">
                <a:solidFill>
                  <a:srgbClr val="000000"/>
                </a:solidFill>
                <a:latin typeface="Calibri" panose="020F0502020204030204" pitchFamily="34" charset="0"/>
                <a:cs typeface="Times New Roman" panose="02020603050405020304" pitchFamily="18" charset="0"/>
              </a:rPr>
              <a:t>espontánea</a:t>
            </a:r>
            <a:r>
              <a:rPr lang="en-GB" sz="1100" dirty="0">
                <a:solidFill>
                  <a:srgbClr val="000000"/>
                </a:solidFill>
                <a:latin typeface="Calibri" panose="020F0502020204030204" pitchFamily="34" charset="0"/>
                <a:cs typeface="Times New Roman" panose="02020603050405020304" pitchFamily="18" charset="0"/>
              </a:rPr>
              <a:t> o </a:t>
            </a:r>
            <a:r>
              <a:rPr lang="en-GB" sz="1100" dirty="0" err="1">
                <a:solidFill>
                  <a:srgbClr val="000000"/>
                </a:solidFill>
                <a:latin typeface="Calibri" panose="020F0502020204030204" pitchFamily="34" charset="0"/>
                <a:cs typeface="Times New Roman" panose="02020603050405020304" pitchFamily="18" charset="0"/>
              </a:rPr>
              <a:t>aleatoria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sino</a:t>
            </a:r>
            <a:r>
              <a:rPr lang="en-GB" sz="1100" dirty="0">
                <a:solidFill>
                  <a:srgbClr val="000000"/>
                </a:solidFill>
                <a:latin typeface="Calibri" panose="020F0502020204030204" pitchFamily="34" charset="0"/>
                <a:cs typeface="Times New Roman" panose="02020603050405020304" pitchFamily="18" charset="0"/>
              </a:rPr>
              <a:t> que </a:t>
            </a:r>
            <a:r>
              <a:rPr lang="en-GB" sz="1100" dirty="0" err="1">
                <a:solidFill>
                  <a:srgbClr val="000000"/>
                </a:solidFill>
                <a:latin typeface="Calibri" panose="020F0502020204030204" pitchFamily="34" charset="0"/>
                <a:cs typeface="Times New Roman" panose="02020603050405020304" pitchFamily="18" charset="0"/>
              </a:rPr>
              <a:t>debe</a:t>
            </a:r>
            <a:r>
              <a:rPr lang="en-GB" sz="1100" dirty="0">
                <a:solidFill>
                  <a:srgbClr val="000000"/>
                </a:solidFill>
                <a:latin typeface="Calibri" panose="020F0502020204030204" pitchFamily="34" charset="0"/>
                <a:cs typeface="Times New Roman" panose="02020603050405020304" pitchFamily="18" charset="0"/>
              </a:rPr>
              <a:t> ser </a:t>
            </a:r>
            <a:r>
              <a:rPr lang="en-GB" sz="1100" dirty="0" err="1">
                <a:solidFill>
                  <a:srgbClr val="000000"/>
                </a:solidFill>
                <a:latin typeface="Calibri" panose="020F0502020204030204" pitchFamily="34" charset="0"/>
                <a:cs typeface="Times New Roman" panose="02020603050405020304" pitchFamily="18" charset="0"/>
              </a:rPr>
              <a:t>pensada</a:t>
            </a:r>
            <a:r>
              <a:rPr lang="en-GB" sz="1100" dirty="0">
                <a:solidFill>
                  <a:srgbClr val="000000"/>
                </a:solidFill>
                <a:latin typeface="Calibri" panose="020F0502020204030204" pitchFamily="34" charset="0"/>
                <a:cs typeface="Times New Roman" panose="02020603050405020304" pitchFamily="18" charset="0"/>
              </a:rPr>
              <a:t> y </a:t>
            </a:r>
            <a:r>
              <a:rPr lang="en-GB" sz="1100" dirty="0" err="1">
                <a:solidFill>
                  <a:srgbClr val="000000"/>
                </a:solidFill>
                <a:latin typeface="Calibri" panose="020F0502020204030204" pitchFamily="34" charset="0"/>
                <a:cs typeface="Times New Roman" panose="02020603050405020304" pitchFamily="18" charset="0"/>
              </a:rPr>
              <a:t>planificada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Requiere</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construcción</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espacios</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tiempo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dedicados</a:t>
            </a:r>
            <a:r>
              <a:rPr lang="en-GB" sz="1100" dirty="0">
                <a:solidFill>
                  <a:srgbClr val="000000"/>
                </a:solidFill>
                <a:latin typeface="Calibri" panose="020F0502020204030204" pitchFamily="34" charset="0"/>
                <a:cs typeface="Times New Roman" panose="02020603050405020304" pitchFamily="18" charset="0"/>
              </a:rPr>
              <a:t> y </a:t>
            </a:r>
            <a:r>
              <a:rPr lang="en-GB" sz="1100" dirty="0" err="1">
                <a:solidFill>
                  <a:srgbClr val="000000"/>
                </a:solidFill>
                <a:latin typeface="Calibri" panose="020F0502020204030204" pitchFamily="34" charset="0"/>
                <a:cs typeface="Times New Roman" panose="02020603050405020304" pitchFamily="18" charset="0"/>
              </a:rPr>
              <a:t>estructurados</a:t>
            </a:r>
            <a:r>
              <a:rPr lang="en-GB" sz="1100" dirty="0">
                <a:solidFill>
                  <a:srgbClr val="000000"/>
                </a:solidFill>
                <a:latin typeface="Calibri" panose="020F0502020204030204" pitchFamily="34" charset="0"/>
                <a:cs typeface="Times New Roman" panose="02020603050405020304" pitchFamily="18" charset="0"/>
              </a:rPr>
              <a:t>. Gracias a </a:t>
            </a:r>
            <a:r>
              <a:rPr lang="en-GB" sz="1100" dirty="0" err="1">
                <a:solidFill>
                  <a:srgbClr val="000000"/>
                </a:solidFill>
                <a:latin typeface="Calibri" panose="020F0502020204030204" pitchFamily="34" charset="0"/>
                <a:cs typeface="Times New Roman" panose="02020603050405020304" pitchFamily="18" charset="0"/>
              </a:rPr>
              <a:t>este</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intercambio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constante</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información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profesores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pueden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orientar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su</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trabajo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recibir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retroalimentación</a:t>
            </a:r>
            <a:r>
              <a:rPr lang="en-GB" sz="1100" dirty="0">
                <a:solidFill>
                  <a:srgbClr val="000000"/>
                </a:solidFill>
                <a:latin typeface="Calibri" panose="020F0502020204030204" pitchFamily="34" charset="0"/>
                <a:cs typeface="Times New Roman" panose="02020603050405020304" pitchFamily="18" charset="0"/>
              </a:rPr>
              <a:t> y </a:t>
            </a:r>
            <a:r>
              <a:rPr lang="en-GB" sz="1100" dirty="0" err="1">
                <a:solidFill>
                  <a:srgbClr val="000000"/>
                </a:solidFill>
                <a:latin typeface="Calibri" panose="020F0502020204030204" pitchFamily="34" charset="0"/>
                <a:cs typeface="Times New Roman" panose="02020603050405020304" pitchFamily="18" charset="0"/>
              </a:rPr>
              <a:t>evaluar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conjuntamente</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su</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eficacia</a:t>
            </a:r>
            <a:r>
              <a:rPr lang="en-GB" sz="1100" dirty="0">
                <a:solidFill>
                  <a:srgbClr val="000000"/>
                </a:solidFill>
                <a:latin typeface="Calibri" panose="020F0502020204030204" pitchFamily="34" charset="0"/>
                <a:cs typeface="Times New Roman" panose="02020603050405020304" pitchFamily="18" charset="0"/>
              </a:rPr>
              <a:t>. </a:t>
            </a:r>
            <a:endParaRPr sz="1100" dirty="0">
              <a:solidFill>
                <a:srgbClr val="000000"/>
              </a:solidFill>
              <a:latin typeface="Calibri" panose="020F0502020204030204" pitchFamily="34" charset="0"/>
              <a:cs typeface="Times New Roman" panose="02020603050405020304" pitchFamily="18" charset="0"/>
            </a:endParaRPr>
          </a:p>
          <a:p>
            <a:pPr marL="0" lvl="0" indent="0" algn="just">
              <a:lnSpc>
                <a:spcPct val="100000"/>
              </a:lnSpc>
              <a:spcBef>
                <a:spcPts val="0"/>
              </a:spcBef>
            </a:pPr>
            <a:r>
              <a:rPr lang="en-GB" sz="1100" dirty="0">
                <a:solidFill>
                  <a:srgbClr val="000000"/>
                </a:solidFill>
                <a:latin typeface="Calibri" panose="020F0502020204030204" pitchFamily="34" charset="0"/>
                <a:cs typeface="Times New Roman" panose="02020603050405020304" pitchFamily="18" charset="0"/>
              </a:rPr>
              <a:t>La </a:t>
            </a:r>
            <a:r>
              <a:rPr lang="en-GB" sz="1100" dirty="0" err="1">
                <a:solidFill>
                  <a:srgbClr val="000000"/>
                </a:solidFill>
                <a:latin typeface="Calibri" panose="020F0502020204030204" pitchFamily="34" charset="0"/>
                <a:cs typeface="Times New Roman" panose="02020603050405020304" pitchFamily="18" charset="0"/>
              </a:rPr>
              <a:t>información</a:t>
            </a:r>
            <a:r>
              <a:rPr lang="en-GB" sz="1100" dirty="0">
                <a:solidFill>
                  <a:srgbClr val="000000"/>
                </a:solidFill>
                <a:latin typeface="Calibri" panose="020F0502020204030204" pitchFamily="34" charset="0"/>
                <a:cs typeface="Times New Roman" panose="02020603050405020304" pitchFamily="18" charset="0"/>
              </a:rPr>
              <a:t> que </a:t>
            </a:r>
            <a:r>
              <a:rPr lang="en-GB" sz="1100" dirty="0" err="1">
                <a:solidFill>
                  <a:srgbClr val="000000"/>
                </a:solidFill>
                <a:latin typeface="Calibri" panose="020F0502020204030204" pitchFamily="34" charset="0"/>
                <a:cs typeface="Times New Roman" panose="02020603050405020304" pitchFamily="18" charset="0"/>
              </a:rPr>
              <a:t>pueden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proporcionar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niños</a:t>
            </a:r>
            <a:r>
              <a:rPr lang="en-GB" sz="1100" dirty="0">
                <a:solidFill>
                  <a:srgbClr val="000000"/>
                </a:solidFill>
                <a:latin typeface="Calibri" panose="020F0502020204030204" pitchFamily="34" charset="0"/>
                <a:cs typeface="Times New Roman" panose="02020603050405020304" pitchFamily="18" charset="0"/>
              </a:rPr>
              <a:t> y </a:t>
            </a:r>
            <a:r>
              <a:rPr lang="en-GB" sz="1100" dirty="0" err="1">
                <a:solidFill>
                  <a:srgbClr val="000000"/>
                </a:solidFill>
                <a:latin typeface="Calibri" panose="020F0502020204030204" pitchFamily="34" charset="0"/>
                <a:cs typeface="Times New Roman" panose="02020603050405020304" pitchFamily="18" charset="0"/>
              </a:rPr>
              <a:t>niñas</a:t>
            </a:r>
            <a:r>
              <a:rPr lang="en-GB" sz="1100" dirty="0">
                <a:solidFill>
                  <a:srgbClr val="000000"/>
                </a:solidFill>
                <a:latin typeface="Calibri" panose="020F0502020204030204" pitchFamily="34" charset="0"/>
                <a:cs typeface="Times New Roman" panose="02020603050405020304" pitchFamily="18" charset="0"/>
              </a:rPr>
              <a:t> y sus </a:t>
            </a:r>
            <a:r>
              <a:rPr lang="en-GB" sz="1100" dirty="0" err="1">
                <a:solidFill>
                  <a:srgbClr val="000000"/>
                </a:solidFill>
                <a:latin typeface="Calibri" panose="020F0502020204030204" pitchFamily="34" charset="0"/>
                <a:cs typeface="Times New Roman" panose="02020603050405020304" pitchFamily="18" charset="0"/>
              </a:rPr>
              <a:t>cuidadores</a:t>
            </a:r>
            <a:r>
              <a:rPr lang="en-GB" sz="1100" dirty="0">
                <a:solidFill>
                  <a:srgbClr val="000000"/>
                </a:solidFill>
                <a:latin typeface="Calibri" panose="020F0502020204030204" pitchFamily="34" charset="0"/>
                <a:cs typeface="Times New Roman" panose="02020603050405020304" pitchFamily="18" charset="0"/>
              </a:rPr>
              <a:t> es, </a:t>
            </a:r>
            <a:r>
              <a:rPr lang="en-GB" sz="1100" dirty="0" err="1">
                <a:solidFill>
                  <a:srgbClr val="000000"/>
                </a:solidFill>
                <a:latin typeface="Calibri" panose="020F0502020204030204" pitchFamily="34" charset="0"/>
                <a:cs typeface="Times New Roman" panose="02020603050405020304" pitchFamily="18" charset="0"/>
              </a:rPr>
              <a:t>por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ejemplo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muy</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importante</a:t>
            </a:r>
            <a:r>
              <a:rPr lang="en-GB" sz="1100" dirty="0">
                <a:solidFill>
                  <a:srgbClr val="000000"/>
                </a:solidFill>
                <a:latin typeface="Calibri" panose="020F0502020204030204" pitchFamily="34" charset="0"/>
                <a:cs typeface="Times New Roman" panose="02020603050405020304" pitchFamily="18" charset="0"/>
              </a:rPr>
              <a:t> para </a:t>
            </a:r>
            <a:r>
              <a:rPr lang="en-GB" sz="1100" dirty="0" err="1">
                <a:solidFill>
                  <a:srgbClr val="000000"/>
                </a:solidFill>
                <a:latin typeface="Calibri" panose="020F0502020204030204" pitchFamily="34" charset="0"/>
                <a:cs typeface="Times New Roman" panose="02020603050405020304" pitchFamily="18" charset="0"/>
              </a:rPr>
              <a:t>evaluar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niveles</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funcionalidad</a:t>
            </a:r>
            <a:r>
              <a:rPr lang="en-GB" sz="1100" dirty="0">
                <a:solidFill>
                  <a:srgbClr val="000000"/>
                </a:solidFill>
                <a:latin typeface="Calibri" panose="020F0502020204030204" pitchFamily="34" charset="0"/>
                <a:cs typeface="Times New Roman" panose="02020603050405020304" pitchFamily="18" charset="0"/>
              </a:rPr>
              <a:t> y </a:t>
            </a:r>
            <a:r>
              <a:rPr lang="en-GB" sz="1100" dirty="0" err="1">
                <a:solidFill>
                  <a:srgbClr val="000000"/>
                </a:solidFill>
                <a:latin typeface="Calibri" panose="020F0502020204030204" pitchFamily="34" charset="0"/>
                <a:cs typeface="Times New Roman" panose="02020603050405020304" pitchFamily="18" charset="0"/>
              </a:rPr>
              <a:t>autonomía</a:t>
            </a:r>
            <a:r>
              <a:rPr lang="en-GB" sz="1100" dirty="0">
                <a:solidFill>
                  <a:srgbClr val="000000"/>
                </a:solidFill>
                <a:latin typeface="Calibri" panose="020F0502020204030204" pitchFamily="34" charset="0"/>
                <a:cs typeface="Times New Roman" panose="02020603050405020304" pitchFamily="18" charset="0"/>
              </a:rPr>
              <a:t> del </a:t>
            </a:r>
            <a:r>
              <a:rPr lang="en-GB" sz="1100" dirty="0" err="1">
                <a:solidFill>
                  <a:srgbClr val="000000"/>
                </a:solidFill>
                <a:latin typeface="Calibri" panose="020F0502020204030204" pitchFamily="34" charset="0"/>
                <a:cs typeface="Times New Roman" panose="02020603050405020304" pitchFamily="18" charset="0"/>
              </a:rPr>
              <a:t>individuo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independientemente</a:t>
            </a:r>
            <a:r>
              <a:rPr lang="en-GB" sz="1100" dirty="0">
                <a:solidFill>
                  <a:srgbClr val="000000"/>
                </a:solidFill>
                <a:latin typeface="Calibri" panose="020F0502020204030204" pitchFamily="34" charset="0"/>
                <a:cs typeface="Times New Roman" panose="02020603050405020304" pitchFamily="18" charset="0"/>
              </a:rPr>
              <a:t> de las </a:t>
            </a:r>
            <a:r>
              <a:rPr lang="en-GB" sz="1100" dirty="0" err="1">
                <a:solidFill>
                  <a:srgbClr val="000000"/>
                </a:solidFill>
                <a:latin typeface="Calibri" panose="020F0502020204030204" pitchFamily="34" charset="0"/>
                <a:cs typeface="Times New Roman" panose="02020603050405020304" pitchFamily="18" charset="0"/>
              </a:rPr>
              <a:t>referencias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abstractas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basadas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edad</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contribuyendo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así</a:t>
            </a:r>
            <a:r>
              <a:rPr lang="en-GB" sz="1100" dirty="0">
                <a:solidFill>
                  <a:srgbClr val="000000"/>
                </a:solidFill>
                <a:latin typeface="Calibri" panose="020F0502020204030204" pitchFamily="34" charset="0"/>
                <a:cs typeface="Times New Roman" panose="02020603050405020304" pitchFamily="18" charset="0"/>
              </a:rPr>
              <a:t> a </a:t>
            </a:r>
            <a:r>
              <a:rPr lang="en-GB" sz="1100" dirty="0" err="1">
                <a:solidFill>
                  <a:srgbClr val="000000"/>
                </a:solidFill>
                <a:latin typeface="Calibri" panose="020F0502020204030204" pitchFamily="34" charset="0"/>
                <a:cs typeface="Times New Roman" panose="02020603050405020304" pitchFamily="18" charset="0"/>
              </a:rPr>
              <a:t>crear</a:t>
            </a:r>
            <a:r>
              <a:rPr lang="en-GB" sz="1100" dirty="0">
                <a:solidFill>
                  <a:srgbClr val="000000"/>
                </a:solidFill>
                <a:latin typeface="Calibri" panose="020F0502020204030204" pitchFamily="34" charset="0"/>
                <a:cs typeface="Times New Roman" panose="02020603050405020304" pitchFamily="18" charset="0"/>
              </a:rPr>
              <a:t> un </a:t>
            </a:r>
            <a:r>
              <a:rPr lang="en-GB" sz="1100" dirty="0" err="1">
                <a:solidFill>
                  <a:srgbClr val="000000"/>
                </a:solidFill>
                <a:latin typeface="Calibri" panose="020F0502020204030204" pitchFamily="34" charset="0"/>
                <a:cs typeface="Times New Roman" panose="02020603050405020304" pitchFamily="18" charset="0"/>
              </a:rPr>
              <a:t>entorno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fiable</a:t>
            </a:r>
            <a:r>
              <a:rPr lang="en-GB" sz="1100" dirty="0">
                <a:solidFill>
                  <a:srgbClr val="000000"/>
                </a:solidFill>
                <a:latin typeface="Calibri" panose="020F0502020204030204" pitchFamily="34" charset="0"/>
                <a:cs typeface="Times New Roman" panose="02020603050405020304" pitchFamily="18" charset="0"/>
              </a:rPr>
              <a:t> y </a:t>
            </a:r>
            <a:r>
              <a:rPr lang="en-GB" sz="1100" dirty="0" err="1">
                <a:solidFill>
                  <a:srgbClr val="000000"/>
                </a:solidFill>
                <a:latin typeface="Calibri" panose="020F0502020204030204" pitchFamily="34" charset="0"/>
                <a:cs typeface="Times New Roman" panose="02020603050405020304" pitchFamily="18" charset="0"/>
              </a:rPr>
              <a:t>seguro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escuela</a:t>
            </a:r>
            <a:r>
              <a:rPr lang="en-GB" sz="1100" dirty="0">
                <a:solidFill>
                  <a:srgbClr val="000000"/>
                </a:solidFill>
                <a:latin typeface="Calibri" panose="020F0502020204030204" pitchFamily="34" charset="0"/>
                <a:cs typeface="Times New Roman" panose="02020603050405020304" pitchFamily="18" charset="0"/>
              </a:rPr>
              <a:t>. Al </a:t>
            </a:r>
            <a:r>
              <a:rPr lang="en-GB" sz="1100" dirty="0" err="1">
                <a:solidFill>
                  <a:srgbClr val="000000"/>
                </a:solidFill>
                <a:latin typeface="Calibri" panose="020F0502020204030204" pitchFamily="34" charset="0"/>
                <a:cs typeface="Times New Roman" panose="02020603050405020304" pitchFamily="18" charset="0"/>
              </a:rPr>
              <a:t>mismo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tiempo</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información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sobre</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comportamiento</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escuela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momento</a:t>
            </a:r>
            <a:r>
              <a:rPr lang="en-GB" sz="1100" dirty="0">
                <a:solidFill>
                  <a:srgbClr val="000000"/>
                </a:solidFill>
                <a:latin typeface="Calibri" panose="020F0502020204030204" pitchFamily="34" charset="0"/>
                <a:cs typeface="Times New Roman" panose="02020603050405020304" pitchFamily="18" charset="0"/>
              </a:rPr>
              <a:t> y la forma de </a:t>
            </a:r>
            <a:r>
              <a:rPr lang="en-GB" sz="1100" dirty="0" err="1">
                <a:solidFill>
                  <a:srgbClr val="000000"/>
                </a:solidFill>
                <a:latin typeface="Calibri" panose="020F0502020204030204" pitchFamily="34" charset="0"/>
                <a:cs typeface="Times New Roman" panose="02020603050405020304" pitchFamily="18" charset="0"/>
              </a:rPr>
              <a:t>aprender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contenidos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así</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como</a:t>
            </a:r>
            <a:r>
              <a:rPr lang="en-GB" sz="1100" dirty="0">
                <a:solidFill>
                  <a:srgbClr val="000000"/>
                </a:solidFill>
                <a:latin typeface="Calibri" panose="020F0502020204030204" pitchFamily="34" charset="0"/>
                <a:cs typeface="Times New Roman" panose="02020603050405020304" pitchFamily="18" charset="0"/>
              </a:rPr>
              <a:t> las </a:t>
            </a:r>
            <a:r>
              <a:rPr lang="en-GB" sz="1100" dirty="0" err="1">
                <a:solidFill>
                  <a:srgbClr val="000000"/>
                </a:solidFill>
                <a:latin typeface="Calibri" panose="020F0502020204030204" pitchFamily="34" charset="0"/>
                <a:cs typeface="Times New Roman" panose="02020603050405020304" pitchFamily="18" charset="0"/>
              </a:rPr>
              <a:t>habilidades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sociales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puede</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servir</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apoyo</a:t>
            </a:r>
            <a:r>
              <a:rPr lang="en-GB" sz="1100" dirty="0">
                <a:solidFill>
                  <a:srgbClr val="000000"/>
                </a:solidFill>
                <a:latin typeface="Calibri" panose="020F0502020204030204" pitchFamily="34" charset="0"/>
                <a:cs typeface="Times New Roman" panose="02020603050405020304" pitchFamily="18" charset="0"/>
              </a:rPr>
              <a:t> a las </a:t>
            </a:r>
            <a:r>
              <a:rPr lang="en-GB" sz="1100" dirty="0" err="1">
                <a:solidFill>
                  <a:srgbClr val="000000"/>
                </a:solidFill>
                <a:latin typeface="Calibri" panose="020F0502020204030204" pitchFamily="34" charset="0"/>
                <a:cs typeface="Times New Roman" panose="02020603050405020304" pitchFamily="18" charset="0"/>
              </a:rPr>
              <a:t>actividades</a:t>
            </a:r>
            <a:r>
              <a:rPr lang="en-GB" sz="1100" dirty="0">
                <a:solidFill>
                  <a:srgbClr val="000000"/>
                </a:solidFill>
                <a:latin typeface="Calibri" panose="020F0502020204030204" pitchFamily="34" charset="0"/>
                <a:cs typeface="Times New Roman" panose="02020603050405020304" pitchFamily="18" charset="0"/>
              </a:rPr>
              <a:t> que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niño</a:t>
            </a:r>
            <a:r>
              <a:rPr lang="en-GB" sz="1100" dirty="0">
                <a:solidFill>
                  <a:srgbClr val="000000"/>
                </a:solidFill>
                <a:latin typeface="Calibri" panose="020F0502020204030204" pitchFamily="34" charset="0"/>
                <a:cs typeface="Times New Roman" panose="02020603050405020304" pitchFamily="18" charset="0"/>
              </a:rPr>
              <a:t> o </a:t>
            </a:r>
            <a:r>
              <a:rPr lang="en-GB" sz="1100" dirty="0" err="1">
                <a:solidFill>
                  <a:srgbClr val="000000"/>
                </a:solidFill>
                <a:latin typeface="Calibri" panose="020F0502020204030204" pitchFamily="34" charset="0"/>
                <a:cs typeface="Times New Roman" panose="02020603050405020304" pitchFamily="18" charset="0"/>
              </a:rPr>
              <a:t>niña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realiza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casa o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comunidad</a:t>
            </a:r>
            <a:r>
              <a:rPr lang="en-GB" sz="1100" dirty="0">
                <a:solidFill>
                  <a:srgbClr val="000000"/>
                </a:solidFill>
                <a:latin typeface="Calibri" panose="020F0502020204030204" pitchFamily="34" charset="0"/>
                <a:cs typeface="Times New Roman" panose="02020603050405020304" pitchFamily="18" charset="0"/>
              </a:rPr>
              <a:t> y a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adultos</a:t>
            </a:r>
            <a:r>
              <a:rPr lang="en-GB" sz="1100" dirty="0">
                <a:solidFill>
                  <a:srgbClr val="000000"/>
                </a:solidFill>
                <a:latin typeface="Calibri" panose="020F0502020204030204" pitchFamily="34" charset="0"/>
                <a:cs typeface="Times New Roman" panose="02020603050405020304" pitchFamily="18" charset="0"/>
              </a:rPr>
              <a:t> que </a:t>
            </a:r>
            <a:r>
              <a:rPr lang="en-GB" sz="1100" dirty="0" err="1">
                <a:solidFill>
                  <a:srgbClr val="000000"/>
                </a:solidFill>
                <a:latin typeface="Calibri" panose="020F0502020204030204" pitchFamily="34" charset="0"/>
                <a:cs typeface="Times New Roman" panose="02020603050405020304" pitchFamily="18" charset="0"/>
              </a:rPr>
              <a:t>cuidan</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él</a:t>
            </a:r>
            <a:r>
              <a:rPr lang="en-GB" sz="1100" dirty="0">
                <a:solidFill>
                  <a:srgbClr val="000000"/>
                </a:solidFill>
                <a:latin typeface="Calibri" panose="020F0502020204030204" pitchFamily="34" charset="0"/>
                <a:cs typeface="Times New Roman" panose="02020603050405020304" pitchFamily="18" charset="0"/>
              </a:rPr>
              <a:t>. </a:t>
            </a:r>
            <a:endParaRPr sz="1100" dirty="0">
              <a:solidFill>
                <a:srgbClr val="000000"/>
              </a:solidFill>
              <a:latin typeface="Calibri" panose="020F0502020204030204" pitchFamily="34" charset="0"/>
              <a:cs typeface="Times New Roman" panose="02020603050405020304" pitchFamily="18" charset="0"/>
            </a:endParaRPr>
          </a:p>
          <a:p>
            <a:pPr marL="0" lvl="0" indent="0" algn="just">
              <a:lnSpc>
                <a:spcPct val="100000"/>
              </a:lnSpc>
              <a:spcBef>
                <a:spcPts val="0"/>
              </a:spcBef>
            </a:pPr>
            <a:r>
              <a:rPr lang="en-GB" sz="1100" dirty="0">
                <a:solidFill>
                  <a:srgbClr val="000000"/>
                </a:solidFill>
                <a:latin typeface="Calibri" panose="020F0502020204030204" pitchFamily="34" charset="0"/>
                <a:cs typeface="Times New Roman" panose="02020603050405020304" pitchFamily="18" charset="0"/>
              </a:rPr>
              <a:t>La </a:t>
            </a:r>
            <a:r>
              <a:rPr lang="en-GB" sz="1100" dirty="0" err="1">
                <a:solidFill>
                  <a:srgbClr val="000000"/>
                </a:solidFill>
                <a:latin typeface="Calibri" panose="020F0502020204030204" pitchFamily="34" charset="0"/>
                <a:cs typeface="Times New Roman" panose="02020603050405020304" pitchFamily="18" charset="0"/>
              </a:rPr>
              <a:t>alianza</a:t>
            </a:r>
            <a:r>
              <a:rPr lang="en-GB" sz="1100" dirty="0">
                <a:solidFill>
                  <a:srgbClr val="000000"/>
                </a:solidFill>
                <a:latin typeface="Calibri" panose="020F0502020204030204" pitchFamily="34" charset="0"/>
                <a:cs typeface="Times New Roman" panose="02020603050405020304" pitchFamily="18" charset="0"/>
              </a:rPr>
              <a:t> y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clima</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colaboración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creados</a:t>
            </a:r>
            <a:r>
              <a:rPr lang="en-GB" sz="1100" dirty="0">
                <a:solidFill>
                  <a:srgbClr val="000000"/>
                </a:solidFill>
                <a:latin typeface="Calibri" panose="020F0502020204030204" pitchFamily="34" charset="0"/>
                <a:cs typeface="Times New Roman" panose="02020603050405020304" pitchFamily="18" charset="0"/>
              </a:rPr>
              <a:t> entre la </a:t>
            </a:r>
            <a:r>
              <a:rPr lang="en-GB" sz="1100" dirty="0" err="1">
                <a:solidFill>
                  <a:srgbClr val="000000"/>
                </a:solidFill>
                <a:latin typeface="Calibri" panose="020F0502020204030204" pitchFamily="34" charset="0"/>
                <a:cs typeface="Times New Roman" panose="02020603050405020304" pitchFamily="18" charset="0"/>
              </a:rPr>
              <a:t>escuela</a:t>
            </a:r>
            <a:r>
              <a:rPr lang="en-GB" sz="1100" dirty="0">
                <a:solidFill>
                  <a:srgbClr val="000000"/>
                </a:solidFill>
                <a:latin typeface="Calibri" panose="020F0502020204030204" pitchFamily="34" charset="0"/>
                <a:cs typeface="Times New Roman" panose="02020603050405020304" pitchFamily="18" charset="0"/>
              </a:rPr>
              <a:t> y la </a:t>
            </a:r>
            <a:r>
              <a:rPr lang="en-GB" sz="1100" dirty="0" err="1">
                <a:solidFill>
                  <a:srgbClr val="000000"/>
                </a:solidFill>
                <a:latin typeface="Calibri" panose="020F0502020204030204" pitchFamily="34" charset="0"/>
                <a:cs typeface="Times New Roman" panose="02020603050405020304" pitchFamily="18" charset="0"/>
              </a:rPr>
              <a:t>familia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ayudan</a:t>
            </a:r>
            <a:r>
              <a:rPr lang="en-GB" sz="1100" dirty="0">
                <a:solidFill>
                  <a:srgbClr val="000000"/>
                </a:solidFill>
                <a:latin typeface="Calibri" panose="020F0502020204030204" pitchFamily="34" charset="0"/>
                <a:cs typeface="Times New Roman" panose="02020603050405020304" pitchFamily="18" charset="0"/>
              </a:rPr>
              <a:t> a "</a:t>
            </a:r>
            <a:r>
              <a:rPr lang="en-GB" sz="1100" dirty="0" err="1">
                <a:solidFill>
                  <a:srgbClr val="000000"/>
                </a:solidFill>
                <a:latin typeface="Calibri" panose="020F0502020204030204" pitchFamily="34" charset="0"/>
                <a:cs typeface="Times New Roman" panose="02020603050405020304" pitchFamily="18" charset="0"/>
              </a:rPr>
              <a:t>sujetar</a:t>
            </a:r>
            <a:r>
              <a:rPr lang="en-GB" sz="1100" dirty="0">
                <a:solidFill>
                  <a:srgbClr val="000000"/>
                </a:solidFill>
                <a:latin typeface="Calibri" panose="020F0502020204030204" pitchFamily="34" charset="0"/>
                <a:cs typeface="Times New Roman" panose="02020603050405020304" pitchFamily="18" charset="0"/>
              </a:rPr>
              <a:t>" al </a:t>
            </a:r>
            <a:r>
              <a:rPr lang="en-GB" sz="1100" dirty="0" err="1">
                <a:solidFill>
                  <a:srgbClr val="000000"/>
                </a:solidFill>
                <a:latin typeface="Calibri" panose="020F0502020204030204" pitchFamily="34" charset="0"/>
                <a:cs typeface="Times New Roman" panose="02020603050405020304" pitchFamily="18" charset="0"/>
              </a:rPr>
              <a:t>niño</a:t>
            </a:r>
            <a:r>
              <a:rPr lang="en-GB" sz="1100" dirty="0">
                <a:solidFill>
                  <a:srgbClr val="000000"/>
                </a:solidFill>
                <a:latin typeface="Calibri" panose="020F0502020204030204" pitchFamily="34" charset="0"/>
                <a:cs typeface="Times New Roman" panose="02020603050405020304" pitchFamily="18" charset="0"/>
              </a:rPr>
              <a:t>, que </a:t>
            </a:r>
            <a:r>
              <a:rPr lang="en-GB" sz="1100" dirty="0" err="1">
                <a:solidFill>
                  <a:srgbClr val="000000"/>
                </a:solidFill>
                <a:latin typeface="Calibri" panose="020F0502020204030204" pitchFamily="34" charset="0"/>
                <a:cs typeface="Times New Roman" panose="02020603050405020304" pitchFamily="18" charset="0"/>
              </a:rPr>
              <a:t>percibe</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así</a:t>
            </a:r>
            <a:r>
              <a:rPr lang="en-GB" sz="1100" dirty="0">
                <a:solidFill>
                  <a:srgbClr val="000000"/>
                </a:solidFill>
                <a:latin typeface="Calibri" panose="020F0502020204030204" pitchFamily="34" charset="0"/>
                <a:cs typeface="Times New Roman" panose="02020603050405020304" pitchFamily="18" charset="0"/>
              </a:rPr>
              <a:t> que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esfuerzos</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cuidadores</a:t>
            </a:r>
            <a:r>
              <a:rPr lang="en-GB" sz="1100" dirty="0">
                <a:solidFill>
                  <a:srgbClr val="000000"/>
                </a:solidFill>
                <a:latin typeface="Calibri" panose="020F0502020204030204" pitchFamily="34" charset="0"/>
                <a:cs typeface="Times New Roman" panose="02020603050405020304" pitchFamily="18" charset="0"/>
              </a:rPr>
              <a:t> y </a:t>
            </a:r>
            <a:r>
              <a:rPr lang="en-GB" sz="1100" dirty="0" err="1">
                <a:solidFill>
                  <a:srgbClr val="000000"/>
                </a:solidFill>
                <a:latin typeface="Calibri" panose="020F0502020204030204" pitchFamily="34" charset="0"/>
                <a:cs typeface="Times New Roman" panose="02020603050405020304" pitchFamily="18" charset="0"/>
              </a:rPr>
              <a:t>profesores</a:t>
            </a:r>
            <a:r>
              <a:rPr lang="en-GB" sz="1100" dirty="0">
                <a:solidFill>
                  <a:srgbClr val="000000"/>
                </a:solidFill>
                <a:latin typeface="Calibri" panose="020F0502020204030204" pitchFamily="34" charset="0"/>
                <a:cs typeface="Times New Roman" panose="02020603050405020304" pitchFamily="18" charset="0"/>
              </a:rPr>
              <a:t> se </a:t>
            </a:r>
            <a:r>
              <a:rPr lang="en-GB" sz="1100" dirty="0" err="1">
                <a:solidFill>
                  <a:srgbClr val="000000"/>
                </a:solidFill>
                <a:latin typeface="Calibri" panose="020F0502020204030204" pitchFamily="34" charset="0"/>
                <a:cs typeface="Times New Roman" panose="02020603050405020304" pitchFamily="18" charset="0"/>
              </a:rPr>
              <a:t>dirigen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hacia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objetivos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comunes</a:t>
            </a:r>
            <a:r>
              <a:rPr lang="en-GB" sz="1100" dirty="0">
                <a:solidFill>
                  <a:srgbClr val="000000"/>
                </a:solidFill>
                <a:latin typeface="Calibri" panose="020F0502020204030204" pitchFamily="34" charset="0"/>
                <a:cs typeface="Times New Roman" panose="02020603050405020304" pitchFamily="18" charset="0"/>
              </a:rPr>
              <a:t>. </a:t>
            </a:r>
            <a:endParaRPr sz="1100" dirty="0">
              <a:solidFill>
                <a:srgbClr val="000000"/>
              </a:solidFill>
              <a:latin typeface="Calibri" panose="020F0502020204030204" pitchFamily="34" charset="0"/>
              <a:cs typeface="Times New Roman" panose="02020603050405020304" pitchFamily="18" charset="0"/>
            </a:endParaRPr>
          </a:p>
          <a:p>
            <a:pPr marL="0" lvl="0" indent="0" algn="just">
              <a:lnSpc>
                <a:spcPct val="100000"/>
              </a:lnSpc>
              <a:spcBef>
                <a:spcPts val="0"/>
              </a:spcBef>
            </a:pPr>
            <a:r>
              <a:rPr lang="en-GB" sz="1100" dirty="0">
                <a:solidFill>
                  <a:srgbClr val="000000"/>
                </a:solidFill>
                <a:latin typeface="Calibri" panose="020F0502020204030204" pitchFamily="34" charset="0"/>
                <a:cs typeface="Times New Roman" panose="02020603050405020304" pitchFamily="18" charset="0"/>
              </a:rPr>
              <a:t>Para </a:t>
            </a:r>
            <a:r>
              <a:rPr lang="en-GB" sz="1100" dirty="0" err="1">
                <a:solidFill>
                  <a:srgbClr val="000000"/>
                </a:solidFill>
                <a:latin typeface="Calibri" panose="020F0502020204030204" pitchFamily="34" charset="0"/>
                <a:cs typeface="Times New Roman" panose="02020603050405020304" pitchFamily="18" charset="0"/>
              </a:rPr>
              <a:t>favorecer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desarrollo</a:t>
            </a:r>
            <a:r>
              <a:rPr lang="en-GB" sz="1100" dirty="0">
                <a:solidFill>
                  <a:srgbClr val="000000"/>
                </a:solidFill>
                <a:latin typeface="Calibri" panose="020F0502020204030204" pitchFamily="34" charset="0"/>
                <a:cs typeface="Times New Roman" panose="02020603050405020304" pitchFamily="18" charset="0"/>
              </a:rPr>
              <a:t> de </a:t>
            </a:r>
            <a:r>
              <a:rPr lang="en-GB" sz="1100" dirty="0" err="1">
                <a:solidFill>
                  <a:srgbClr val="000000"/>
                </a:solidFill>
                <a:latin typeface="Calibri" panose="020F0502020204030204" pitchFamily="34" charset="0"/>
                <a:cs typeface="Times New Roman" panose="02020603050405020304" pitchFamily="18" charset="0"/>
              </a:rPr>
              <a:t>una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buena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alianza</a:t>
            </a:r>
            <a:r>
              <a:rPr lang="en-GB" sz="1100" dirty="0">
                <a:solidFill>
                  <a:srgbClr val="000000"/>
                </a:solidFill>
                <a:latin typeface="Calibri" panose="020F0502020204030204" pitchFamily="34" charset="0"/>
                <a:cs typeface="Times New Roman" panose="02020603050405020304" pitchFamily="18" charset="0"/>
              </a:rPr>
              <a:t> entre </a:t>
            </a:r>
            <a:r>
              <a:rPr lang="en-GB" sz="1100" dirty="0" err="1">
                <a:solidFill>
                  <a:srgbClr val="000000"/>
                </a:solidFill>
                <a:latin typeface="Calibri" panose="020F0502020204030204" pitchFamily="34" charset="0"/>
                <a:cs typeface="Times New Roman" panose="02020603050405020304" pitchFamily="18" charset="0"/>
              </a:rPr>
              <a:t>los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sujetos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implicados</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la </a:t>
            </a:r>
            <a:r>
              <a:rPr lang="en-GB" sz="1100" dirty="0" err="1">
                <a:solidFill>
                  <a:srgbClr val="000000"/>
                </a:solidFill>
                <a:latin typeface="Calibri" panose="020F0502020204030204" pitchFamily="34" charset="0"/>
                <a:cs typeface="Times New Roman" panose="02020603050405020304" pitchFamily="18" charset="0"/>
              </a:rPr>
              <a:t>relación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puede</a:t>
            </a:r>
            <a:r>
              <a:rPr lang="en-GB" sz="1100" dirty="0">
                <a:solidFill>
                  <a:srgbClr val="000000"/>
                </a:solidFill>
                <a:latin typeface="Calibri" panose="020F0502020204030204" pitchFamily="34" charset="0"/>
                <a:cs typeface="Times New Roman" panose="02020603050405020304" pitchFamily="18" charset="0"/>
              </a:rPr>
              <a:t> ser </a:t>
            </a:r>
            <a:r>
              <a:rPr lang="en-GB" sz="1100" dirty="0" err="1">
                <a:solidFill>
                  <a:srgbClr val="000000"/>
                </a:solidFill>
                <a:latin typeface="Calibri" panose="020F0502020204030204" pitchFamily="34" charset="0"/>
                <a:cs typeface="Times New Roman" panose="02020603050405020304" pitchFamily="18" charset="0"/>
              </a:rPr>
              <a:t>útil</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tener</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en</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cuenta</a:t>
            </a:r>
            <a:r>
              <a:rPr lang="en-GB" sz="1100" dirty="0">
                <a:solidFill>
                  <a:srgbClr val="000000"/>
                </a:solidFill>
                <a:latin typeface="Calibri" panose="020F0502020204030204" pitchFamily="34" charset="0"/>
                <a:cs typeface="Times New Roman" panose="02020603050405020304" pitchFamily="18" charset="0"/>
              </a:rPr>
              <a:t> </a:t>
            </a:r>
            <a:r>
              <a:rPr lang="en-GB" sz="1100" dirty="0" err="1">
                <a:solidFill>
                  <a:srgbClr val="000000"/>
                </a:solidFill>
                <a:latin typeface="Calibri" panose="020F0502020204030204" pitchFamily="34" charset="0"/>
                <a:cs typeface="Times New Roman" panose="02020603050405020304" pitchFamily="18" charset="0"/>
              </a:rPr>
              <a:t>algunos</a:t>
            </a:r>
            <a:r>
              <a:rPr lang="en-GB" sz="1100" dirty="0">
                <a:solidFill>
                  <a:srgbClr val="000000"/>
                </a:solidFill>
                <a:latin typeface="Calibri" panose="020F0502020204030204" pitchFamily="34" charset="0"/>
                <a:cs typeface="Times New Roman" panose="02020603050405020304" pitchFamily="18" charset="0"/>
              </a:rPr>
              <a:t> </a:t>
            </a:r>
            <a:r>
              <a:rPr lang="en-GB" sz="1100" dirty="0"/>
              <a:t>puntos.</a:t>
            </a:r>
            <a:endParaRPr sz="1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7"/>
          <p:cNvSpPr txBox="1">
            <a:spLocks noGrp="1"/>
          </p:cNvSpPr>
          <p:nvPr>
            <p:ph type="body" idx="2"/>
          </p:nvPr>
        </p:nvSpPr>
        <p:spPr>
          <a:xfrm>
            <a:off x="180475" y="156411"/>
            <a:ext cx="11851104" cy="6196263"/>
          </a:xfrm>
          <a:prstGeom prst="rect">
            <a:avLst/>
          </a:prstGeom>
          <a:noFill/>
          <a:ln>
            <a:noFill/>
          </a:ln>
        </p:spPr>
        <p:txBody>
          <a:bodyPr spcFirstLastPara="1" wrap="square" lIns="91425" tIns="45700" rIns="91425" bIns="45700" numCol="2" spcCol="108000" anchor="t" anchorCtr="0">
            <a:noAutofit/>
          </a:bodyPr>
          <a:lstStyle/>
          <a:p>
            <a:pPr marL="171450" marR="0" lvl="0" indent="-171450"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s-ES" sz="1100" dirty="0"/>
              <a:t>Entrar en una nueva escuela puede suponer un gran reto para los niños y niñas que han sufrido adversidades tempranas. Para que sientan que la escuela es un lugar seguro desde el principio, se recomienda organizar encuentros con una persona de referencia, antes de empezar las clases regulares. Tener la posibilidad de familiarizarse con el espacio, las personas y las rutinas es una buena manera de sentar las bases de una buena conexión.</a:t>
            </a:r>
          </a:p>
          <a:p>
            <a:pPr marL="171450" marR="0" lvl="0" indent="-171450"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s-ES" sz="1100" dirty="0"/>
              <a:t>Un elemento esencial para construir una relación de confianza con el niño o niña y su cuidador es la garantía de confidencialidad de los detalles relativos a su historia. Él o ella debe ser dueño y responsable de compartir su trayectoria vital, en el momento y de la forma que más le convenga. </a:t>
            </a:r>
          </a:p>
          <a:p>
            <a:pPr marL="171450" marR="0" lvl="0" indent="-171450"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s-ES" sz="1100" dirty="0"/>
              <a:t>Mantener una mentalidad evolutiva. Las dificultades y fragilidades que el niño o niña pueda mostrar en las tareas de aprendizaje y en las relaciones sociales no completan su identidad. Trabajar en el desarrollo y la consolidación de los puntos fuertes y los talentos contribuye a liberar la identidad de estos jóvenes del trauma y a empujarlos hacia un futuro de nuevas metas de desarrollo. </a:t>
            </a: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endParaRPr lang="es-ES" sz="1100" dirty="0"/>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lang="es-ES" sz="1400" b="1" dirty="0"/>
              <a:t>Estigma y profecía autocumplida</a:t>
            </a:r>
          </a:p>
          <a:p>
            <a:pPr marL="0" marR="0" lvl="0" indent="0" defTabSz="914400" rtl="0" eaLnBrk="1" fontAlgn="auto" latinLnBrk="0" hangingPunct="1">
              <a:lnSpc>
                <a:spcPct val="100000"/>
              </a:lnSpc>
              <a:spcBef>
                <a:spcPts val="0"/>
              </a:spcBef>
              <a:spcAft>
                <a:spcPts val="200"/>
              </a:spcAft>
              <a:buClr>
                <a:srgbClr val="000000"/>
              </a:buClr>
              <a:buSzTx/>
              <a:buFont typeface="Arial"/>
              <a:buNone/>
              <a:tabLst/>
              <a:defRPr/>
            </a:pPr>
            <a:r>
              <a:rPr lang="es-ES" sz="1100" dirty="0"/>
              <a:t>Para crear un entorno respetuoso y seguro en la escuela, el vocabulario es fundamental. </a:t>
            </a:r>
          </a:p>
          <a:p>
            <a:pPr marL="0" marR="0" lvl="0" indent="0" defTabSz="914400" rtl="0" eaLnBrk="1" fontAlgn="auto" latinLnBrk="0" hangingPunct="1">
              <a:lnSpc>
                <a:spcPct val="100000"/>
              </a:lnSpc>
              <a:spcBef>
                <a:spcPts val="0"/>
              </a:spcBef>
              <a:spcAft>
                <a:spcPts val="200"/>
              </a:spcAft>
              <a:buClr>
                <a:srgbClr val="000000"/>
              </a:buClr>
              <a:buSzTx/>
              <a:buFont typeface="Arial"/>
              <a:buNone/>
              <a:tabLst/>
              <a:defRPr/>
            </a:pPr>
            <a:r>
              <a:rPr lang="es-ES" sz="1100" dirty="0"/>
              <a:t>Por ejemplo, hablamos de "adversidad temprana" o "trauma" para describir experiencias difíciles y dolorosas que han sufrido los alumnos o alumnas. Estas palabras son una especie de marco que permite al profesorado reconocer y dar sentido a comportamientos, cogniciones y emociones que de otro modo serían incomprensibles y confusos. Las palabras trauma y adversidad no indican una experiencia específica y única, sino que nombran una amplia gama de posibles experiencias. </a:t>
            </a:r>
          </a:p>
          <a:p>
            <a:pPr marL="0" marR="0" lvl="0" indent="0" defTabSz="914400" rtl="0" eaLnBrk="1" fontAlgn="auto" latinLnBrk="0" hangingPunct="1">
              <a:lnSpc>
                <a:spcPct val="100000"/>
              </a:lnSpc>
              <a:spcBef>
                <a:spcPts val="0"/>
              </a:spcBef>
              <a:spcAft>
                <a:spcPts val="200"/>
              </a:spcAft>
              <a:buClr>
                <a:srgbClr val="000000"/>
              </a:buClr>
              <a:buSzTx/>
              <a:buFont typeface="Arial"/>
              <a:buNone/>
              <a:tabLst/>
              <a:defRPr/>
            </a:pPr>
            <a:r>
              <a:rPr lang="es-ES" sz="1100" dirty="0"/>
              <a:t>Sin embargo, a medida que las palabras circulan, se cargan de otros significados sociales, por lo que a menudo el trauma se convierte en un marcador de identidad, fomentando una división antinatural entre personas "normales" y "traumatizadas"; es decir, entre quienes necesitan ayuda y quienes pueden ofrecérsela. Un pasado difícil puede ayudar a explicar una forma específica de funcionar, pero no define quién es una persona ni en quién se convertirá. Centrarse únicamente en el pasado puede ocultar los enormes recursos y capacidades que los alumnos traen consigo, y clasificarlos como individuos "necesitados" incapaces de hacer una contribución positiva. </a:t>
            </a:r>
          </a:p>
          <a:p>
            <a:pPr marL="0" marR="0" lvl="0" indent="0" defTabSz="914400" rtl="0" eaLnBrk="1" fontAlgn="auto" latinLnBrk="0" hangingPunct="1">
              <a:lnSpc>
                <a:spcPct val="100000"/>
              </a:lnSpc>
              <a:spcBef>
                <a:spcPts val="0"/>
              </a:spcBef>
              <a:spcAft>
                <a:spcPts val="200"/>
              </a:spcAft>
              <a:buClr>
                <a:srgbClr val="000000"/>
              </a:buClr>
              <a:buSzTx/>
              <a:buFont typeface="Arial"/>
              <a:buNone/>
              <a:tabLst/>
              <a:defRPr/>
            </a:pPr>
            <a:r>
              <a:rPr lang="es-ES" sz="1100" dirty="0"/>
              <a:t>En términos más generales, a menudo la vida de los y las jóvenes que se enfrentan a la acogida, el acogimiento fuera del hogar familiar y la migración forzosa se describe en términos negativos, como carentes de algo, por lo que las expectativas que se tienen de ellos son mínimas y quizá no sea una coincidencia que su éxito educativo sea significativamente inferior al de la población joven que no abandona el hogar familiar. </a:t>
            </a:r>
          </a:p>
          <a:p>
            <a:pPr marL="0" marR="0" lvl="0" indent="0" defTabSz="914400" rtl="0" eaLnBrk="1" fontAlgn="auto" latinLnBrk="0" hangingPunct="1">
              <a:lnSpc>
                <a:spcPct val="100000"/>
              </a:lnSpc>
              <a:spcBef>
                <a:spcPts val="0"/>
              </a:spcBef>
              <a:spcAft>
                <a:spcPts val="200"/>
              </a:spcAft>
              <a:buClr>
                <a:srgbClr val="000000"/>
              </a:buClr>
              <a:buSzTx/>
              <a:buFont typeface="Arial"/>
              <a:buNone/>
              <a:tabLst/>
              <a:defRPr/>
            </a:pPr>
            <a:endParaRPr lang="es-ES" sz="1100" dirty="0"/>
          </a:p>
          <a:p>
            <a:pPr marL="0" marR="0" lvl="0" indent="0" defTabSz="914400" rtl="0" eaLnBrk="1" fontAlgn="auto" latinLnBrk="0" hangingPunct="1">
              <a:lnSpc>
                <a:spcPct val="100000"/>
              </a:lnSpc>
              <a:spcBef>
                <a:spcPts val="0"/>
              </a:spcBef>
              <a:spcAft>
                <a:spcPts val="200"/>
              </a:spcAft>
              <a:buClr>
                <a:srgbClr val="000000"/>
              </a:buClr>
              <a:buSzTx/>
              <a:buFont typeface="Arial"/>
              <a:buNone/>
              <a:tabLst/>
              <a:defRPr/>
            </a:pPr>
            <a:endParaRPr lang="es-ES" sz="1100" dirty="0"/>
          </a:p>
          <a:p>
            <a:pPr marL="48260" lvl="0" indent="0" rtl="0">
              <a:lnSpc>
                <a:spcPct val="100000"/>
              </a:lnSpc>
              <a:spcBef>
                <a:spcPts val="200"/>
              </a:spcBef>
              <a:spcAft>
                <a:spcPts val="0"/>
              </a:spcAft>
              <a:buSzPts val="1600"/>
              <a:buNone/>
            </a:pPr>
            <a:r>
              <a:rPr lang="en-GB" sz="1400" b="1" dirty="0"/>
              <a:t>La </a:t>
            </a:r>
            <a:r>
              <a:rPr lang="en-GB" sz="1400" b="1" dirty="0" err="1"/>
              <a:t>curiosidad</a:t>
            </a:r>
            <a:r>
              <a:rPr lang="en-GB" sz="1400" b="1" dirty="0"/>
              <a:t>… </a:t>
            </a:r>
            <a:r>
              <a:rPr lang="en-GB" sz="1400" b="1" dirty="0" err="1"/>
              <a:t>una</a:t>
            </a:r>
            <a:r>
              <a:rPr lang="en-GB" sz="1400" b="1" dirty="0"/>
              <a:t> </a:t>
            </a:r>
            <a:r>
              <a:rPr lang="en-GB" sz="1400" b="1" dirty="0" err="1"/>
              <a:t>ocasión</a:t>
            </a:r>
            <a:r>
              <a:rPr lang="en-GB" sz="1400" b="1" dirty="0"/>
              <a:t> de </a:t>
            </a:r>
            <a:r>
              <a:rPr lang="en-GB" sz="1400" b="1" dirty="0" err="1"/>
              <a:t>aprendizaje</a:t>
            </a:r>
            <a:endParaRPr lang="en-GB" sz="1100" dirty="0"/>
          </a:p>
          <a:p>
            <a:pPr marL="48260" lvl="0" indent="0" rtl="0">
              <a:lnSpc>
                <a:spcPct val="100000"/>
              </a:lnSpc>
              <a:spcBef>
                <a:spcPts val="200"/>
              </a:spcBef>
              <a:spcAft>
                <a:spcPts val="0"/>
              </a:spcAft>
              <a:buSzPts val="1600"/>
              <a:buNone/>
            </a:pPr>
            <a:r>
              <a:rPr lang="en-GB" sz="1100" dirty="0"/>
              <a:t>Ideas </a:t>
            </a:r>
            <a:r>
              <a:rPr lang="en-GB" sz="1100" dirty="0" err="1"/>
              <a:t>básicas</a:t>
            </a:r>
            <a:r>
              <a:rPr lang="en-GB" sz="1100" dirty="0"/>
              <a:t> para </a:t>
            </a:r>
            <a:r>
              <a:rPr lang="en-GB" sz="1100" dirty="0" err="1"/>
              <a:t>satisfacer</a:t>
            </a:r>
            <a:r>
              <a:rPr lang="en-GB" sz="1100" dirty="0"/>
              <a:t> la </a:t>
            </a:r>
            <a:r>
              <a:rPr lang="en-GB" sz="1100" dirty="0" err="1"/>
              <a:t>curiosidad</a:t>
            </a:r>
            <a:r>
              <a:rPr lang="en-GB" sz="1100" dirty="0"/>
              <a:t> de </a:t>
            </a:r>
            <a:r>
              <a:rPr lang="en-GB" sz="1100" dirty="0" err="1"/>
              <a:t>preescolares</a:t>
            </a:r>
            <a:r>
              <a:rPr lang="en-GB" sz="1100" dirty="0"/>
              <a:t> y </a:t>
            </a:r>
            <a:r>
              <a:rPr lang="en-GB" sz="1100" dirty="0" err="1"/>
              <a:t>niños</a:t>
            </a:r>
            <a:r>
              <a:rPr lang="en-GB" sz="1100" dirty="0"/>
              <a:t> y </a:t>
            </a:r>
            <a:r>
              <a:rPr lang="en-GB" sz="1100" dirty="0" err="1"/>
              <a:t>niñas</a:t>
            </a:r>
            <a:r>
              <a:rPr lang="en-GB" sz="1100" dirty="0"/>
              <a:t> de </a:t>
            </a:r>
            <a:r>
              <a:rPr lang="en-GB" sz="1100" dirty="0" err="1"/>
              <a:t>primaria</a:t>
            </a:r>
            <a:r>
              <a:rPr lang="en-GB" sz="1100" dirty="0"/>
              <a:t> </a:t>
            </a:r>
            <a:r>
              <a:rPr lang="en-GB" sz="1100" dirty="0" err="1"/>
              <a:t>sobre</a:t>
            </a:r>
            <a:r>
              <a:rPr lang="en-GB" sz="1100" dirty="0"/>
              <a:t> las </a:t>
            </a:r>
            <a:r>
              <a:rPr lang="en-GB" sz="1100" dirty="0" err="1"/>
              <a:t>familias</a:t>
            </a:r>
            <a:r>
              <a:rPr lang="en-GB" sz="1100" dirty="0"/>
              <a:t> </a:t>
            </a:r>
            <a:r>
              <a:rPr lang="en-GB" sz="1100" dirty="0" err="1"/>
              <a:t>adoptivas</a:t>
            </a:r>
            <a:r>
              <a:rPr lang="en-GB" sz="1100" dirty="0"/>
              <a:t> y de </a:t>
            </a:r>
            <a:r>
              <a:rPr lang="en-GB" sz="1100" dirty="0" err="1"/>
              <a:t>acogida</a:t>
            </a:r>
            <a:r>
              <a:rPr lang="en-GB" sz="1100" dirty="0"/>
              <a:t>:</a:t>
            </a:r>
          </a:p>
          <a:p>
            <a:pPr marL="171450" lvl="0" indent="-171450" rtl="0">
              <a:lnSpc>
                <a:spcPct val="100000"/>
              </a:lnSpc>
              <a:spcBef>
                <a:spcPts val="0"/>
              </a:spcBef>
              <a:spcAft>
                <a:spcPts val="0"/>
              </a:spcAft>
              <a:buSzPts val="1600"/>
              <a:buFont typeface="Arial" panose="020B0604020202020204" pitchFamily="34" charset="0"/>
              <a:buChar char="•"/>
            </a:pPr>
            <a:r>
              <a:rPr lang="en-GB" sz="1100" b="1" dirty="0"/>
              <a:t>A </a:t>
            </a:r>
            <a:r>
              <a:rPr lang="en-GB" sz="1100" b="1" dirty="0" err="1"/>
              <a:t>veces</a:t>
            </a:r>
            <a:r>
              <a:rPr lang="en-GB" sz="1100" b="1" dirty="0"/>
              <a:t>, </a:t>
            </a:r>
            <a:r>
              <a:rPr lang="en-GB" sz="1100" b="1" dirty="0" err="1"/>
              <a:t>algunas</a:t>
            </a:r>
            <a:r>
              <a:rPr lang="en-GB" sz="1100" b="1" dirty="0"/>
              <a:t> personas </a:t>
            </a:r>
            <a:r>
              <a:rPr lang="en-GB" sz="1100" b="1" dirty="0" err="1"/>
              <a:t>tienen</a:t>
            </a:r>
            <a:r>
              <a:rPr lang="en-GB" sz="1100" b="1" dirty="0"/>
              <a:t> un </a:t>
            </a:r>
            <a:r>
              <a:rPr lang="en-GB" sz="1100" b="1" dirty="0" err="1"/>
              <a:t>hijo</a:t>
            </a:r>
            <a:r>
              <a:rPr lang="en-GB" sz="1100" b="1" dirty="0"/>
              <a:t> o </a:t>
            </a:r>
            <a:r>
              <a:rPr lang="en-GB" sz="1100" b="1" dirty="0" err="1"/>
              <a:t>hija</a:t>
            </a:r>
            <a:r>
              <a:rPr lang="en-GB" sz="1100" b="1" dirty="0"/>
              <a:t>, </a:t>
            </a:r>
            <a:r>
              <a:rPr lang="en-GB" sz="1100" b="1" dirty="0" err="1"/>
              <a:t>pero</a:t>
            </a:r>
            <a:r>
              <a:rPr lang="en-GB" sz="1100" b="1" dirty="0"/>
              <a:t> no </a:t>
            </a:r>
            <a:r>
              <a:rPr lang="en-GB" sz="1100" b="1" dirty="0" err="1"/>
              <a:t>están</a:t>
            </a:r>
            <a:r>
              <a:rPr lang="en-GB" sz="1100" b="1" dirty="0"/>
              <a:t> </a:t>
            </a:r>
            <a:r>
              <a:rPr lang="en-GB" sz="1100" b="1" dirty="0" err="1"/>
              <a:t>preparadas</a:t>
            </a:r>
            <a:r>
              <a:rPr lang="en-GB" sz="1100" b="1" dirty="0"/>
              <a:t> o no </a:t>
            </a:r>
            <a:r>
              <a:rPr lang="en-GB" sz="1100" b="1" dirty="0" err="1"/>
              <a:t>pueden</a:t>
            </a:r>
            <a:r>
              <a:rPr lang="en-GB" sz="1100" b="1" dirty="0"/>
              <a:t> </a:t>
            </a:r>
            <a:r>
              <a:rPr lang="en-GB" sz="1100" b="1" dirty="0" err="1"/>
              <a:t>hacerse</a:t>
            </a:r>
            <a:r>
              <a:rPr lang="en-GB" sz="1100" b="1" dirty="0"/>
              <a:t> cargo de </a:t>
            </a:r>
            <a:r>
              <a:rPr lang="en-GB" sz="1100" b="1" dirty="0" err="1"/>
              <a:t>él</a:t>
            </a:r>
            <a:r>
              <a:rPr lang="en-GB" sz="1100" b="1" dirty="0"/>
              <a:t> o </a:t>
            </a:r>
            <a:r>
              <a:rPr lang="en-GB" sz="1100" b="1" dirty="0" err="1"/>
              <a:t>ella</a:t>
            </a:r>
            <a:r>
              <a:rPr lang="en-GB" sz="1100" b="1" dirty="0"/>
              <a:t>. </a:t>
            </a:r>
            <a:r>
              <a:rPr lang="en-GB" sz="1100" dirty="0" err="1"/>
              <a:t>Alrededor</a:t>
            </a:r>
            <a:r>
              <a:rPr lang="en-GB" sz="1100" dirty="0"/>
              <a:t> de </a:t>
            </a:r>
            <a:r>
              <a:rPr lang="en-GB" sz="1100" dirty="0" err="1"/>
              <a:t>los</a:t>
            </a:r>
            <a:r>
              <a:rPr lang="en-GB" sz="1100" dirty="0"/>
              <a:t> </a:t>
            </a:r>
            <a:r>
              <a:rPr lang="en-GB" sz="1100" dirty="0" err="1"/>
              <a:t>primeros</a:t>
            </a:r>
            <a:r>
              <a:rPr lang="en-GB" sz="1100" dirty="0"/>
              <a:t> </a:t>
            </a:r>
            <a:r>
              <a:rPr lang="en-GB" sz="1100" dirty="0" err="1"/>
              <a:t>años</a:t>
            </a:r>
            <a:r>
              <a:rPr lang="en-GB" sz="1100" dirty="0"/>
              <a:t> de la </a:t>
            </a:r>
            <a:r>
              <a:rPr lang="en-GB" sz="1100" dirty="0" err="1"/>
              <a:t>escuela</a:t>
            </a:r>
            <a:r>
              <a:rPr lang="en-GB" sz="1100" dirty="0"/>
              <a:t> </a:t>
            </a:r>
            <a:r>
              <a:rPr lang="en-GB" sz="1100" dirty="0" err="1"/>
              <a:t>primaria</a:t>
            </a:r>
            <a:r>
              <a:rPr lang="en-GB" sz="1100" dirty="0"/>
              <a:t>, </a:t>
            </a:r>
            <a:r>
              <a:rPr lang="en-GB" sz="1100" dirty="0" err="1"/>
              <a:t>los</a:t>
            </a:r>
            <a:r>
              <a:rPr lang="en-GB" sz="1100" dirty="0"/>
              <a:t> </a:t>
            </a:r>
            <a:r>
              <a:rPr lang="en-GB" sz="1100" dirty="0" err="1"/>
              <a:t>niños</a:t>
            </a:r>
            <a:r>
              <a:rPr lang="en-GB" sz="1100" dirty="0"/>
              <a:t> y </a:t>
            </a:r>
            <a:r>
              <a:rPr lang="en-GB" sz="1100" dirty="0" err="1"/>
              <a:t>niñas</a:t>
            </a:r>
            <a:r>
              <a:rPr lang="en-GB" sz="1100" dirty="0"/>
              <a:t> </a:t>
            </a:r>
            <a:r>
              <a:rPr lang="en-GB" sz="1100" dirty="0" err="1"/>
              <a:t>comienzan</a:t>
            </a:r>
            <a:r>
              <a:rPr lang="en-GB" sz="1100" dirty="0"/>
              <a:t> a </a:t>
            </a:r>
            <a:r>
              <a:rPr lang="en-GB" sz="1100" dirty="0" err="1"/>
              <a:t>aprender</a:t>
            </a:r>
            <a:r>
              <a:rPr lang="en-GB" sz="1100" dirty="0"/>
              <a:t> las bases de la </a:t>
            </a:r>
            <a:r>
              <a:rPr lang="en-GB" sz="1100" dirty="0" err="1"/>
              <a:t>reproducción</a:t>
            </a:r>
            <a:r>
              <a:rPr lang="en-GB" sz="1100" dirty="0"/>
              <a:t>. </a:t>
            </a:r>
            <a:r>
              <a:rPr lang="en-GB" sz="1100" dirty="0" err="1"/>
              <a:t>Entonces</a:t>
            </a:r>
            <a:r>
              <a:rPr lang="en-GB" sz="1100" dirty="0"/>
              <a:t> </a:t>
            </a:r>
            <a:r>
              <a:rPr lang="en-GB" sz="1100" dirty="0" err="1"/>
              <a:t>pueden</a:t>
            </a:r>
            <a:r>
              <a:rPr lang="en-GB" sz="1100" dirty="0"/>
              <a:t> </a:t>
            </a:r>
            <a:r>
              <a:rPr lang="en-GB" sz="1100" dirty="0" err="1"/>
              <a:t>darse</a:t>
            </a:r>
            <a:r>
              <a:rPr lang="en-GB" sz="1100" dirty="0"/>
              <a:t> </a:t>
            </a:r>
            <a:r>
              <a:rPr lang="en-GB" sz="1100" dirty="0" err="1"/>
              <a:t>cuenta</a:t>
            </a:r>
            <a:r>
              <a:rPr lang="en-GB" sz="1100" dirty="0"/>
              <a:t> de que </a:t>
            </a:r>
            <a:r>
              <a:rPr lang="en-GB" sz="1100" dirty="0" err="1"/>
              <a:t>tenía</a:t>
            </a:r>
            <a:r>
              <a:rPr lang="en-GB" sz="1100" dirty="0"/>
              <a:t> que </a:t>
            </a:r>
            <a:r>
              <a:rPr lang="en-GB" sz="1100" dirty="0" err="1"/>
              <a:t>haber</a:t>
            </a:r>
            <a:r>
              <a:rPr lang="en-GB" sz="1100" dirty="0"/>
              <a:t> </a:t>
            </a:r>
            <a:r>
              <a:rPr lang="en-GB" sz="1100" dirty="0" err="1"/>
              <a:t>otros</a:t>
            </a:r>
            <a:r>
              <a:rPr lang="en-GB" sz="1100" dirty="0"/>
              <a:t> padres antes de que un </a:t>
            </a:r>
            <a:r>
              <a:rPr lang="en-GB" sz="1100" dirty="0" err="1"/>
              <a:t>niño</a:t>
            </a:r>
            <a:r>
              <a:rPr lang="en-GB" sz="1100" dirty="0"/>
              <a:t> o </a:t>
            </a:r>
            <a:r>
              <a:rPr lang="en-GB" sz="1100" dirty="0" err="1"/>
              <a:t>niña</a:t>
            </a:r>
            <a:r>
              <a:rPr lang="en-GB" sz="1100" dirty="0"/>
              <a:t> </a:t>
            </a:r>
            <a:r>
              <a:rPr lang="en-GB" sz="1100" dirty="0" err="1"/>
              <a:t>fuera</a:t>
            </a:r>
            <a:r>
              <a:rPr lang="en-GB" sz="1100" dirty="0"/>
              <a:t> </a:t>
            </a:r>
            <a:r>
              <a:rPr lang="en-GB" sz="1100" dirty="0" err="1"/>
              <a:t>puesto</a:t>
            </a:r>
            <a:r>
              <a:rPr lang="en-GB" sz="1100" dirty="0"/>
              <a:t> </a:t>
            </a:r>
            <a:r>
              <a:rPr lang="en-GB" sz="1100" dirty="0" err="1"/>
              <a:t>en</a:t>
            </a:r>
            <a:r>
              <a:rPr lang="en-GB" sz="1100" dirty="0"/>
              <a:t> </a:t>
            </a:r>
            <a:r>
              <a:rPr lang="en-GB" sz="1100" dirty="0" err="1"/>
              <a:t>adopción</a:t>
            </a:r>
            <a:r>
              <a:rPr lang="en-GB" sz="1100" dirty="0"/>
              <a:t>. De la </a:t>
            </a:r>
            <a:r>
              <a:rPr lang="en-GB" sz="1100" dirty="0" err="1"/>
              <a:t>misma</a:t>
            </a:r>
            <a:r>
              <a:rPr lang="en-GB" sz="1100" dirty="0"/>
              <a:t> </a:t>
            </a:r>
            <a:r>
              <a:rPr lang="en-GB" sz="1100" dirty="0" err="1"/>
              <a:t>manera</a:t>
            </a:r>
            <a:r>
              <a:rPr lang="en-GB" sz="1100" dirty="0"/>
              <a:t>, </a:t>
            </a:r>
            <a:r>
              <a:rPr lang="en-GB" sz="1100" dirty="0" err="1"/>
              <a:t>cuando</a:t>
            </a:r>
            <a:r>
              <a:rPr lang="en-GB" sz="1100" dirty="0"/>
              <a:t> </a:t>
            </a:r>
            <a:r>
              <a:rPr lang="en-GB" sz="1100" dirty="0" err="1"/>
              <a:t>ven</a:t>
            </a:r>
            <a:r>
              <a:rPr lang="en-GB" sz="1100" dirty="0"/>
              <a:t> a un </a:t>
            </a:r>
            <a:r>
              <a:rPr lang="en-GB" sz="1100" dirty="0" err="1"/>
              <a:t>niño</a:t>
            </a:r>
            <a:r>
              <a:rPr lang="en-GB" sz="1100" dirty="0"/>
              <a:t> o </a:t>
            </a:r>
            <a:r>
              <a:rPr lang="en-GB" sz="1100" dirty="0" err="1"/>
              <a:t>niña</a:t>
            </a:r>
            <a:r>
              <a:rPr lang="en-GB" sz="1100" dirty="0"/>
              <a:t> con </a:t>
            </a:r>
            <a:r>
              <a:rPr lang="en-GB" sz="1100" dirty="0" err="1"/>
              <a:t>rasgos</a:t>
            </a:r>
            <a:r>
              <a:rPr lang="en-GB" sz="1100" dirty="0"/>
              <a:t> </a:t>
            </a:r>
            <a:r>
              <a:rPr lang="en-GB" sz="1100" dirty="0" err="1"/>
              <a:t>asiáticos</a:t>
            </a:r>
            <a:r>
              <a:rPr lang="en-GB" sz="1100" dirty="0"/>
              <a:t> que le dice “</a:t>
            </a:r>
            <a:r>
              <a:rPr lang="en-GB" sz="1100" dirty="0" err="1"/>
              <a:t>mamá</a:t>
            </a:r>
            <a:r>
              <a:rPr lang="en-GB" sz="1100" dirty="0"/>
              <a:t>” a </a:t>
            </a:r>
            <a:r>
              <a:rPr lang="en-GB" sz="1100" dirty="0" err="1"/>
              <a:t>una</a:t>
            </a:r>
            <a:r>
              <a:rPr lang="en-GB" sz="1100" dirty="0"/>
              <a:t> </a:t>
            </a:r>
            <a:r>
              <a:rPr lang="en-GB" sz="1100" dirty="0" err="1"/>
              <a:t>mujer</a:t>
            </a:r>
            <a:r>
              <a:rPr lang="en-GB" sz="1100" dirty="0"/>
              <a:t> que no se </a:t>
            </a:r>
            <a:r>
              <a:rPr lang="en-GB" sz="1100" dirty="0" err="1"/>
              <a:t>parece</a:t>
            </a:r>
            <a:r>
              <a:rPr lang="en-GB" sz="1100" dirty="0"/>
              <a:t> a </a:t>
            </a:r>
            <a:r>
              <a:rPr lang="en-GB" sz="1100" dirty="0" err="1"/>
              <a:t>ellos</a:t>
            </a:r>
            <a:r>
              <a:rPr lang="en-GB" sz="1100" dirty="0"/>
              <a:t>, </a:t>
            </a:r>
            <a:r>
              <a:rPr lang="en-GB" sz="1100" dirty="0" err="1"/>
              <a:t>pueden</a:t>
            </a:r>
            <a:r>
              <a:rPr lang="en-GB" sz="1100" dirty="0"/>
              <a:t> </a:t>
            </a:r>
            <a:r>
              <a:rPr lang="en-GB" sz="1100" dirty="0" err="1"/>
              <a:t>necesitar</a:t>
            </a:r>
            <a:r>
              <a:rPr lang="en-GB" sz="1100" dirty="0"/>
              <a:t> </a:t>
            </a:r>
            <a:r>
              <a:rPr lang="en-GB" sz="1100" dirty="0" err="1"/>
              <a:t>ayuda</a:t>
            </a:r>
            <a:r>
              <a:rPr lang="en-GB" sz="1100" dirty="0"/>
              <a:t> para </a:t>
            </a:r>
            <a:r>
              <a:rPr lang="en-GB" sz="1100" dirty="0" err="1"/>
              <a:t>entenderlo</a:t>
            </a:r>
            <a:r>
              <a:rPr lang="en-GB" sz="1100" dirty="0"/>
              <a:t>. Es </a:t>
            </a:r>
            <a:r>
              <a:rPr lang="en-GB" sz="1100" dirty="0" err="1"/>
              <a:t>importante</a:t>
            </a:r>
            <a:r>
              <a:rPr lang="en-GB" sz="1100" dirty="0"/>
              <a:t> </a:t>
            </a:r>
            <a:r>
              <a:rPr lang="en-GB" sz="1100" dirty="0" err="1"/>
              <a:t>aclarar</a:t>
            </a:r>
            <a:r>
              <a:rPr lang="en-GB" sz="1100" dirty="0"/>
              <a:t> que no </a:t>
            </a:r>
            <a:r>
              <a:rPr lang="en-GB" sz="1100" dirty="0" err="1"/>
              <a:t>existen</a:t>
            </a:r>
            <a:r>
              <a:rPr lang="en-GB" sz="1100" dirty="0"/>
              <a:t> padres “</a:t>
            </a:r>
            <a:r>
              <a:rPr lang="en-GB" sz="1100" dirty="0" err="1"/>
              <a:t>reales</a:t>
            </a:r>
            <a:r>
              <a:rPr lang="en-GB" sz="1100" dirty="0"/>
              <a:t>” y “</a:t>
            </a:r>
            <a:r>
              <a:rPr lang="en-GB" sz="1100" dirty="0" err="1"/>
              <a:t>falsos</a:t>
            </a:r>
            <a:r>
              <a:rPr lang="en-GB" sz="1100" dirty="0"/>
              <a:t>”. Podemos </a:t>
            </a:r>
          </a:p>
          <a:p>
            <a:pPr marL="171450" lvl="0" indent="-171450" rtl="0">
              <a:lnSpc>
                <a:spcPct val="100000"/>
              </a:lnSpc>
              <a:spcBef>
                <a:spcPts val="0"/>
              </a:spcBef>
              <a:spcAft>
                <a:spcPts val="0"/>
              </a:spcAft>
              <a:buSzPts val="1600"/>
              <a:buFont typeface="Arial" panose="020B0604020202020204" pitchFamily="34" charset="0"/>
              <a:buChar char="•"/>
            </a:pPr>
            <a:r>
              <a:rPr lang="en-GB" sz="1100" b="1" dirty="0"/>
              <a:t>Las </a:t>
            </a:r>
            <a:r>
              <a:rPr lang="en-GB" sz="1100" b="1" dirty="0" err="1"/>
              <a:t>razones</a:t>
            </a:r>
            <a:r>
              <a:rPr lang="en-GB" sz="1100" b="1" dirty="0"/>
              <a:t> </a:t>
            </a:r>
            <a:r>
              <a:rPr lang="en-GB" sz="1100" b="1" dirty="0" err="1"/>
              <a:t>por</a:t>
            </a:r>
            <a:r>
              <a:rPr lang="en-GB" sz="1100" b="1" dirty="0"/>
              <a:t> las que un </a:t>
            </a:r>
            <a:r>
              <a:rPr lang="en-GB" sz="1100" b="1" dirty="0" err="1"/>
              <a:t>niño</a:t>
            </a:r>
            <a:r>
              <a:rPr lang="en-GB" sz="1100" b="1" dirty="0"/>
              <a:t> o </a:t>
            </a:r>
            <a:r>
              <a:rPr lang="en-GB" sz="1100" b="1" dirty="0" err="1"/>
              <a:t>niña</a:t>
            </a:r>
            <a:r>
              <a:rPr lang="en-GB" sz="1100" b="1" dirty="0"/>
              <a:t> </a:t>
            </a:r>
            <a:r>
              <a:rPr lang="en-GB" sz="1100" b="1" dirty="0" err="1"/>
              <a:t>fue</a:t>
            </a:r>
            <a:r>
              <a:rPr lang="en-GB" sz="1100" b="1" dirty="0"/>
              <a:t> </a:t>
            </a:r>
            <a:r>
              <a:rPr lang="en-GB" sz="1100" b="1" dirty="0" err="1"/>
              <a:t>acogido</a:t>
            </a:r>
            <a:r>
              <a:rPr lang="en-GB" sz="1100" b="1" dirty="0"/>
              <a:t> </a:t>
            </a:r>
            <a:r>
              <a:rPr lang="en-GB" sz="1100" b="1" dirty="0" err="1"/>
              <a:t>en</a:t>
            </a:r>
            <a:r>
              <a:rPr lang="en-GB" sz="1100" b="1" dirty="0"/>
              <a:t> </a:t>
            </a:r>
            <a:r>
              <a:rPr lang="en-GB" sz="1100" b="1" dirty="0" err="1"/>
              <a:t>una</a:t>
            </a:r>
            <a:r>
              <a:rPr lang="en-GB" sz="1100" b="1" dirty="0"/>
              <a:t> </a:t>
            </a:r>
            <a:r>
              <a:rPr lang="en-GB" sz="1100" b="1" dirty="0" err="1"/>
              <a:t>familia</a:t>
            </a:r>
            <a:r>
              <a:rPr lang="en-GB" sz="1100" b="1" dirty="0"/>
              <a:t> </a:t>
            </a:r>
            <a:r>
              <a:rPr lang="en-GB" sz="1100" b="1" dirty="0" err="1"/>
              <a:t>adoptiva</a:t>
            </a:r>
            <a:r>
              <a:rPr lang="en-GB" sz="1100" b="1" dirty="0"/>
              <a:t> o de </a:t>
            </a:r>
            <a:r>
              <a:rPr lang="en-GB" sz="1100" b="1" dirty="0" err="1"/>
              <a:t>acogida</a:t>
            </a:r>
            <a:r>
              <a:rPr lang="en-GB" sz="1100" b="1" dirty="0"/>
              <a:t> no </a:t>
            </a:r>
            <a:r>
              <a:rPr lang="en-GB" sz="1100" b="1" dirty="0" err="1"/>
              <a:t>tienen</a:t>
            </a:r>
            <a:r>
              <a:rPr lang="en-GB" sz="1100" b="1" dirty="0"/>
              <a:t> que </a:t>
            </a:r>
            <a:r>
              <a:rPr lang="en-GB" sz="1100" b="1" dirty="0" err="1"/>
              <a:t>ver</a:t>
            </a:r>
            <a:r>
              <a:rPr lang="en-GB" sz="1100" b="1" dirty="0"/>
              <a:t> con </a:t>
            </a:r>
            <a:r>
              <a:rPr lang="en-GB" sz="1100" b="1" dirty="0" err="1"/>
              <a:t>cómo</a:t>
            </a:r>
            <a:r>
              <a:rPr lang="en-GB" sz="1100" b="1" dirty="0"/>
              <a:t> es o </a:t>
            </a:r>
            <a:r>
              <a:rPr lang="en-GB" sz="1100" b="1" dirty="0" err="1"/>
              <a:t>cómo</a:t>
            </a:r>
            <a:r>
              <a:rPr lang="en-GB" sz="1100" b="1" dirty="0"/>
              <a:t> era. </a:t>
            </a:r>
            <a:r>
              <a:rPr lang="en-GB" sz="1100" b="1" dirty="0" err="1"/>
              <a:t>él</a:t>
            </a:r>
            <a:r>
              <a:rPr lang="en-GB" sz="1100" b="1" dirty="0"/>
              <a:t> o </a:t>
            </a:r>
            <a:r>
              <a:rPr lang="en-GB" sz="1100" b="1" dirty="0" err="1"/>
              <a:t>ella</a:t>
            </a:r>
            <a:r>
              <a:rPr lang="en-GB" sz="1100" b="1" dirty="0"/>
              <a:t>.</a:t>
            </a:r>
            <a:br>
              <a:rPr lang="en-GB" sz="1100" b="1" dirty="0"/>
            </a:br>
            <a:r>
              <a:rPr lang="en-GB" sz="1100" dirty="0" err="1"/>
              <a:t>Preguntas</a:t>
            </a:r>
            <a:r>
              <a:rPr lang="en-GB" sz="1100" dirty="0"/>
              <a:t> </a:t>
            </a:r>
            <a:r>
              <a:rPr lang="en-GB" sz="1100" dirty="0" err="1"/>
              <a:t>como</a:t>
            </a:r>
            <a:r>
              <a:rPr lang="en-GB" sz="1100" dirty="0"/>
              <a:t> "¿Por </a:t>
            </a:r>
            <a:r>
              <a:rPr lang="en-GB" sz="1100" dirty="0" err="1"/>
              <a:t>qué</a:t>
            </a:r>
            <a:r>
              <a:rPr lang="en-GB" sz="1100" dirty="0"/>
              <a:t> la </a:t>
            </a:r>
            <a:r>
              <a:rPr lang="en-GB" sz="1100" dirty="0" err="1"/>
              <a:t>primera</a:t>
            </a:r>
            <a:r>
              <a:rPr lang="en-GB" sz="1100" dirty="0"/>
              <a:t> </a:t>
            </a:r>
            <a:r>
              <a:rPr lang="en-GB" sz="1100" dirty="0" err="1"/>
              <a:t>madre</a:t>
            </a:r>
            <a:r>
              <a:rPr lang="en-GB" sz="1100" dirty="0"/>
              <a:t> de Kai no </a:t>
            </a:r>
            <a:r>
              <a:rPr lang="en-GB" sz="1100" dirty="0" err="1"/>
              <a:t>quería</a:t>
            </a:r>
            <a:r>
              <a:rPr lang="en-GB" sz="1100" dirty="0"/>
              <a:t> </a:t>
            </a:r>
            <a:r>
              <a:rPr lang="en-GB" sz="1100" dirty="0" err="1"/>
              <a:t>quedarse</a:t>
            </a:r>
            <a:r>
              <a:rPr lang="en-GB" sz="1100" dirty="0"/>
              <a:t> con </a:t>
            </a:r>
            <a:r>
              <a:rPr lang="en-GB" sz="1100" dirty="0" err="1"/>
              <a:t>él</a:t>
            </a:r>
            <a:r>
              <a:rPr lang="en-GB" sz="1100" dirty="0"/>
              <a:t>?" no son </a:t>
            </a:r>
            <a:r>
              <a:rPr lang="en-GB" sz="1100" dirty="0" err="1"/>
              <a:t>infrecuentes</a:t>
            </a:r>
            <a:r>
              <a:rPr lang="en-GB" sz="1100" dirty="0"/>
              <a:t> </a:t>
            </a:r>
            <a:r>
              <a:rPr lang="en-GB" sz="1100" dirty="0" err="1"/>
              <a:t>en</a:t>
            </a:r>
            <a:r>
              <a:rPr lang="en-GB" sz="1100" dirty="0"/>
              <a:t> las </a:t>
            </a:r>
            <a:r>
              <a:rPr lang="en-GB" sz="1100" dirty="0" err="1"/>
              <a:t>clases</a:t>
            </a:r>
            <a:r>
              <a:rPr lang="en-GB" sz="1100" dirty="0"/>
              <a:t> </a:t>
            </a:r>
            <a:r>
              <a:rPr lang="en-GB" sz="1100" dirty="0" err="1"/>
              <a:t>donde</a:t>
            </a:r>
            <a:r>
              <a:rPr lang="en-GB" sz="1100" dirty="0"/>
              <a:t> hay un </a:t>
            </a:r>
            <a:r>
              <a:rPr lang="en-GB" sz="1100" dirty="0" err="1"/>
              <a:t>niño</a:t>
            </a:r>
            <a:r>
              <a:rPr lang="en-GB" sz="1100" dirty="0"/>
              <a:t> </a:t>
            </a:r>
            <a:r>
              <a:rPr lang="en-GB" sz="1100" dirty="0" err="1"/>
              <a:t>adoptado</a:t>
            </a:r>
            <a:r>
              <a:rPr lang="en-GB" sz="1100" dirty="0"/>
              <a:t> o un </a:t>
            </a:r>
            <a:r>
              <a:rPr lang="en-GB" sz="1100" dirty="0" err="1"/>
              <a:t>niño</a:t>
            </a:r>
            <a:r>
              <a:rPr lang="en-GB" sz="1100" dirty="0"/>
              <a:t> que </a:t>
            </a:r>
            <a:r>
              <a:rPr lang="en-GB" sz="1100" dirty="0" err="1"/>
              <a:t>vive</a:t>
            </a:r>
            <a:r>
              <a:rPr lang="en-GB" sz="1100" dirty="0"/>
              <a:t> </a:t>
            </a:r>
            <a:r>
              <a:rPr lang="en-GB" sz="1100" dirty="0" err="1"/>
              <a:t>en</a:t>
            </a:r>
            <a:r>
              <a:rPr lang="en-GB" sz="1100" dirty="0"/>
              <a:t> </a:t>
            </a:r>
            <a:r>
              <a:rPr lang="en-GB" sz="1100" dirty="0" err="1"/>
              <a:t>una</a:t>
            </a:r>
            <a:r>
              <a:rPr lang="en-GB" sz="1100" dirty="0"/>
              <a:t> </a:t>
            </a:r>
            <a:r>
              <a:rPr lang="en-GB" sz="1100" dirty="0" err="1"/>
              <a:t>familia</a:t>
            </a:r>
            <a:r>
              <a:rPr lang="en-GB" sz="1100" dirty="0"/>
              <a:t> de </a:t>
            </a:r>
            <a:r>
              <a:rPr lang="en-GB" sz="1100" dirty="0" err="1"/>
              <a:t>acogida</a:t>
            </a:r>
            <a:r>
              <a:rPr lang="en-GB" sz="1100" dirty="0"/>
              <a:t>. Los </a:t>
            </a:r>
            <a:r>
              <a:rPr lang="en-GB" sz="1100" dirty="0" err="1"/>
              <a:t>compañeros</a:t>
            </a:r>
            <a:r>
              <a:rPr lang="en-GB" sz="1100" dirty="0"/>
              <a:t> y </a:t>
            </a:r>
            <a:r>
              <a:rPr lang="en-GB" sz="1100" dirty="0" err="1"/>
              <a:t>compañeras</a:t>
            </a:r>
            <a:r>
              <a:rPr lang="en-GB" sz="1100" dirty="0"/>
              <a:t> </a:t>
            </a:r>
            <a:r>
              <a:rPr lang="en-GB" sz="1100" dirty="0" err="1"/>
              <a:t>necesitan</a:t>
            </a:r>
            <a:r>
              <a:rPr lang="en-GB" sz="1100" dirty="0"/>
              <a:t> </a:t>
            </a:r>
            <a:r>
              <a:rPr lang="en-GB" sz="1100" dirty="0" err="1"/>
              <a:t>saber</a:t>
            </a:r>
            <a:r>
              <a:rPr lang="en-GB" sz="1100" dirty="0"/>
              <a:t> que a </a:t>
            </a:r>
            <a:r>
              <a:rPr lang="en-GB" sz="1100" dirty="0" err="1"/>
              <a:t>veces</a:t>
            </a:r>
            <a:r>
              <a:rPr lang="en-GB" sz="1100" dirty="0"/>
              <a:t> </a:t>
            </a:r>
            <a:r>
              <a:rPr lang="en-GB" sz="1100" dirty="0" err="1"/>
              <a:t>una</a:t>
            </a:r>
            <a:r>
              <a:rPr lang="en-GB" sz="1100" dirty="0"/>
              <a:t> </a:t>
            </a:r>
            <a:r>
              <a:rPr lang="en-GB" sz="1100" dirty="0" err="1"/>
              <a:t>familia</a:t>
            </a:r>
            <a:r>
              <a:rPr lang="en-GB" sz="1100" dirty="0"/>
              <a:t> </a:t>
            </a:r>
            <a:r>
              <a:rPr lang="en-GB" sz="1100" dirty="0" err="1"/>
              <a:t>tiene</a:t>
            </a:r>
            <a:r>
              <a:rPr lang="en-GB" sz="1100" dirty="0"/>
              <a:t> un </a:t>
            </a:r>
            <a:r>
              <a:rPr lang="en-GB" sz="1100" dirty="0" err="1"/>
              <a:t>hijo</a:t>
            </a:r>
            <a:r>
              <a:rPr lang="en-GB" sz="1100" dirty="0"/>
              <a:t> o </a:t>
            </a:r>
            <a:r>
              <a:rPr lang="en-GB" sz="1100" dirty="0" err="1"/>
              <a:t>hija</a:t>
            </a:r>
            <a:r>
              <a:rPr lang="en-GB" sz="1100" dirty="0"/>
              <a:t>, </a:t>
            </a:r>
            <a:r>
              <a:rPr lang="en-GB" sz="1100" dirty="0" err="1"/>
              <a:t>pero</a:t>
            </a:r>
            <a:r>
              <a:rPr lang="en-GB" sz="1100" dirty="0"/>
              <a:t> no </a:t>
            </a:r>
            <a:r>
              <a:rPr lang="en-GB" sz="1100" dirty="0" err="1"/>
              <a:t>está</a:t>
            </a:r>
            <a:r>
              <a:rPr lang="en-GB" sz="1100" dirty="0"/>
              <a:t> </a:t>
            </a:r>
            <a:r>
              <a:rPr lang="en-GB" sz="1100" dirty="0" err="1"/>
              <a:t>preparada</a:t>
            </a:r>
            <a:r>
              <a:rPr lang="en-GB" sz="1100" dirty="0"/>
              <a:t> para </a:t>
            </a:r>
            <a:r>
              <a:rPr lang="en-GB" sz="1100" dirty="0" err="1"/>
              <a:t>ello</a:t>
            </a:r>
            <a:r>
              <a:rPr lang="en-GB" sz="1100" dirty="0"/>
              <a:t> o no </a:t>
            </a:r>
            <a:r>
              <a:rPr lang="en-GB" sz="1100" dirty="0" err="1"/>
              <a:t>puede</a:t>
            </a:r>
            <a:r>
              <a:rPr lang="en-GB" sz="1100" dirty="0"/>
              <a:t> </a:t>
            </a:r>
            <a:r>
              <a:rPr lang="en-GB" sz="1100" dirty="0" err="1"/>
              <a:t>cuidarlo</a:t>
            </a:r>
            <a:r>
              <a:rPr lang="en-GB" sz="1100" dirty="0"/>
              <a:t>. </a:t>
            </a:r>
            <a:r>
              <a:rPr lang="en-GB" sz="1100" dirty="0" err="1"/>
              <a:t>Esto</a:t>
            </a:r>
            <a:r>
              <a:rPr lang="en-GB" sz="1100" dirty="0"/>
              <a:t> </a:t>
            </a:r>
            <a:r>
              <a:rPr lang="en-GB" sz="1100" dirty="0" err="1"/>
              <a:t>puede</a:t>
            </a:r>
            <a:r>
              <a:rPr lang="en-GB" sz="1100" dirty="0"/>
              <a:t> </a:t>
            </a:r>
            <a:r>
              <a:rPr lang="en-GB" sz="1100" dirty="0" err="1"/>
              <a:t>suceder</a:t>
            </a:r>
            <a:r>
              <a:rPr lang="en-GB" sz="1100" dirty="0"/>
              <a:t> </a:t>
            </a:r>
            <a:r>
              <a:rPr lang="en-GB" sz="1100" dirty="0" err="1"/>
              <a:t>por</a:t>
            </a:r>
            <a:r>
              <a:rPr lang="en-GB" sz="1100" dirty="0"/>
              <a:t> </a:t>
            </a:r>
            <a:r>
              <a:rPr lang="en-GB" sz="1100" dirty="0" err="1"/>
              <a:t>varias</a:t>
            </a:r>
            <a:r>
              <a:rPr lang="en-GB" sz="1100" dirty="0"/>
              <a:t> </a:t>
            </a:r>
            <a:r>
              <a:rPr lang="en-GB" sz="1100" dirty="0" err="1"/>
              <a:t>razones</a:t>
            </a:r>
            <a:r>
              <a:rPr lang="en-GB" sz="1100" dirty="0"/>
              <a:t> </a:t>
            </a:r>
            <a:r>
              <a:rPr lang="en-GB" sz="1100" dirty="0" err="1"/>
              <a:t>diferentes</a:t>
            </a:r>
            <a:r>
              <a:rPr lang="en-GB" sz="1100" dirty="0"/>
              <a:t>. Los padres y </a:t>
            </a:r>
            <a:r>
              <a:rPr lang="en-GB" sz="1100" dirty="0" err="1"/>
              <a:t>madres</a:t>
            </a:r>
            <a:r>
              <a:rPr lang="en-GB" sz="1100" dirty="0"/>
              <a:t> </a:t>
            </a:r>
            <a:r>
              <a:rPr lang="en-GB" sz="1100" dirty="0" err="1"/>
              <a:t>biológicos</a:t>
            </a:r>
            <a:r>
              <a:rPr lang="en-GB" sz="1100" dirty="0"/>
              <a:t> </a:t>
            </a:r>
            <a:r>
              <a:rPr lang="en-GB" sz="1100" dirty="0" err="1"/>
              <a:t>pueden</a:t>
            </a:r>
            <a:r>
              <a:rPr lang="en-GB" sz="1100" dirty="0"/>
              <a:t> ser </a:t>
            </a:r>
            <a:r>
              <a:rPr lang="en-GB" sz="1100" dirty="0" err="1"/>
              <a:t>demasiado</a:t>
            </a:r>
            <a:r>
              <a:rPr lang="en-GB" sz="1100" dirty="0"/>
              <a:t> </a:t>
            </a:r>
            <a:r>
              <a:rPr lang="en-GB" sz="1100" dirty="0" err="1"/>
              <a:t>jóvenes</a:t>
            </a:r>
            <a:r>
              <a:rPr lang="en-GB" sz="1100" dirty="0"/>
              <a:t> o pasar </a:t>
            </a:r>
            <a:r>
              <a:rPr lang="en-GB" sz="1100" dirty="0" err="1"/>
              <a:t>por</a:t>
            </a:r>
            <a:r>
              <a:rPr lang="en-GB" sz="1100" dirty="0"/>
              <a:t> </a:t>
            </a:r>
            <a:r>
              <a:rPr lang="en-GB" sz="1100" dirty="0" err="1"/>
              <a:t>dificultades</a:t>
            </a:r>
            <a:r>
              <a:rPr lang="en-GB" sz="1100" dirty="0"/>
              <a:t> de </a:t>
            </a:r>
            <a:r>
              <a:rPr lang="en-GB" sz="1100" dirty="0" err="1"/>
              <a:t>saludestar</a:t>
            </a:r>
            <a:r>
              <a:rPr lang="en-GB" sz="1100" dirty="0"/>
              <a:t> </a:t>
            </a:r>
            <a:r>
              <a:rPr lang="en-GB" sz="1100" dirty="0" err="1"/>
              <a:t>demasiado</a:t>
            </a:r>
            <a:r>
              <a:rPr lang="en-GB" sz="1100" dirty="0"/>
              <a:t> </a:t>
            </a:r>
            <a:r>
              <a:rPr lang="en-GB" sz="1100" dirty="0" err="1"/>
              <a:t>enfermos</a:t>
            </a:r>
            <a:r>
              <a:rPr lang="en-GB" sz="1100" dirty="0"/>
              <a:t> para </a:t>
            </a:r>
            <a:r>
              <a:rPr lang="en-GB" sz="1100" dirty="0" err="1"/>
              <a:t>cuidar</a:t>
            </a:r>
            <a:r>
              <a:rPr lang="en-GB" sz="1100" dirty="0"/>
              <a:t> a un </a:t>
            </a:r>
            <a:r>
              <a:rPr lang="en-GB" sz="1100" dirty="0" err="1"/>
              <a:t>niño</a:t>
            </a:r>
            <a:r>
              <a:rPr lang="en-GB" sz="1100" dirty="0"/>
              <a:t> o </a:t>
            </a:r>
            <a:r>
              <a:rPr lang="en-GB" sz="1100" dirty="0" err="1"/>
              <a:t>niña</a:t>
            </a:r>
            <a:r>
              <a:rPr lang="en-GB" sz="1100" dirty="0"/>
              <a:t>, o </a:t>
            </a:r>
            <a:r>
              <a:rPr lang="en-GB" sz="1100" dirty="0" err="1"/>
              <a:t>pueden</a:t>
            </a:r>
            <a:r>
              <a:rPr lang="en-GB" sz="1100" dirty="0"/>
              <a:t> </a:t>
            </a:r>
            <a:r>
              <a:rPr lang="en-GB" sz="1100" dirty="0" err="1"/>
              <a:t>tener</a:t>
            </a:r>
            <a:r>
              <a:rPr lang="en-GB" sz="1100" dirty="0"/>
              <a:t> </a:t>
            </a:r>
            <a:r>
              <a:rPr lang="en-GB" sz="1100" dirty="0" err="1"/>
              <a:t>otra</a:t>
            </a:r>
            <a:r>
              <a:rPr lang="en-GB" sz="1100" dirty="0"/>
              <a:t> </a:t>
            </a:r>
            <a:r>
              <a:rPr lang="en-GB" sz="1100" dirty="0" err="1"/>
              <a:t>circunstancia</a:t>
            </a:r>
            <a:r>
              <a:rPr lang="en-GB" sz="1100" dirty="0"/>
              <a:t> grave que les </a:t>
            </a:r>
            <a:r>
              <a:rPr lang="en-GB" sz="1100" dirty="0" err="1"/>
              <a:t>impide</a:t>
            </a:r>
            <a:r>
              <a:rPr lang="en-GB" sz="1100" dirty="0"/>
              <a:t> </a:t>
            </a:r>
            <a:r>
              <a:rPr lang="en-GB" sz="1100" dirty="0" err="1"/>
              <a:t>hacerlo</a:t>
            </a:r>
            <a:r>
              <a:rPr lang="en-GB" sz="1100" dirty="0"/>
              <a:t>.</a:t>
            </a:r>
          </a:p>
          <a:p>
            <a:pPr marL="171450" lvl="0" indent="-171450" rtl="0">
              <a:lnSpc>
                <a:spcPct val="100000"/>
              </a:lnSpc>
              <a:spcBef>
                <a:spcPts val="0"/>
              </a:spcBef>
              <a:spcAft>
                <a:spcPts val="0"/>
              </a:spcAft>
              <a:buSzPts val="1600"/>
              <a:buFont typeface="Arial" panose="020B0604020202020204" pitchFamily="34" charset="0"/>
              <a:buChar char="•"/>
            </a:pPr>
            <a:r>
              <a:rPr lang="en-GB" sz="1100" b="1" dirty="0" err="1"/>
              <a:t>Apoyar</a:t>
            </a:r>
            <a:r>
              <a:rPr lang="en-GB" sz="1100" b="1" dirty="0"/>
              <a:t> la </a:t>
            </a:r>
            <a:r>
              <a:rPr lang="en-GB" sz="1100" b="1" dirty="0" err="1"/>
              <a:t>manera</a:t>
            </a:r>
            <a:r>
              <a:rPr lang="en-GB" sz="1100" b="1" dirty="0"/>
              <a:t> del </a:t>
            </a:r>
            <a:r>
              <a:rPr lang="en-GB" sz="1100" b="1" dirty="0" err="1"/>
              <a:t>niño</a:t>
            </a:r>
            <a:r>
              <a:rPr lang="en-GB" sz="1100" b="1" dirty="0"/>
              <a:t> o </a:t>
            </a:r>
            <a:r>
              <a:rPr lang="en-GB" sz="1100" b="1" dirty="0" err="1"/>
              <a:t>niña</a:t>
            </a:r>
            <a:r>
              <a:rPr lang="en-GB" sz="1100" b="1" dirty="0"/>
              <a:t> </a:t>
            </a:r>
            <a:r>
              <a:rPr lang="en-GB" sz="1100" b="1" dirty="0" err="1"/>
              <a:t>en</a:t>
            </a:r>
            <a:r>
              <a:rPr lang="en-GB" sz="1100" b="1" dirty="0"/>
              <a:t> </a:t>
            </a:r>
            <a:r>
              <a:rPr lang="en-GB" sz="1100" b="1" dirty="0" err="1"/>
              <a:t>cuestión</a:t>
            </a:r>
            <a:r>
              <a:rPr lang="en-GB" sz="1100" b="1" dirty="0"/>
              <a:t> de </a:t>
            </a:r>
            <a:r>
              <a:rPr lang="en-GB" sz="1100" b="1" dirty="0" err="1"/>
              <a:t>entender</a:t>
            </a:r>
            <a:r>
              <a:rPr lang="en-GB" sz="1100" b="1" dirty="0"/>
              <a:t> y </a:t>
            </a:r>
            <a:r>
              <a:rPr lang="en-GB" sz="1100" b="1" dirty="0" err="1"/>
              <a:t>nombrar</a:t>
            </a:r>
            <a:r>
              <a:rPr lang="en-GB" sz="1100" b="1" dirty="0"/>
              <a:t> a </a:t>
            </a:r>
            <a:r>
              <a:rPr lang="en-GB" sz="1100" b="1" dirty="0" err="1"/>
              <a:t>su</a:t>
            </a:r>
            <a:r>
              <a:rPr lang="en-GB" sz="1100" b="1" dirty="0"/>
              <a:t> </a:t>
            </a:r>
            <a:r>
              <a:rPr lang="en-GB" sz="1100" b="1" dirty="0" err="1"/>
              <a:t>familia</a:t>
            </a:r>
            <a:br>
              <a:rPr lang="en-GB" sz="1100" b="1" dirty="0">
                <a:latin typeface="Calibri"/>
                <a:ea typeface="Calibri"/>
                <a:cs typeface="Calibri"/>
                <a:sym typeface="Calibri"/>
              </a:rPr>
            </a:br>
            <a:r>
              <a:rPr lang="en-GB" sz="1100" dirty="0" err="1"/>
              <a:t>Algunos</a:t>
            </a:r>
            <a:r>
              <a:rPr lang="en-GB" sz="1100" dirty="0"/>
              <a:t> </a:t>
            </a:r>
            <a:r>
              <a:rPr lang="en-GB" sz="1100" dirty="0" err="1"/>
              <a:t>niños</a:t>
            </a:r>
            <a:r>
              <a:rPr lang="en-GB" sz="1100" dirty="0"/>
              <a:t> y </a:t>
            </a:r>
            <a:r>
              <a:rPr lang="en-GB" sz="1100" dirty="0" err="1"/>
              <a:t>niñas</a:t>
            </a:r>
            <a:r>
              <a:rPr lang="en-GB" sz="1100" dirty="0"/>
              <a:t> que </a:t>
            </a:r>
            <a:r>
              <a:rPr lang="en-GB" sz="1100" dirty="0" err="1"/>
              <a:t>viven</a:t>
            </a:r>
            <a:r>
              <a:rPr lang="en-GB" sz="1100" dirty="0"/>
              <a:t> </a:t>
            </a:r>
            <a:r>
              <a:rPr lang="en-GB" sz="1100" dirty="0" err="1"/>
              <a:t>en</a:t>
            </a:r>
            <a:r>
              <a:rPr lang="en-GB" sz="1100" dirty="0"/>
              <a:t> </a:t>
            </a:r>
            <a:r>
              <a:rPr lang="en-GB" sz="1100" dirty="0" err="1"/>
              <a:t>una</a:t>
            </a:r>
            <a:r>
              <a:rPr lang="en-GB" sz="1100" dirty="0"/>
              <a:t> </a:t>
            </a:r>
            <a:r>
              <a:rPr lang="en-GB" sz="1100" dirty="0" err="1"/>
              <a:t>familia</a:t>
            </a:r>
            <a:r>
              <a:rPr lang="en-GB" sz="1100" dirty="0"/>
              <a:t> de </a:t>
            </a:r>
            <a:r>
              <a:rPr lang="en-GB" sz="1100" dirty="0" err="1"/>
              <a:t>acogida</a:t>
            </a:r>
            <a:r>
              <a:rPr lang="en-GB" sz="1100" dirty="0"/>
              <a:t> </a:t>
            </a:r>
            <a:r>
              <a:rPr lang="en-GB" sz="1100" dirty="0" err="1"/>
              <a:t>llaman</a:t>
            </a:r>
            <a:r>
              <a:rPr lang="en-GB" sz="1100" dirty="0"/>
              <a:t> a las personas que </a:t>
            </a:r>
            <a:r>
              <a:rPr lang="en-GB" sz="1100" dirty="0" err="1"/>
              <a:t>los</a:t>
            </a:r>
            <a:r>
              <a:rPr lang="en-GB" sz="1100" dirty="0"/>
              <a:t> </a:t>
            </a:r>
            <a:r>
              <a:rPr lang="en-GB" sz="1100" dirty="0" err="1"/>
              <a:t>cuidan</a:t>
            </a:r>
            <a:r>
              <a:rPr lang="en-GB" sz="1100" dirty="0"/>
              <a:t> “</a:t>
            </a:r>
            <a:r>
              <a:rPr lang="en-GB" sz="1100" dirty="0" err="1"/>
              <a:t>mamá</a:t>
            </a:r>
            <a:r>
              <a:rPr lang="en-GB" sz="1100" dirty="0"/>
              <a:t>” o “</a:t>
            </a:r>
            <a:r>
              <a:rPr lang="en-GB" sz="1100" dirty="0" err="1"/>
              <a:t>papá</a:t>
            </a:r>
            <a:r>
              <a:rPr lang="en-GB" sz="1100" dirty="0"/>
              <a:t>”. </a:t>
            </a:r>
            <a:r>
              <a:rPr lang="en-GB" sz="1100" dirty="0" err="1"/>
              <a:t>Otros</a:t>
            </a:r>
            <a:r>
              <a:rPr lang="en-GB" sz="1100" dirty="0"/>
              <a:t> </a:t>
            </a:r>
            <a:r>
              <a:rPr lang="en-GB" sz="1100" dirty="0" err="1"/>
              <a:t>usan</a:t>
            </a:r>
            <a:r>
              <a:rPr lang="en-GB" sz="1100" dirty="0"/>
              <a:t> palabras </a:t>
            </a:r>
            <a:r>
              <a:rPr lang="en-GB" sz="1100" dirty="0" err="1"/>
              <a:t>como</a:t>
            </a:r>
            <a:r>
              <a:rPr lang="en-GB" sz="1100" dirty="0"/>
              <a:t> “</a:t>
            </a:r>
            <a:r>
              <a:rPr lang="en-GB" sz="1100" dirty="0" err="1"/>
              <a:t>tía</a:t>
            </a:r>
            <a:r>
              <a:rPr lang="en-GB" sz="1100" dirty="0"/>
              <a:t>” o “</a:t>
            </a:r>
            <a:r>
              <a:rPr lang="en-GB" sz="1100" dirty="0" err="1"/>
              <a:t>tío</a:t>
            </a:r>
            <a:r>
              <a:rPr lang="en-GB" sz="1100" dirty="0"/>
              <a:t>” o </a:t>
            </a:r>
            <a:r>
              <a:rPr lang="en-GB" sz="1100" dirty="0" err="1"/>
              <a:t>los</a:t>
            </a:r>
            <a:r>
              <a:rPr lang="en-GB" sz="1100" dirty="0"/>
              <a:t> </a:t>
            </a:r>
            <a:r>
              <a:rPr lang="en-GB" sz="1100" dirty="0" err="1"/>
              <a:t>llaman</a:t>
            </a:r>
            <a:r>
              <a:rPr lang="en-GB" sz="1100" dirty="0"/>
              <a:t> </a:t>
            </a:r>
            <a:r>
              <a:rPr lang="en-GB" sz="1100" dirty="0" err="1"/>
              <a:t>por</a:t>
            </a:r>
            <a:r>
              <a:rPr lang="en-GB" sz="1100" dirty="0"/>
              <a:t> </a:t>
            </a:r>
            <a:r>
              <a:rPr lang="en-GB" sz="1100" dirty="0" err="1"/>
              <a:t>su</a:t>
            </a:r>
            <a:r>
              <a:rPr lang="en-GB" sz="1100" dirty="0"/>
              <a:t> </a:t>
            </a:r>
            <a:r>
              <a:rPr lang="en-GB" sz="1100" dirty="0" err="1"/>
              <a:t>nombre</a:t>
            </a:r>
            <a:r>
              <a:rPr lang="en-GB" sz="1100" dirty="0"/>
              <a:t> de pila. Hay </a:t>
            </a:r>
            <a:r>
              <a:rPr lang="en-GB" sz="1100" dirty="0" err="1"/>
              <a:t>diferentes</a:t>
            </a:r>
            <a:r>
              <a:rPr lang="en-GB" sz="1100" dirty="0"/>
              <a:t> </a:t>
            </a:r>
            <a:r>
              <a:rPr lang="en-GB" sz="1100" dirty="0" err="1"/>
              <a:t>formas</a:t>
            </a:r>
            <a:r>
              <a:rPr lang="en-GB" sz="1100" dirty="0"/>
              <a:t> </a:t>
            </a:r>
            <a:r>
              <a:rPr lang="en-GB" sz="1100" dirty="0" err="1"/>
              <a:t>en</a:t>
            </a:r>
            <a:r>
              <a:rPr lang="en-GB" sz="1100" dirty="0"/>
              <a:t> que dan </a:t>
            </a:r>
            <a:r>
              <a:rPr lang="en-GB" sz="1100" dirty="0" err="1"/>
              <a:t>sentido</a:t>
            </a:r>
            <a:r>
              <a:rPr lang="en-GB" sz="1100" dirty="0"/>
              <a:t> a </a:t>
            </a:r>
            <a:r>
              <a:rPr lang="en-GB" sz="1100" dirty="0" err="1"/>
              <a:t>su</a:t>
            </a:r>
            <a:r>
              <a:rPr lang="en-GB" sz="1100" dirty="0"/>
              <a:t> </a:t>
            </a:r>
            <a:r>
              <a:rPr lang="en-GB" sz="1100" dirty="0" err="1"/>
              <a:t>situación</a:t>
            </a:r>
            <a:r>
              <a:rPr lang="en-GB" sz="1100" dirty="0"/>
              <a:t> y </a:t>
            </a:r>
            <a:r>
              <a:rPr lang="en-GB" sz="1100" dirty="0" err="1"/>
              <a:t>todas</a:t>
            </a:r>
            <a:r>
              <a:rPr lang="en-GB" sz="1100" dirty="0"/>
              <a:t> </a:t>
            </a:r>
            <a:r>
              <a:rPr lang="en-GB" sz="1100" dirty="0" err="1"/>
              <a:t>ellas</a:t>
            </a:r>
            <a:r>
              <a:rPr lang="en-GB" sz="1100" dirty="0"/>
              <a:t> </a:t>
            </a:r>
            <a:r>
              <a:rPr lang="en-GB" sz="1100" dirty="0" err="1"/>
              <a:t>están</a:t>
            </a:r>
            <a:r>
              <a:rPr lang="en-GB" sz="1100" dirty="0"/>
              <a:t> bien. Los </a:t>
            </a:r>
            <a:r>
              <a:rPr lang="en-GB" sz="1100" dirty="0" err="1"/>
              <a:t>profesores</a:t>
            </a:r>
            <a:r>
              <a:rPr lang="en-GB" sz="1100" dirty="0"/>
              <a:t> y </a:t>
            </a:r>
            <a:r>
              <a:rPr lang="en-GB" sz="1100" dirty="0" err="1"/>
              <a:t>profesoras</a:t>
            </a:r>
            <a:r>
              <a:rPr lang="en-GB" sz="1100" dirty="0"/>
              <a:t> </a:t>
            </a:r>
            <a:r>
              <a:rPr lang="en-GB" sz="1100" dirty="0" err="1"/>
              <a:t>deben</a:t>
            </a:r>
            <a:r>
              <a:rPr lang="en-GB" sz="1100" dirty="0"/>
              <a:t> </a:t>
            </a:r>
            <a:r>
              <a:rPr lang="en-GB" sz="1100" dirty="0" err="1"/>
              <a:t>prestar</a:t>
            </a:r>
            <a:r>
              <a:rPr lang="en-GB" sz="1100" dirty="0"/>
              <a:t> </a:t>
            </a:r>
            <a:r>
              <a:rPr lang="en-GB" sz="1100" dirty="0" err="1"/>
              <a:t>atención</a:t>
            </a:r>
            <a:r>
              <a:rPr lang="en-GB" sz="1100" dirty="0"/>
              <a:t> a las palabras que </a:t>
            </a:r>
            <a:r>
              <a:rPr lang="en-GB" sz="1100" dirty="0" err="1"/>
              <a:t>usan</a:t>
            </a:r>
            <a:r>
              <a:rPr lang="en-GB" sz="1100" dirty="0"/>
              <a:t> </a:t>
            </a:r>
            <a:r>
              <a:rPr lang="en-GB" sz="1100" dirty="0" err="1"/>
              <a:t>los</a:t>
            </a:r>
            <a:r>
              <a:rPr lang="en-GB" sz="1100" dirty="0"/>
              <a:t> </a:t>
            </a:r>
            <a:r>
              <a:rPr lang="en-GB" sz="1100" dirty="0" err="1"/>
              <a:t>niños</a:t>
            </a:r>
            <a:r>
              <a:rPr lang="en-GB" sz="1100" dirty="0"/>
              <a:t> y </a:t>
            </a:r>
            <a:r>
              <a:rPr lang="en-GB" sz="1100" dirty="0" err="1"/>
              <a:t>niñas</a:t>
            </a:r>
            <a:r>
              <a:rPr lang="en-GB" sz="1100" dirty="0"/>
              <a:t>, para </a:t>
            </a:r>
            <a:r>
              <a:rPr lang="en-GB" sz="1100" dirty="0" err="1"/>
              <a:t>evitar</a:t>
            </a:r>
            <a:r>
              <a:rPr lang="en-GB" sz="1100" dirty="0"/>
              <a:t> </a:t>
            </a:r>
            <a:r>
              <a:rPr lang="en-GB" sz="1100" dirty="0" err="1"/>
              <a:t>contradecirlos</a:t>
            </a:r>
            <a:r>
              <a:rPr lang="en-GB" sz="1100" dirty="0"/>
              <a:t>.</a:t>
            </a:r>
          </a:p>
          <a:p>
            <a:pPr marL="171450" lvl="0" indent="-171450" rtl="0">
              <a:lnSpc>
                <a:spcPct val="100000"/>
              </a:lnSpc>
              <a:spcBef>
                <a:spcPts val="0"/>
              </a:spcBef>
              <a:spcAft>
                <a:spcPts val="0"/>
              </a:spcAft>
              <a:buSzPts val="1600"/>
              <a:buFont typeface="Arial" panose="020B0604020202020204" pitchFamily="34" charset="0"/>
              <a:buChar char="•"/>
            </a:pPr>
            <a:r>
              <a:rPr lang="en-GB" sz="1100" b="1" dirty="0"/>
              <a:t>Al </a:t>
            </a:r>
            <a:r>
              <a:rPr lang="en-GB" sz="1100" b="1" dirty="0" err="1"/>
              <a:t>criar</a:t>
            </a:r>
            <a:r>
              <a:rPr lang="en-GB" sz="1100" b="1" dirty="0"/>
              <a:t> a sus </a:t>
            </a:r>
            <a:r>
              <a:rPr lang="en-GB" sz="1100" b="1" dirty="0" err="1"/>
              <a:t>hijos</a:t>
            </a:r>
            <a:r>
              <a:rPr lang="en-GB" sz="1100" b="1" dirty="0"/>
              <a:t> e </a:t>
            </a:r>
            <a:r>
              <a:rPr lang="en-GB" sz="1100" b="1" dirty="0" err="1"/>
              <a:t>hijas</a:t>
            </a:r>
            <a:r>
              <a:rPr lang="en-GB" sz="1100" b="1" dirty="0"/>
              <a:t>, </a:t>
            </a:r>
            <a:r>
              <a:rPr lang="en-GB" sz="1100" b="1" dirty="0" err="1"/>
              <a:t>todas</a:t>
            </a:r>
            <a:r>
              <a:rPr lang="en-GB" sz="1100" b="1" dirty="0"/>
              <a:t> las </a:t>
            </a:r>
            <a:r>
              <a:rPr lang="en-GB" sz="1100" b="1" dirty="0" err="1"/>
              <a:t>familias</a:t>
            </a:r>
            <a:r>
              <a:rPr lang="en-GB" sz="1100" b="1" dirty="0"/>
              <a:t> </a:t>
            </a:r>
            <a:r>
              <a:rPr lang="en-GB" sz="1100" b="1" dirty="0" err="1"/>
              <a:t>hacen</a:t>
            </a:r>
            <a:r>
              <a:rPr lang="en-GB" sz="1100" b="1" dirty="0"/>
              <a:t> </a:t>
            </a:r>
            <a:r>
              <a:rPr lang="en-GB" sz="1100" b="1" dirty="0" err="1"/>
              <a:t>cosas</a:t>
            </a:r>
            <a:r>
              <a:rPr lang="en-GB" sz="1100" b="1" dirty="0"/>
              <a:t> </a:t>
            </a:r>
            <a:r>
              <a:rPr lang="en-GB" sz="1100" b="1" dirty="0" err="1"/>
              <a:t>similares</a:t>
            </a:r>
            <a:r>
              <a:rPr lang="en-GB" sz="1100" b="1" dirty="0"/>
              <a:t> sin </a:t>
            </a:r>
            <a:r>
              <a:rPr lang="en-GB" sz="1100" b="1" dirty="0" err="1"/>
              <a:t>importar</a:t>
            </a:r>
            <a:r>
              <a:rPr lang="en-GB" sz="1100" b="1" dirty="0"/>
              <a:t> la forma </a:t>
            </a:r>
            <a:r>
              <a:rPr lang="en-GB" sz="1100" b="1" dirty="0" err="1"/>
              <a:t>en</a:t>
            </a:r>
            <a:r>
              <a:rPr lang="en-GB" sz="1100" b="1" dirty="0"/>
              <a:t> que se </a:t>
            </a:r>
            <a:r>
              <a:rPr lang="en-GB" sz="1100" b="1" dirty="0" err="1"/>
              <a:t>construyó</a:t>
            </a:r>
            <a:r>
              <a:rPr lang="en-GB" sz="1100" b="1" dirty="0"/>
              <a:t> </a:t>
            </a:r>
            <a:r>
              <a:rPr lang="en-GB" sz="1100" b="1" dirty="0" err="1"/>
              <a:t>su</a:t>
            </a:r>
            <a:r>
              <a:rPr lang="en-GB" sz="1100" b="1" dirty="0"/>
              <a:t> </a:t>
            </a:r>
            <a:r>
              <a:rPr lang="en-GB" sz="1100" b="1" dirty="0" err="1"/>
              <a:t>familia</a:t>
            </a:r>
            <a:r>
              <a:rPr lang="en-GB" sz="1100" b="1" dirty="0"/>
              <a:t> o </a:t>
            </a:r>
            <a:r>
              <a:rPr lang="en-GB" sz="1100" b="1" dirty="0" err="1"/>
              <a:t>cómo</a:t>
            </a:r>
            <a:r>
              <a:rPr lang="en-GB" sz="1100" b="1" dirty="0"/>
              <a:t> </a:t>
            </a:r>
            <a:r>
              <a:rPr lang="en-GB" sz="1100" b="1" dirty="0" err="1"/>
              <a:t>está</a:t>
            </a:r>
            <a:r>
              <a:rPr lang="en-GB" sz="1100" b="1" dirty="0"/>
              <a:t> </a:t>
            </a:r>
            <a:r>
              <a:rPr lang="en-GB" sz="1100" b="1" dirty="0" err="1"/>
              <a:t>compuesta.</a:t>
            </a:r>
            <a:r>
              <a:rPr lang="en-GB" sz="1100" dirty="0" err="1"/>
              <a:t>Enfatizar</a:t>
            </a:r>
            <a:r>
              <a:rPr lang="en-GB" sz="1100" dirty="0"/>
              <a:t> que </a:t>
            </a:r>
            <a:r>
              <a:rPr lang="en-GB" sz="1100" dirty="0" err="1"/>
              <a:t>en</a:t>
            </a:r>
            <a:r>
              <a:rPr lang="en-GB" sz="1100" dirty="0"/>
              <a:t> general, las </a:t>
            </a:r>
            <a:r>
              <a:rPr lang="en-GB" sz="1100" dirty="0" err="1"/>
              <a:t>familias</a:t>
            </a:r>
            <a:r>
              <a:rPr lang="en-GB" sz="1100" dirty="0"/>
              <a:t> </a:t>
            </a:r>
            <a:r>
              <a:rPr lang="en-GB" sz="1100" dirty="0" err="1"/>
              <a:t>hacen</a:t>
            </a:r>
            <a:r>
              <a:rPr lang="en-GB" sz="1100" dirty="0"/>
              <a:t> </a:t>
            </a:r>
            <a:r>
              <a:rPr lang="en-GB" sz="1100" dirty="0" err="1"/>
              <a:t>cosas</a:t>
            </a:r>
            <a:r>
              <a:rPr lang="en-GB" sz="1100" dirty="0"/>
              <a:t> </a:t>
            </a:r>
            <a:r>
              <a:rPr lang="en-GB" sz="1100" dirty="0" err="1"/>
              <a:t>similares</a:t>
            </a:r>
            <a:r>
              <a:rPr lang="en-GB" sz="1100" dirty="0"/>
              <a:t> </a:t>
            </a:r>
            <a:r>
              <a:rPr lang="en-GB" sz="1100" dirty="0" err="1"/>
              <a:t>por</a:t>
            </a:r>
            <a:r>
              <a:rPr lang="en-GB" sz="1100" dirty="0"/>
              <a:t> sus </a:t>
            </a:r>
            <a:r>
              <a:rPr lang="en-GB" sz="1100" dirty="0" err="1"/>
              <a:t>hijos</a:t>
            </a:r>
            <a:r>
              <a:rPr lang="en-GB" sz="1100" dirty="0"/>
              <a:t> e </a:t>
            </a:r>
            <a:r>
              <a:rPr lang="en-GB" sz="1100" dirty="0" err="1"/>
              <a:t>hijas</a:t>
            </a:r>
            <a:r>
              <a:rPr lang="en-GB" sz="1100" dirty="0"/>
              <a:t> y que son un </a:t>
            </a:r>
            <a:r>
              <a:rPr lang="en-GB" sz="1100" dirty="0" err="1"/>
              <a:t>lugar</a:t>
            </a:r>
            <a:r>
              <a:rPr lang="en-GB" sz="1100" dirty="0"/>
              <a:t> </a:t>
            </a:r>
            <a:r>
              <a:rPr lang="en-GB" sz="1100" dirty="0" err="1"/>
              <a:t>donde</a:t>
            </a:r>
            <a:r>
              <a:rPr lang="en-GB" sz="1100" dirty="0"/>
              <a:t> </a:t>
            </a:r>
            <a:r>
              <a:rPr lang="en-GB" sz="1100" dirty="0" err="1"/>
              <a:t>pueden</a:t>
            </a:r>
            <a:r>
              <a:rPr lang="en-GB" sz="1100" dirty="0"/>
              <a:t> </a:t>
            </a:r>
            <a:r>
              <a:rPr lang="en-GB" sz="1100" dirty="0" err="1"/>
              <a:t>compartir</a:t>
            </a:r>
            <a:r>
              <a:rPr lang="en-GB" sz="1100" dirty="0"/>
              <a:t> </a:t>
            </a:r>
            <a:r>
              <a:rPr lang="en-GB" sz="1100" dirty="0" err="1"/>
              <a:t>sentimientos</a:t>
            </a:r>
            <a:r>
              <a:rPr lang="en-GB" sz="1100" dirty="0"/>
              <a:t> de ser </a:t>
            </a:r>
            <a:r>
              <a:rPr lang="en-GB" sz="1100" dirty="0" err="1"/>
              <a:t>amados</a:t>
            </a:r>
            <a:r>
              <a:rPr lang="en-GB" sz="1100" dirty="0"/>
              <a:t>, </a:t>
            </a:r>
            <a:r>
              <a:rPr lang="en-GB" sz="1100" dirty="0" err="1"/>
              <a:t>protegidos</a:t>
            </a:r>
            <a:r>
              <a:rPr lang="en-GB" sz="1100" dirty="0"/>
              <a:t>, </a:t>
            </a:r>
            <a:r>
              <a:rPr lang="en-GB" sz="1100" dirty="0" err="1"/>
              <a:t>tranquilizados</a:t>
            </a:r>
            <a:r>
              <a:rPr lang="en-GB" sz="1100" dirty="0"/>
              <a:t> e </a:t>
            </a:r>
            <a:r>
              <a:rPr lang="en-GB" sz="1100" dirty="0" err="1"/>
              <a:t>importantes</a:t>
            </a:r>
            <a:r>
              <a:rPr lang="en-GB" sz="1100" dirty="0"/>
              <a:t> </a:t>
            </a:r>
            <a:r>
              <a:rPr lang="en-GB" sz="1100" dirty="0" err="1"/>
              <a:t>puede</a:t>
            </a:r>
            <a:r>
              <a:rPr lang="en-GB" sz="1100" dirty="0"/>
              <a:t> </a:t>
            </a:r>
            <a:r>
              <a:rPr lang="en-GB" sz="1100" dirty="0" err="1"/>
              <a:t>ayudar</a:t>
            </a:r>
            <a:r>
              <a:rPr lang="en-GB" sz="1100" dirty="0"/>
              <a:t> a </a:t>
            </a:r>
            <a:r>
              <a:rPr lang="en-GB" sz="1100" dirty="0" err="1"/>
              <a:t>los</a:t>
            </a:r>
            <a:r>
              <a:rPr lang="en-GB" sz="1100" dirty="0"/>
              <a:t> </a:t>
            </a:r>
            <a:r>
              <a:rPr lang="en-GB" sz="1100" dirty="0" err="1"/>
              <a:t>niños</a:t>
            </a:r>
            <a:r>
              <a:rPr lang="en-GB" sz="1100" dirty="0"/>
              <a:t> y </a:t>
            </a:r>
            <a:r>
              <a:rPr lang="en-GB" sz="1100" dirty="0" err="1"/>
              <a:t>niñas</a:t>
            </a:r>
            <a:r>
              <a:rPr lang="en-GB" sz="1100" dirty="0"/>
              <a:t> </a:t>
            </a:r>
            <a:r>
              <a:rPr lang="en-GB" sz="1100" dirty="0" err="1"/>
              <a:t>pequeños</a:t>
            </a:r>
            <a:r>
              <a:rPr lang="en-GB" sz="1100" dirty="0"/>
              <a:t> a </a:t>
            </a:r>
            <a:r>
              <a:rPr lang="en-GB" sz="1100" dirty="0" err="1"/>
              <a:t>comprender</a:t>
            </a:r>
            <a:r>
              <a:rPr lang="en-GB" sz="1100" dirty="0"/>
              <a:t> </a:t>
            </a:r>
            <a:r>
              <a:rPr lang="en-GB" sz="1100" dirty="0" err="1"/>
              <a:t>mejor</a:t>
            </a:r>
            <a:r>
              <a:rPr lang="en-GB" sz="1100" dirty="0"/>
              <a:t> la </a:t>
            </a:r>
            <a:r>
              <a:rPr lang="en-GB" sz="1100" dirty="0" err="1"/>
              <a:t>diversidad</a:t>
            </a:r>
            <a:r>
              <a:rPr lang="en-GB" sz="1100" dirty="0"/>
              <a:t> familiar. Hablar </a:t>
            </a:r>
            <a:r>
              <a:rPr lang="en-GB" sz="1100" dirty="0" err="1"/>
              <a:t>sobre</a:t>
            </a:r>
            <a:r>
              <a:rPr lang="en-GB" sz="1100" dirty="0"/>
              <a:t> lo que </a:t>
            </a:r>
            <a:r>
              <a:rPr lang="en-GB" sz="1100" dirty="0" err="1"/>
              <a:t>hacen</a:t>
            </a:r>
            <a:r>
              <a:rPr lang="en-GB" sz="1100" dirty="0"/>
              <a:t> (</a:t>
            </a:r>
            <a:r>
              <a:rPr lang="en-GB" sz="1100" dirty="0" err="1"/>
              <a:t>como</a:t>
            </a:r>
            <a:r>
              <a:rPr lang="en-GB" sz="1100" dirty="0"/>
              <a:t> </a:t>
            </a:r>
            <a:r>
              <a:rPr lang="en-GB" sz="1100" dirty="0" err="1"/>
              <a:t>cuidarlos</a:t>
            </a:r>
            <a:r>
              <a:rPr lang="en-GB" sz="1100" dirty="0"/>
              <a:t>, </a:t>
            </a:r>
            <a:r>
              <a:rPr lang="en-GB" sz="1100" dirty="0" err="1"/>
              <a:t>consolarlos</a:t>
            </a:r>
            <a:r>
              <a:rPr lang="en-GB" sz="1100" dirty="0"/>
              <a:t> </a:t>
            </a:r>
            <a:r>
              <a:rPr lang="en-GB" sz="1100" dirty="0" err="1"/>
              <a:t>cuando</a:t>
            </a:r>
            <a:r>
              <a:rPr lang="en-GB" sz="1100" dirty="0"/>
              <a:t> </a:t>
            </a:r>
            <a:r>
              <a:rPr lang="en-GB" sz="1100" dirty="0" err="1"/>
              <a:t>están</a:t>
            </a:r>
            <a:r>
              <a:rPr lang="en-GB" sz="1100" dirty="0"/>
              <a:t> tristes, </a:t>
            </a:r>
            <a:r>
              <a:rPr lang="en-GB" sz="1100" dirty="0" err="1"/>
              <a:t>llevarlos</a:t>
            </a:r>
            <a:r>
              <a:rPr lang="en-GB" sz="1100" dirty="0"/>
              <a:t> a la </a:t>
            </a:r>
            <a:r>
              <a:rPr lang="en-GB" sz="1100" dirty="0" err="1"/>
              <a:t>escuela</a:t>
            </a:r>
            <a:r>
              <a:rPr lang="en-GB" sz="1100" dirty="0"/>
              <a:t> </a:t>
            </a:r>
            <a:r>
              <a:rPr lang="en-GB" sz="1100" dirty="0" err="1"/>
              <a:t>cuando</a:t>
            </a:r>
            <a:r>
              <a:rPr lang="en-GB" sz="1100" dirty="0"/>
              <a:t> son </a:t>
            </a:r>
            <a:r>
              <a:rPr lang="en-GB" sz="1100" dirty="0" err="1"/>
              <a:t>demasiado</a:t>
            </a:r>
            <a:r>
              <a:rPr lang="en-GB" sz="1100" dirty="0"/>
              <a:t> </a:t>
            </a:r>
            <a:r>
              <a:rPr lang="en-GB" sz="1100" dirty="0" err="1"/>
              <a:t>pequeños</a:t>
            </a:r>
            <a:r>
              <a:rPr lang="en-GB" sz="1100" dirty="0"/>
              <a:t> para </a:t>
            </a:r>
            <a:r>
              <a:rPr lang="en-GB" sz="1100" dirty="0" err="1"/>
              <a:t>ir</a:t>
            </a:r>
            <a:r>
              <a:rPr lang="en-GB" sz="1100" dirty="0"/>
              <a:t> solos, etc.) les </a:t>
            </a:r>
            <a:r>
              <a:rPr lang="en-GB" sz="1100" dirty="0" err="1"/>
              <a:t>permite</a:t>
            </a:r>
            <a:r>
              <a:rPr lang="en-GB" sz="1100" dirty="0"/>
              <a:t> </a:t>
            </a:r>
            <a:r>
              <a:rPr lang="en-GB" sz="1100" dirty="0" err="1"/>
              <a:t>comprender</a:t>
            </a:r>
            <a:r>
              <a:rPr lang="en-GB" sz="1100" dirty="0"/>
              <a:t> que es </a:t>
            </a:r>
            <a:r>
              <a:rPr lang="en-GB" sz="1100" dirty="0" err="1"/>
              <a:t>el</a:t>
            </a:r>
            <a:r>
              <a:rPr lang="en-GB" sz="1100" dirty="0"/>
              <a:t> </a:t>
            </a:r>
            <a:r>
              <a:rPr lang="en-GB" sz="1100" dirty="0" err="1"/>
              <a:t>papel</a:t>
            </a:r>
            <a:r>
              <a:rPr lang="en-GB" sz="1100" dirty="0"/>
              <a:t> de la </a:t>
            </a:r>
            <a:r>
              <a:rPr lang="en-GB" sz="1100" dirty="0" err="1"/>
              <a:t>familia</a:t>
            </a:r>
            <a:r>
              <a:rPr lang="en-GB" sz="1100" dirty="0"/>
              <a:t> lo que es </a:t>
            </a:r>
            <a:r>
              <a:rPr lang="en-GB" sz="1100" dirty="0" err="1"/>
              <a:t>importante</a:t>
            </a:r>
            <a:r>
              <a:rPr lang="en-GB" sz="1100" dirty="0"/>
              <a:t>.</a:t>
            </a:r>
            <a:endParaRPr lang="en-GB" sz="1100" dirty="0">
              <a:latin typeface="Calibri"/>
              <a:ea typeface="Calibri"/>
              <a:cs typeface="Calibri"/>
              <a:sym typeface="Calibri"/>
            </a:endParaRPr>
          </a:p>
          <a:p>
            <a:pPr marL="48260" lvl="0" indent="0" rtl="0">
              <a:lnSpc>
                <a:spcPct val="100000"/>
              </a:lnSpc>
              <a:spcBef>
                <a:spcPts val="200"/>
              </a:spcBef>
              <a:spcAft>
                <a:spcPts val="0"/>
              </a:spcAft>
              <a:buSzPts val="1600"/>
              <a:buNone/>
            </a:pPr>
            <a:endParaRPr lang="en-GB" sz="1100" dirty="0">
              <a:latin typeface="Calibri"/>
              <a:ea typeface="Calibri"/>
              <a:cs typeface="Calibri"/>
              <a:sym typeface="Calibri"/>
            </a:endParaRPr>
          </a:p>
          <a:p>
            <a:pPr marL="0" marR="0" lvl="0" indent="0" defTabSz="914400" rtl="0" eaLnBrk="1" fontAlgn="auto" latinLnBrk="0" hangingPunct="1">
              <a:lnSpc>
                <a:spcPct val="100000"/>
              </a:lnSpc>
              <a:spcBef>
                <a:spcPts val="0"/>
              </a:spcBef>
              <a:spcAft>
                <a:spcPts val="200"/>
              </a:spcAft>
              <a:buClr>
                <a:srgbClr val="000000"/>
              </a:buClr>
              <a:buSzTx/>
              <a:buFont typeface="Arial"/>
              <a:buNone/>
              <a:tabLst/>
              <a:defRPr/>
            </a:pPr>
            <a:endParaRPr lang="es-ES" sz="1100" dirty="0"/>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endParaRPr sz="1100" dirty="0"/>
          </a:p>
        </p:txBody>
      </p:sp>
    </p:spTree>
    <p:extLst>
      <p:ext uri="{BB962C8B-B14F-4D97-AF65-F5344CB8AC3E}">
        <p14:creationId xmlns:p14="http://schemas.microsoft.com/office/powerpoint/2010/main" val="2060215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4400"/>
              <a:buNone/>
            </a:pPr>
            <a:r>
              <a:rPr lang="en-GB">
                <a:latin typeface="Calibri"/>
                <a:ea typeface="Calibri"/>
                <a:cs typeface="Calibri"/>
                <a:sym typeface="Calibri"/>
              </a:rPr>
              <a:t>Mi historia personal/privacidad_1</a:t>
            </a:r>
            <a:endParaRPr>
              <a:latin typeface="Calibri"/>
              <a:ea typeface="Calibri"/>
              <a:cs typeface="Calibri"/>
              <a:sym typeface="Calibri"/>
            </a:endParaRPr>
          </a:p>
        </p:txBody>
      </p:sp>
      <p:sp>
        <p:nvSpPr>
          <p:cNvPr id="102" name="Google Shape;102;p25"/>
          <p:cNvSpPr txBox="1">
            <a:spLocks noGrp="1"/>
          </p:cNvSpPr>
          <p:nvPr>
            <p:ph type="body" idx="1"/>
          </p:nvPr>
        </p:nvSpPr>
        <p:spPr>
          <a:xfrm>
            <a:off x="838200" y="2821259"/>
            <a:ext cx="10515600" cy="225770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1000"/>
              </a:spcBef>
              <a:spcAft>
                <a:spcPts val="0"/>
              </a:spcAft>
              <a:buSzPts val="1800"/>
              <a:buNone/>
            </a:pPr>
            <a:r>
              <a:rPr lang="en-GB" sz="3600" i="1"/>
              <a:t>¿</a:t>
            </a:r>
            <a:r>
              <a:rPr lang="en-GB" sz="3600" i="1" err="1"/>
              <a:t>Cuándo</a:t>
            </a:r>
            <a:r>
              <a:rPr lang="en-GB" sz="3600" i="1"/>
              <a:t> </a:t>
            </a:r>
            <a:r>
              <a:rPr lang="en-GB" sz="3600" i="1" err="1"/>
              <a:t>siento</a:t>
            </a:r>
            <a:r>
              <a:rPr lang="en-GB" sz="3600" i="1"/>
              <a:t> </a:t>
            </a:r>
            <a:br>
              <a:rPr lang="en-GB" sz="3600" i="1"/>
            </a:br>
            <a:r>
              <a:rPr lang="en-GB" sz="3600" i="1"/>
              <a:t>que se viola mi </a:t>
            </a:r>
            <a:r>
              <a:rPr lang="en-GB" sz="3600" i="1" err="1"/>
              <a:t>intimidad</a:t>
            </a:r>
            <a:r>
              <a:rPr lang="en-GB" sz="3600" i="1"/>
              <a:t> </a:t>
            </a:r>
            <a:r>
              <a:rPr lang="en-GB" sz="3600" i="1" err="1"/>
              <a:t>en</a:t>
            </a:r>
            <a:r>
              <a:rPr lang="en-GB" sz="3600" i="1"/>
              <a:t> </a:t>
            </a:r>
            <a:r>
              <a:rPr lang="en-GB" sz="3600" i="1" err="1"/>
              <a:t>una</a:t>
            </a:r>
            <a:r>
              <a:rPr lang="en-GB" sz="3600" i="1"/>
              <a:t> </a:t>
            </a:r>
            <a:r>
              <a:rPr lang="en-GB" sz="3600" i="1" err="1"/>
              <a:t>relación</a:t>
            </a:r>
            <a:r>
              <a:rPr lang="en-GB" sz="3600" i="1"/>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4400"/>
              <a:buNone/>
            </a:pPr>
            <a:r>
              <a:rPr lang="en-GB">
                <a:latin typeface="Calibri"/>
                <a:ea typeface="Calibri"/>
                <a:cs typeface="Calibri"/>
                <a:sym typeface="Calibri"/>
              </a:rPr>
              <a:t>Mi historia personal/privacidad_2</a:t>
            </a:r>
            <a:endParaRPr>
              <a:latin typeface="Calibri"/>
              <a:ea typeface="Calibri"/>
              <a:cs typeface="Calibri"/>
              <a:sym typeface="Calibri"/>
            </a:endParaRPr>
          </a:p>
        </p:txBody>
      </p:sp>
      <p:sp>
        <p:nvSpPr>
          <p:cNvPr id="109" name="Google Shape;109;p2"/>
          <p:cNvSpPr txBox="1">
            <a:spLocks noGrp="1"/>
          </p:cNvSpPr>
          <p:nvPr>
            <p:ph type="body" idx="1"/>
          </p:nvPr>
        </p:nvSpPr>
        <p:spPr>
          <a:xfrm>
            <a:off x="838200" y="1825625"/>
            <a:ext cx="10927814"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SzPts val="2800"/>
              <a:buFont typeface="Calibri"/>
              <a:buChar char="-"/>
            </a:pPr>
            <a:r>
              <a:rPr lang="en-GB" err="1"/>
              <a:t>Leyes</a:t>
            </a:r>
            <a:r>
              <a:rPr lang="en-GB"/>
              <a:t> </a:t>
            </a:r>
            <a:r>
              <a:rPr lang="en-GB" err="1"/>
              <a:t>nacionales</a:t>
            </a:r>
            <a:endParaRPr/>
          </a:p>
          <a:p>
            <a:pPr marL="228600" lvl="0" indent="-228600" algn="l" rtl="0">
              <a:lnSpc>
                <a:spcPct val="90000"/>
              </a:lnSpc>
              <a:spcBef>
                <a:spcPts val="1000"/>
              </a:spcBef>
              <a:spcAft>
                <a:spcPts val="0"/>
              </a:spcAft>
              <a:buSzPts val="2800"/>
              <a:buFont typeface="Calibri"/>
              <a:buChar char="-"/>
            </a:pPr>
            <a:r>
              <a:rPr lang="en-GB" err="1"/>
              <a:t>Limitaciones</a:t>
            </a:r>
            <a:r>
              <a:rPr lang="en-GB"/>
              <a:t> </a:t>
            </a:r>
            <a:r>
              <a:rPr lang="en-GB" err="1"/>
              <a:t>relativas</a:t>
            </a:r>
            <a:r>
              <a:rPr lang="en-GB"/>
              <a:t> al </a:t>
            </a:r>
            <a:r>
              <a:rPr lang="en-GB" err="1"/>
              <a:t>papel</a:t>
            </a:r>
            <a:r>
              <a:rPr lang="en-GB"/>
              <a:t> </a:t>
            </a:r>
            <a:r>
              <a:rPr lang="en-GB" err="1"/>
              <a:t>profesional</a:t>
            </a:r>
            <a:r>
              <a:rPr lang="en-GB"/>
              <a:t> (</a:t>
            </a:r>
            <a:r>
              <a:rPr lang="en-GB" err="1"/>
              <a:t>profesorado</a:t>
            </a:r>
            <a:r>
              <a:rPr lang="en-GB"/>
              <a:t>, </a:t>
            </a:r>
            <a:r>
              <a:rPr lang="en-GB" err="1"/>
              <a:t>educadores</a:t>
            </a:r>
            <a:r>
              <a:rPr lang="en-GB"/>
              <a:t>/as)</a:t>
            </a:r>
            <a:endParaRPr/>
          </a:p>
          <a:p>
            <a:pPr marL="228600" lvl="0" indent="-228600" algn="l" rtl="0">
              <a:lnSpc>
                <a:spcPct val="90000"/>
              </a:lnSpc>
              <a:spcBef>
                <a:spcPts val="1000"/>
              </a:spcBef>
              <a:spcAft>
                <a:spcPts val="0"/>
              </a:spcAft>
              <a:buSzPts val="2800"/>
              <a:buFont typeface="Calibri"/>
              <a:buChar char="-"/>
            </a:pPr>
            <a:r>
              <a:rPr lang="en-GB"/>
              <a:t>Política </a:t>
            </a:r>
            <a:r>
              <a:rPr lang="en-GB" err="1"/>
              <a:t>institucional</a:t>
            </a:r>
            <a:endParaRPr/>
          </a:p>
          <a:p>
            <a:pPr marL="228600" lvl="0" indent="-228600" algn="l" rtl="0">
              <a:lnSpc>
                <a:spcPct val="90000"/>
              </a:lnSpc>
              <a:spcBef>
                <a:spcPts val="1000"/>
              </a:spcBef>
              <a:spcAft>
                <a:spcPts val="0"/>
              </a:spcAft>
              <a:buSzPts val="2800"/>
              <a:buFont typeface="Calibri"/>
              <a:buChar char="-"/>
            </a:pPr>
            <a:r>
              <a:rPr lang="en-GB" err="1"/>
              <a:t>Ejercicio</a:t>
            </a:r>
            <a:r>
              <a:rPr lang="en-GB"/>
              <a:t> </a:t>
            </a:r>
            <a:r>
              <a:rPr lang="en-GB" err="1"/>
              <a:t>profesional</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GB">
                <a:latin typeface="Calibri"/>
                <a:ea typeface="Calibri"/>
                <a:cs typeface="Calibri"/>
                <a:sym typeface="Calibri"/>
              </a:rPr>
              <a:t>Sensibilidad general, historia privada</a:t>
            </a:r>
            <a:endParaRPr/>
          </a:p>
        </p:txBody>
      </p:sp>
      <p:pic>
        <p:nvPicPr>
          <p:cNvPr id="116" name="Google Shape;116;p3" descr="A picture containing mosaic&#10;&#10;Description automatically generated"/>
          <p:cNvPicPr preferRelativeResize="0">
            <a:picLocks noGrp="1"/>
          </p:cNvPicPr>
          <p:nvPr>
            <p:ph type="body" idx="1"/>
          </p:nvPr>
        </p:nvPicPr>
        <p:blipFill rotWithShape="1">
          <a:blip r:embed="rId3">
            <a:alphaModFix/>
          </a:blip>
          <a:srcRect/>
          <a:stretch/>
        </p:blipFill>
        <p:spPr>
          <a:xfrm>
            <a:off x="2826110" y="1489025"/>
            <a:ext cx="6539700" cy="4351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Google Shape;122;p22"/>
          <p:cNvPicPr preferRelativeResize="0"/>
          <p:nvPr/>
        </p:nvPicPr>
        <p:blipFill rotWithShape="1">
          <a:blip r:embed="rId3">
            <a:alphaModFix/>
          </a:blip>
          <a:srcRect/>
          <a:stretch/>
        </p:blipFill>
        <p:spPr>
          <a:xfrm rot="5400000">
            <a:off x="3265416" y="113557"/>
            <a:ext cx="4877017" cy="7504615"/>
          </a:xfrm>
          <a:prstGeom prst="rect">
            <a:avLst/>
          </a:prstGeom>
          <a:noFill/>
          <a:ln>
            <a:noFill/>
          </a:ln>
        </p:spPr>
      </p:pic>
      <p:sp>
        <p:nvSpPr>
          <p:cNvPr id="123" name="Google Shape;123;p22"/>
          <p:cNvSpPr txBox="1">
            <a:spLocks noGrp="1"/>
          </p:cNvSpPr>
          <p:nvPr>
            <p:ph type="title"/>
          </p:nvPr>
        </p:nvSpPr>
        <p:spPr>
          <a:xfrm>
            <a:off x="838200" y="34175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GB">
                <a:latin typeface="Calibri"/>
                <a:ea typeface="Calibri"/>
                <a:cs typeface="Calibri"/>
                <a:sym typeface="Calibri"/>
              </a:rPr>
              <a:t>El enfoque integral </a:t>
            </a:r>
            <a:r>
              <a:rPr lang="en-GB" sz="1600">
                <a:latin typeface="Calibri"/>
                <a:ea typeface="Calibri"/>
                <a:cs typeface="Calibri"/>
                <a:sym typeface="Calibri"/>
              </a:rPr>
              <a:t>(Chafouleas et al., 2021)</a:t>
            </a:r>
            <a:endParaRPr>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838200" y="62160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GB" sz="3600" err="1"/>
              <a:t>Enfoque</a:t>
            </a:r>
            <a:r>
              <a:rPr lang="en-GB" sz="3600"/>
              <a:t> </a:t>
            </a:r>
            <a:r>
              <a:rPr lang="en-GB" sz="3600" err="1"/>
              <a:t>orientado</a:t>
            </a:r>
            <a:r>
              <a:rPr lang="en-GB" sz="3600"/>
              <a:t> al </a:t>
            </a:r>
            <a:r>
              <a:rPr lang="en-GB" sz="3600" err="1"/>
              <a:t>déficit</a:t>
            </a:r>
            <a:r>
              <a:rPr lang="en-GB" sz="3600"/>
              <a:t> vs. </a:t>
            </a:r>
            <a:r>
              <a:rPr lang="en-GB" sz="3600" err="1"/>
              <a:t>enfoque</a:t>
            </a:r>
            <a:r>
              <a:rPr lang="en-GB" sz="3600"/>
              <a:t> </a:t>
            </a:r>
            <a:r>
              <a:rPr lang="en-GB" sz="3600" err="1"/>
              <a:t>afirmativo</a:t>
            </a:r>
            <a:endParaRPr sz="3600"/>
          </a:p>
        </p:txBody>
      </p:sp>
      <p:sp>
        <p:nvSpPr>
          <p:cNvPr id="130" name="Google Shape;130;p23"/>
          <p:cNvSpPr txBox="1">
            <a:spLocks noGrp="1"/>
          </p:cNvSpPr>
          <p:nvPr>
            <p:ph type="body" idx="1"/>
          </p:nvPr>
        </p:nvSpPr>
        <p:spPr>
          <a:xfrm>
            <a:off x="838200" y="2405849"/>
            <a:ext cx="10515600" cy="2418600"/>
          </a:xfrm>
          <a:prstGeom prst="rect">
            <a:avLst/>
          </a:prstGeom>
          <a:noFill/>
          <a:ln>
            <a:noFill/>
          </a:ln>
        </p:spPr>
        <p:txBody>
          <a:bodyPr spcFirstLastPara="1" wrap="square" lIns="91425" tIns="45700" rIns="91425" bIns="45700" anchor="t" anchorCtr="0">
            <a:normAutofit lnSpcReduction="10000"/>
          </a:bodyPr>
          <a:lstStyle/>
          <a:p>
            <a:pPr marL="457200" lvl="0" indent="-342900" algn="l" rtl="0">
              <a:lnSpc>
                <a:spcPct val="90000"/>
              </a:lnSpc>
              <a:spcBef>
                <a:spcPts val="1000"/>
              </a:spcBef>
              <a:spcAft>
                <a:spcPts val="0"/>
              </a:spcAft>
              <a:buSzPct val="69498"/>
              <a:buChar char="•"/>
            </a:pPr>
            <a:r>
              <a:rPr lang="en-GB" err="1"/>
              <a:t>Traslación</a:t>
            </a:r>
            <a:r>
              <a:rPr lang="en-GB"/>
              <a:t> de la </a:t>
            </a:r>
            <a:r>
              <a:rPr lang="en-GB" err="1"/>
              <a:t>investigación</a:t>
            </a:r>
            <a:r>
              <a:rPr lang="en-GB"/>
              <a:t> </a:t>
            </a:r>
            <a:r>
              <a:rPr lang="en-GB" err="1"/>
              <a:t>sobre</a:t>
            </a:r>
            <a:r>
              <a:rPr lang="en-GB"/>
              <a:t> ACE a la </a:t>
            </a:r>
            <a:r>
              <a:rPr lang="en-GB" err="1"/>
              <a:t>educación</a:t>
            </a:r>
            <a:r>
              <a:rPr lang="en-GB"/>
              <a:t>: </a:t>
            </a:r>
            <a:r>
              <a:rPr lang="en-GB" err="1"/>
              <a:t>riesgo</a:t>
            </a:r>
            <a:r>
              <a:rPr lang="en-GB"/>
              <a:t> de un </a:t>
            </a:r>
            <a:r>
              <a:rPr lang="en-GB" err="1"/>
              <a:t>enfoque</a:t>
            </a:r>
            <a:r>
              <a:rPr lang="en-GB"/>
              <a:t> </a:t>
            </a:r>
            <a:r>
              <a:rPr lang="en-GB" err="1"/>
              <a:t>individualista</a:t>
            </a:r>
            <a:r>
              <a:rPr lang="en-GB"/>
              <a:t> y </a:t>
            </a:r>
            <a:r>
              <a:rPr lang="en-GB" err="1"/>
              <a:t>basado</a:t>
            </a:r>
            <a:r>
              <a:rPr lang="en-GB"/>
              <a:t> </a:t>
            </a:r>
            <a:r>
              <a:rPr lang="en-GB" err="1"/>
              <a:t>en</a:t>
            </a:r>
            <a:r>
              <a:rPr lang="en-GB"/>
              <a:t> </a:t>
            </a:r>
            <a:r>
              <a:rPr lang="en-GB" err="1"/>
              <a:t>el</a:t>
            </a:r>
            <a:r>
              <a:rPr lang="en-GB"/>
              <a:t> </a:t>
            </a:r>
            <a:r>
              <a:rPr lang="en-GB" err="1"/>
              <a:t>déficit</a:t>
            </a:r>
            <a:r>
              <a:rPr lang="en-GB"/>
              <a:t> que </a:t>
            </a:r>
            <a:r>
              <a:rPr lang="en-GB" err="1"/>
              <a:t>refleje</a:t>
            </a:r>
            <a:r>
              <a:rPr lang="en-GB"/>
              <a:t> un </a:t>
            </a:r>
            <a:r>
              <a:rPr lang="en-GB" err="1"/>
              <a:t>enfoque</a:t>
            </a:r>
            <a:r>
              <a:rPr lang="en-GB"/>
              <a:t> </a:t>
            </a:r>
            <a:r>
              <a:rPr lang="en-GB" err="1"/>
              <a:t>descontextualizado</a:t>
            </a:r>
            <a:endParaRPr lang="en-GB"/>
          </a:p>
          <a:p>
            <a:pPr marL="457200" lvl="0" indent="-342900" algn="l" rtl="0">
              <a:lnSpc>
                <a:spcPct val="90000"/>
              </a:lnSpc>
              <a:spcBef>
                <a:spcPts val="1000"/>
              </a:spcBef>
              <a:spcAft>
                <a:spcPts val="0"/>
              </a:spcAft>
              <a:buSzPct val="69498"/>
              <a:buChar char="•"/>
            </a:pPr>
            <a:r>
              <a:rPr lang="en-GB" err="1"/>
              <a:t>Énfasis</a:t>
            </a:r>
            <a:r>
              <a:rPr lang="en-GB"/>
              <a:t> </a:t>
            </a:r>
            <a:r>
              <a:rPr lang="en-GB" err="1"/>
              <a:t>en</a:t>
            </a:r>
            <a:r>
              <a:rPr lang="en-GB"/>
              <a:t> </a:t>
            </a:r>
            <a:r>
              <a:rPr lang="en-GB" err="1"/>
              <a:t>el</a:t>
            </a:r>
            <a:r>
              <a:rPr lang="en-GB"/>
              <a:t> </a:t>
            </a:r>
            <a:r>
              <a:rPr lang="en-GB" err="1"/>
              <a:t>reconocimiento</a:t>
            </a:r>
            <a:r>
              <a:rPr lang="en-GB"/>
              <a:t> del </a:t>
            </a:r>
            <a:r>
              <a:rPr lang="en-GB" err="1"/>
              <a:t>impacto</a:t>
            </a:r>
            <a:r>
              <a:rPr lang="en-GB"/>
              <a:t> de la </a:t>
            </a:r>
            <a:r>
              <a:rPr lang="en-GB" err="1"/>
              <a:t>adversidad</a:t>
            </a:r>
            <a:r>
              <a:rPr lang="en-GB"/>
              <a:t> </a:t>
            </a:r>
            <a:r>
              <a:rPr lang="en-GB" err="1"/>
              <a:t>temprana</a:t>
            </a:r>
            <a:r>
              <a:rPr lang="en-GB"/>
              <a:t>: </a:t>
            </a:r>
            <a:r>
              <a:rPr lang="en-GB" err="1"/>
              <a:t>desvalorización</a:t>
            </a:r>
            <a:r>
              <a:rPr lang="en-GB"/>
              <a:t> </a:t>
            </a:r>
            <a:r>
              <a:rPr lang="en-GB" err="1"/>
              <a:t>recíproca</a:t>
            </a:r>
            <a:r>
              <a:rPr lang="en-GB"/>
              <a:t> de las </a:t>
            </a:r>
            <a:r>
              <a:rPr lang="en-GB" err="1"/>
              <a:t>fuentes</a:t>
            </a:r>
            <a:r>
              <a:rPr lang="en-GB"/>
              <a:t> naturales de </a:t>
            </a:r>
            <a:r>
              <a:rPr lang="en-GB" err="1"/>
              <a:t>fuerza</a:t>
            </a:r>
            <a:r>
              <a:rPr lang="en-GB"/>
              <a:t> y </a:t>
            </a:r>
            <a:r>
              <a:rPr lang="en-GB" err="1"/>
              <a:t>resiliencia</a:t>
            </a:r>
            <a:r>
              <a:rPr lang="en-GB"/>
              <a:t> o del </a:t>
            </a:r>
            <a:r>
              <a:rPr lang="en-GB" err="1"/>
              <a:t>potencial</a:t>
            </a:r>
            <a:r>
              <a:rPr lang="en-GB"/>
              <a:t> de </a:t>
            </a:r>
            <a:r>
              <a:rPr lang="en-GB" err="1"/>
              <a:t>crecimiento</a:t>
            </a:r>
            <a:r>
              <a:rPr lang="en-GB"/>
              <a:t> </a:t>
            </a:r>
            <a:r>
              <a:rPr lang="en-GB" err="1"/>
              <a:t>postraumático</a:t>
            </a:r>
            <a:r>
              <a:rPr lang="en-GB"/>
              <a:t> </a:t>
            </a:r>
            <a:endParaRPr sz="4000"/>
          </a:p>
          <a:p>
            <a:pPr marL="457200" lvl="0" indent="-228600" algn="l" rtl="0">
              <a:lnSpc>
                <a:spcPct val="90000"/>
              </a:lnSpc>
              <a:spcBef>
                <a:spcPts val="1000"/>
              </a:spcBef>
              <a:spcAft>
                <a:spcPts val="0"/>
              </a:spcAft>
              <a:buClr>
                <a:schemeClr val="dk1"/>
              </a:buClr>
              <a:buSzPct val="48648"/>
              <a:buNone/>
            </a:pPr>
            <a:endParaRPr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5"/>
        <p:cNvGrpSpPr/>
        <p:nvPr/>
      </p:nvGrpSpPr>
      <p:grpSpPr>
        <a:xfrm>
          <a:off x="0" y="0"/>
          <a:ext cx="0" cy="0"/>
          <a:chOff x="0" y="0"/>
          <a:chExt cx="0" cy="0"/>
        </a:xfrm>
      </p:grpSpPr>
      <p:sp>
        <p:nvSpPr>
          <p:cNvPr id="136" name="Google Shape;136;p4"/>
          <p:cNvSpPr txBox="1">
            <a:spLocks noGrp="1"/>
          </p:cNvSpPr>
          <p:nvPr>
            <p:ph type="title"/>
          </p:nvPr>
        </p:nvSpPr>
        <p:spPr>
          <a:xfrm>
            <a:off x="838200" y="557200"/>
            <a:ext cx="3594000" cy="4586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4000"/>
              <a:buNone/>
            </a:pPr>
            <a:r>
              <a:rPr lang="en-GB" sz="4000">
                <a:latin typeface="Calibri"/>
                <a:ea typeface="Calibri"/>
                <a:cs typeface="Calibri"/>
                <a:sym typeface="Calibri"/>
              </a:rPr>
              <a:t>Espacio para la </a:t>
            </a:r>
            <a:r>
              <a:rPr lang="en-GB" sz="4000" err="1">
                <a:latin typeface="Calibri"/>
                <a:ea typeface="Calibri"/>
                <a:cs typeface="Calibri"/>
                <a:sym typeface="Calibri"/>
              </a:rPr>
              <a:t>comunicación</a:t>
            </a:r>
            <a:endParaRPr sz="4000">
              <a:latin typeface="Calibri"/>
              <a:ea typeface="Calibri"/>
              <a:cs typeface="Calibri"/>
              <a:sym typeface="Calibri"/>
            </a:endParaRPr>
          </a:p>
        </p:txBody>
      </p:sp>
      <p:grpSp>
        <p:nvGrpSpPr>
          <p:cNvPr id="137" name="Google Shape;137;p4"/>
          <p:cNvGrpSpPr/>
          <p:nvPr/>
        </p:nvGrpSpPr>
        <p:grpSpPr>
          <a:xfrm>
            <a:off x="5338034" y="623218"/>
            <a:ext cx="5773986" cy="5499035"/>
            <a:chOff x="244826" y="2826"/>
            <a:chExt cx="5773986" cy="5499035"/>
          </a:xfrm>
        </p:grpSpPr>
        <p:sp>
          <p:nvSpPr>
            <p:cNvPr id="138" name="Google Shape;138;p4"/>
            <p:cNvSpPr/>
            <p:nvPr/>
          </p:nvSpPr>
          <p:spPr>
            <a:xfrm>
              <a:off x="244826" y="2826"/>
              <a:ext cx="2749517" cy="1649710"/>
            </a:xfrm>
            <a:prstGeom prst="rect">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39" name="Google Shape;139;p4"/>
            <p:cNvSpPr txBox="1"/>
            <p:nvPr/>
          </p:nvSpPr>
          <p:spPr>
            <a:xfrm>
              <a:off x="244826" y="2826"/>
              <a:ext cx="2749517" cy="1649710"/>
            </a:xfrm>
            <a:prstGeom prst="rect">
              <a:avLst/>
            </a:prstGeom>
            <a:noFill/>
            <a:ln>
              <a:noFill/>
            </a:ln>
          </p:spPr>
          <p:txBody>
            <a:bodyPr spcFirstLastPara="1" wrap="square" lIns="118100" tIns="118100" rIns="118100" bIns="118100" anchor="ctr" anchorCtr="0">
              <a:noAutofit/>
            </a:bodyPr>
            <a:lstStyle/>
            <a:p>
              <a:pPr marL="0" marR="0" lvl="0" indent="0" algn="ctr" rtl="0">
                <a:lnSpc>
                  <a:spcPct val="90000"/>
                </a:lnSpc>
                <a:spcBef>
                  <a:spcPts val="0"/>
                </a:spcBef>
                <a:spcAft>
                  <a:spcPts val="0"/>
                </a:spcAft>
                <a:buClr>
                  <a:schemeClr val="lt1"/>
                </a:buClr>
                <a:buSzPts val="3100"/>
                <a:buFont typeface="Calibri"/>
                <a:buNone/>
              </a:pPr>
              <a:r>
                <a:rPr lang="en-GB" sz="3100" b="0" i="0" u="none" strike="noStrike" cap="none">
                  <a:solidFill>
                    <a:schemeClr val="lt1"/>
                  </a:solidFill>
                  <a:latin typeface="Calibri"/>
                  <a:ea typeface="Calibri"/>
                  <a:cs typeface="Calibri"/>
                  <a:sym typeface="Calibri"/>
                </a:rPr>
                <a:t>Presentarse</a:t>
              </a:r>
              <a:endParaRPr sz="3100" b="0" i="0" u="none" strike="noStrike" cap="none">
                <a:solidFill>
                  <a:schemeClr val="lt1"/>
                </a:solidFill>
                <a:latin typeface="Calibri"/>
                <a:ea typeface="Calibri"/>
                <a:cs typeface="Calibri"/>
                <a:sym typeface="Calibri"/>
              </a:endParaRPr>
            </a:p>
          </p:txBody>
        </p:sp>
        <p:sp>
          <p:nvSpPr>
            <p:cNvPr id="140" name="Google Shape;140;p4"/>
            <p:cNvSpPr/>
            <p:nvPr/>
          </p:nvSpPr>
          <p:spPr>
            <a:xfrm>
              <a:off x="3269295" y="2826"/>
              <a:ext cx="2749517" cy="1649710"/>
            </a:xfrm>
            <a:prstGeom prst="rect">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41" name="Google Shape;141;p4"/>
            <p:cNvSpPr txBox="1"/>
            <p:nvPr/>
          </p:nvSpPr>
          <p:spPr>
            <a:xfrm>
              <a:off x="3269295" y="2826"/>
              <a:ext cx="2749517" cy="1649710"/>
            </a:xfrm>
            <a:prstGeom prst="rect">
              <a:avLst/>
            </a:prstGeom>
            <a:noFill/>
            <a:ln>
              <a:noFill/>
            </a:ln>
          </p:spPr>
          <p:txBody>
            <a:bodyPr spcFirstLastPara="1" wrap="square" lIns="118100" tIns="118100" rIns="118100" bIns="118100" anchor="ctr" anchorCtr="0">
              <a:noAutofit/>
            </a:bodyPr>
            <a:lstStyle/>
            <a:p>
              <a:pPr marL="0" marR="0" lvl="0" indent="0" algn="ctr" rtl="0">
                <a:lnSpc>
                  <a:spcPct val="90000"/>
                </a:lnSpc>
                <a:spcBef>
                  <a:spcPts val="0"/>
                </a:spcBef>
                <a:spcAft>
                  <a:spcPts val="0"/>
                </a:spcAft>
                <a:buNone/>
              </a:pPr>
              <a:r>
                <a:rPr lang="en-GB" sz="2800" b="0" i="0" u="none" strike="noStrike" cap="none" err="1">
                  <a:solidFill>
                    <a:schemeClr val="lt1"/>
                  </a:solidFill>
                  <a:latin typeface="Calibri"/>
                  <a:ea typeface="Calibri"/>
                  <a:cs typeface="Calibri"/>
                  <a:sym typeface="Calibri"/>
                </a:rPr>
                <a:t>Tiempo-espacio</a:t>
              </a:r>
              <a:r>
                <a:rPr lang="en-GB" sz="2800" b="0" i="0" u="none" strike="noStrike" cap="none">
                  <a:solidFill>
                    <a:schemeClr val="lt1"/>
                  </a:solidFill>
                  <a:latin typeface="Calibri"/>
                  <a:ea typeface="Calibri"/>
                  <a:cs typeface="Calibri"/>
                  <a:sym typeface="Calibri"/>
                </a:rPr>
                <a:t> </a:t>
              </a:r>
              <a:r>
                <a:rPr lang="en-GB" sz="2800" err="1">
                  <a:solidFill>
                    <a:schemeClr val="lt1"/>
                  </a:solidFill>
                  <a:latin typeface="Calibri"/>
                  <a:ea typeface="Calibri"/>
                  <a:cs typeface="Calibri"/>
                  <a:sym typeface="Calibri"/>
                </a:rPr>
                <a:t>planificado</a:t>
              </a:r>
              <a:r>
                <a:rPr lang="en-GB" sz="2800" b="0" i="0" u="none" strike="noStrike" cap="none">
                  <a:solidFill>
                    <a:schemeClr val="lt1"/>
                  </a:solidFill>
                  <a:latin typeface="Calibri"/>
                  <a:ea typeface="Calibri"/>
                  <a:cs typeface="Calibri"/>
                  <a:sym typeface="Calibri"/>
                </a:rPr>
                <a:t> y </a:t>
              </a:r>
              <a:r>
                <a:rPr lang="en-GB" sz="2800" b="0" i="0" u="none" strike="noStrike" cap="none" err="1">
                  <a:solidFill>
                    <a:schemeClr val="lt1"/>
                  </a:solidFill>
                  <a:latin typeface="Calibri"/>
                  <a:ea typeface="Calibri"/>
                  <a:cs typeface="Calibri"/>
                  <a:sym typeface="Calibri"/>
                </a:rPr>
                <a:t>estructurado</a:t>
              </a:r>
              <a:endParaRPr sz="2800" b="0" i="0" u="none" strike="noStrike" cap="none" err="1">
                <a:solidFill>
                  <a:schemeClr val="lt1"/>
                </a:solidFill>
                <a:latin typeface="Calibri"/>
                <a:ea typeface="Calibri"/>
                <a:cs typeface="Calibri"/>
                <a:sym typeface="Calibri"/>
              </a:endParaRPr>
            </a:p>
          </p:txBody>
        </p:sp>
        <p:sp>
          <p:nvSpPr>
            <p:cNvPr id="142" name="Google Shape;142;p4"/>
            <p:cNvSpPr/>
            <p:nvPr/>
          </p:nvSpPr>
          <p:spPr>
            <a:xfrm>
              <a:off x="244826" y="1927488"/>
              <a:ext cx="2749517" cy="1649710"/>
            </a:xfrm>
            <a:prstGeom prst="rect">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43" name="Google Shape;143;p4"/>
            <p:cNvSpPr txBox="1"/>
            <p:nvPr/>
          </p:nvSpPr>
          <p:spPr>
            <a:xfrm>
              <a:off x="244826" y="1927488"/>
              <a:ext cx="2749517" cy="1649710"/>
            </a:xfrm>
            <a:prstGeom prst="rect">
              <a:avLst/>
            </a:prstGeom>
            <a:noFill/>
            <a:ln>
              <a:noFill/>
            </a:ln>
          </p:spPr>
          <p:txBody>
            <a:bodyPr spcFirstLastPara="1" wrap="square" lIns="118100" tIns="118100" rIns="118100" bIns="118100" anchor="ctr" anchorCtr="0">
              <a:noAutofit/>
            </a:bodyPr>
            <a:lstStyle/>
            <a:p>
              <a:pPr marL="0" marR="0" lvl="0" indent="0" algn="ctr" rtl="0">
                <a:lnSpc>
                  <a:spcPct val="90000"/>
                </a:lnSpc>
                <a:spcBef>
                  <a:spcPts val="0"/>
                </a:spcBef>
                <a:spcAft>
                  <a:spcPts val="0"/>
                </a:spcAft>
                <a:buClr>
                  <a:schemeClr val="lt1"/>
                </a:buClr>
                <a:buSzPts val="3100"/>
                <a:buFont typeface="Calibri"/>
                <a:buNone/>
              </a:pPr>
              <a:r>
                <a:rPr lang="en-GB" sz="2800" b="0" i="0" u="none" strike="noStrike" cap="none">
                  <a:solidFill>
                    <a:schemeClr val="lt1"/>
                  </a:solidFill>
                  <a:latin typeface="Calibri"/>
                  <a:ea typeface="Calibri"/>
                  <a:cs typeface="Calibri"/>
                  <a:sym typeface="Calibri"/>
                </a:rPr>
                <a:t>Confidencialidad</a:t>
              </a:r>
              <a:endParaRPr sz="2800" b="0" i="0" u="none" strike="noStrike" cap="none">
                <a:solidFill>
                  <a:schemeClr val="lt1"/>
                </a:solidFill>
                <a:latin typeface="Calibri"/>
                <a:ea typeface="Calibri"/>
                <a:cs typeface="Calibri"/>
                <a:sym typeface="Calibri"/>
              </a:endParaRPr>
            </a:p>
          </p:txBody>
        </p:sp>
        <p:sp>
          <p:nvSpPr>
            <p:cNvPr id="144" name="Google Shape;144;p4"/>
            <p:cNvSpPr/>
            <p:nvPr/>
          </p:nvSpPr>
          <p:spPr>
            <a:xfrm>
              <a:off x="3269295" y="1927488"/>
              <a:ext cx="2749517" cy="1649710"/>
            </a:xfrm>
            <a:prstGeom prst="rect">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45" name="Google Shape;145;p4"/>
            <p:cNvSpPr txBox="1"/>
            <p:nvPr/>
          </p:nvSpPr>
          <p:spPr>
            <a:xfrm>
              <a:off x="3269295" y="1927488"/>
              <a:ext cx="2749517" cy="1649710"/>
            </a:xfrm>
            <a:prstGeom prst="rect">
              <a:avLst/>
            </a:prstGeom>
            <a:noFill/>
            <a:ln>
              <a:noFill/>
            </a:ln>
          </p:spPr>
          <p:txBody>
            <a:bodyPr spcFirstLastPara="1" wrap="square" lIns="118100" tIns="118100" rIns="118100" bIns="118100" anchor="ctr" anchorCtr="0">
              <a:noAutofit/>
            </a:bodyPr>
            <a:lstStyle/>
            <a:p>
              <a:pPr marL="0" marR="0" lvl="0" indent="0" algn="ctr" rtl="0">
                <a:lnSpc>
                  <a:spcPct val="90000"/>
                </a:lnSpc>
                <a:spcBef>
                  <a:spcPts val="0"/>
                </a:spcBef>
                <a:spcAft>
                  <a:spcPts val="0"/>
                </a:spcAft>
                <a:buNone/>
              </a:pPr>
              <a:r>
                <a:rPr lang="en-GB" sz="3100" b="0" i="0" u="none" strike="noStrike" cap="none">
                  <a:solidFill>
                    <a:schemeClr val="lt1"/>
                  </a:solidFill>
                  <a:latin typeface="Calibri"/>
                  <a:ea typeface="Calibri"/>
                  <a:cs typeface="Calibri"/>
                  <a:sym typeface="Calibri"/>
                </a:rPr>
                <a:t>Participación del niño o niña</a:t>
              </a:r>
              <a:endParaRPr sz="3100" b="0" i="0" u="none" strike="noStrike" cap="none">
                <a:solidFill>
                  <a:schemeClr val="lt1"/>
                </a:solidFill>
                <a:latin typeface="Calibri"/>
                <a:ea typeface="Calibri"/>
                <a:cs typeface="Calibri"/>
                <a:sym typeface="Calibri"/>
              </a:endParaRPr>
            </a:p>
          </p:txBody>
        </p:sp>
        <p:sp>
          <p:nvSpPr>
            <p:cNvPr id="146" name="Google Shape;146;p4"/>
            <p:cNvSpPr/>
            <p:nvPr/>
          </p:nvSpPr>
          <p:spPr>
            <a:xfrm>
              <a:off x="1757061" y="3852151"/>
              <a:ext cx="2749517" cy="1649710"/>
            </a:xfrm>
            <a:prstGeom prst="rect">
              <a:avLst/>
            </a:prstGeom>
            <a:solidFill>
              <a:schemeClr val="accent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47" name="Google Shape;147;p4"/>
            <p:cNvSpPr txBox="1"/>
            <p:nvPr/>
          </p:nvSpPr>
          <p:spPr>
            <a:xfrm>
              <a:off x="1757061" y="3852151"/>
              <a:ext cx="2749517" cy="1649710"/>
            </a:xfrm>
            <a:prstGeom prst="rect">
              <a:avLst/>
            </a:prstGeom>
            <a:noFill/>
            <a:ln>
              <a:noFill/>
            </a:ln>
          </p:spPr>
          <p:txBody>
            <a:bodyPr spcFirstLastPara="1" wrap="square" lIns="118100" tIns="118100" rIns="118100" bIns="118100" anchor="ctr" anchorCtr="0">
              <a:noAutofit/>
            </a:bodyPr>
            <a:lstStyle/>
            <a:p>
              <a:pPr marL="0" marR="0" lvl="0" indent="0" algn="ctr" rtl="0">
                <a:lnSpc>
                  <a:spcPct val="90000"/>
                </a:lnSpc>
                <a:spcBef>
                  <a:spcPts val="0"/>
                </a:spcBef>
                <a:spcAft>
                  <a:spcPts val="0"/>
                </a:spcAft>
                <a:buNone/>
              </a:pPr>
              <a:r>
                <a:rPr lang="en-GB" sz="3100" b="0" i="0" u="none" strike="noStrike" cap="none">
                  <a:solidFill>
                    <a:schemeClr val="lt1"/>
                  </a:solidFill>
                  <a:latin typeface="Calibri"/>
                  <a:ea typeface="Calibri"/>
                  <a:cs typeface="Calibri"/>
                  <a:sym typeface="Calibri"/>
                </a:rPr>
                <a:t>Mentalidad orientada al desarollo</a:t>
              </a:r>
              <a:endParaRPr sz="3100" b="0" i="0" u="none" strike="noStrike" cap="none">
                <a:solidFill>
                  <a:schemeClr val="lt1"/>
                </a:solidFill>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4400"/>
              <a:buNone/>
            </a:pPr>
            <a:r>
              <a:rPr lang="en-GB">
                <a:latin typeface="Calibri"/>
                <a:ea typeface="Calibri"/>
                <a:cs typeface="Calibri"/>
                <a:sym typeface="Calibri"/>
              </a:rPr>
              <a:t>Estigma y profecía auto-cumplida</a:t>
            </a:r>
            <a:endParaRPr>
              <a:latin typeface="Calibri"/>
              <a:ea typeface="Calibri"/>
              <a:cs typeface="Calibri"/>
              <a:sym typeface="Calibri"/>
            </a:endParaRPr>
          </a:p>
        </p:txBody>
      </p:sp>
      <p:sp>
        <p:nvSpPr>
          <p:cNvPr id="154" name="Google Shape;154;p6"/>
          <p:cNvSpPr txBox="1">
            <a:spLocks noGrp="1"/>
          </p:cNvSpPr>
          <p:nvPr>
            <p:ph type="body" idx="1"/>
          </p:nvPr>
        </p:nvSpPr>
        <p:spPr>
          <a:xfrm>
            <a:off x="838200" y="2405856"/>
            <a:ext cx="10515600" cy="204628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SzPts val="1800"/>
              <a:buNone/>
            </a:pPr>
            <a:r>
              <a:rPr lang="en-GB" sz="4000"/>
              <a:t>Las personas se ven influidas por las expectativas que se crean sobre ellas</a:t>
            </a:r>
            <a:endParaRPr/>
          </a:p>
          <a:p>
            <a:pPr marL="0" lvl="0" indent="0" algn="l" rtl="0">
              <a:lnSpc>
                <a:spcPct val="90000"/>
              </a:lnSpc>
              <a:spcBef>
                <a:spcPts val="1000"/>
              </a:spcBef>
              <a:spcAft>
                <a:spcPts val="0"/>
              </a:spcAft>
              <a:buClr>
                <a:schemeClr val="dk1"/>
              </a:buClr>
              <a:buSzPts val="4000"/>
              <a:buNone/>
            </a:pPr>
            <a:endParaRPr sz="4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1CE5F1-322E-9143-35D8-C0A1648DF6E8}"/>
              </a:ext>
            </a:extLst>
          </p:cNvPr>
          <p:cNvSpPr>
            <a:spLocks noGrp="1"/>
          </p:cNvSpPr>
          <p:nvPr>
            <p:ph type="title"/>
          </p:nvPr>
        </p:nvSpPr>
        <p:spPr/>
        <p:txBody>
          <a:bodyPr/>
          <a:lstStyle/>
          <a:p>
            <a:r>
              <a:rPr lang="es-ES_tradnl"/>
              <a:t>La curiosidad… una ocasión de aprendizaje</a:t>
            </a:r>
          </a:p>
        </p:txBody>
      </p:sp>
      <p:sp>
        <p:nvSpPr>
          <p:cNvPr id="3" name="Marcador de texto 2">
            <a:extLst>
              <a:ext uri="{FF2B5EF4-FFF2-40B4-BE49-F238E27FC236}">
                <a16:creationId xmlns:a16="http://schemas.microsoft.com/office/drawing/2014/main" id="{4B4F7B81-7790-6224-EF37-A7C9957EFD8D}"/>
              </a:ext>
            </a:extLst>
          </p:cNvPr>
          <p:cNvSpPr>
            <a:spLocks noGrp="1"/>
          </p:cNvSpPr>
          <p:nvPr>
            <p:ph type="body" idx="1"/>
          </p:nvPr>
        </p:nvSpPr>
        <p:spPr/>
        <p:txBody>
          <a:bodyPr/>
          <a:lstStyle/>
          <a:p>
            <a:pPr marL="114300" indent="0">
              <a:buNone/>
            </a:pPr>
            <a:r>
              <a:rPr lang="es-ES_tradnl"/>
              <a:t>Las preguntas que surgen en clase sobre la adopción o el sistema de protección de la infancia son una ocasión para:</a:t>
            </a:r>
          </a:p>
          <a:p>
            <a:pPr marL="114300" indent="0">
              <a:buNone/>
            </a:pPr>
            <a:endParaRPr lang="es-ES_tradnl"/>
          </a:p>
          <a:p>
            <a:pPr>
              <a:buFontTx/>
              <a:buChar char="-"/>
            </a:pPr>
            <a:r>
              <a:rPr lang="es-ES_tradnl"/>
              <a:t>Aprender sobre los derechos de la infancia y el funcionamiento del sistema de protección</a:t>
            </a:r>
          </a:p>
          <a:p>
            <a:pPr>
              <a:buFontTx/>
              <a:buChar char="-"/>
            </a:pPr>
            <a:r>
              <a:rPr lang="es-ES_tradnl"/>
              <a:t>El derecho a la privacidad,  a compartir con otras personas solo lo que se quiera y con quien se desee</a:t>
            </a:r>
          </a:p>
        </p:txBody>
      </p:sp>
    </p:spTree>
    <p:extLst>
      <p:ext uri="{BB962C8B-B14F-4D97-AF65-F5344CB8AC3E}">
        <p14:creationId xmlns:p14="http://schemas.microsoft.com/office/powerpoint/2010/main" val="243735992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6980</Words>
  <Application>Microsoft Macintosh PowerPoint</Application>
  <PresentationFormat>Panorámica</PresentationFormat>
  <Paragraphs>189</Paragraphs>
  <Slides>15</Slides>
  <Notes>14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vt:lpstr>
      <vt:lpstr>Symbol</vt:lpstr>
      <vt:lpstr>Office Theme</vt:lpstr>
      <vt:lpstr>Presentación de PowerPoint</vt:lpstr>
      <vt:lpstr>Mi historia personal/privacidad_1</vt:lpstr>
      <vt:lpstr>Mi historia personal/privacidad_2</vt:lpstr>
      <vt:lpstr>Sensibilidad general, historia privada</vt:lpstr>
      <vt:lpstr>El enfoque integral (Chafouleas et al., 2021)</vt:lpstr>
      <vt:lpstr>Enfoque orientado al déficit vs. enfoque afirmativo</vt:lpstr>
      <vt:lpstr>Espacio para la comunicación</vt:lpstr>
      <vt:lpstr>Estigma y profecía auto-cumplida</vt:lpstr>
      <vt:lpstr>La curiosidad… una ocasión de aprendizaje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federica de cordova</dc:creator>
  <cp:lastModifiedBy>Beatriz San Roman Sobrino</cp:lastModifiedBy>
  <cp:revision>1</cp:revision>
  <dcterms:created xsi:type="dcterms:W3CDTF">2022-05-06T14:02:47Z</dcterms:created>
  <dcterms:modified xsi:type="dcterms:W3CDTF">2023-02-05T15:55:40Z</dcterms:modified>
</cp:coreProperties>
</file>