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eg" ContentType="image/jpeg"/>
  <Override PartName="/ppt/media/image8.jpeg" ContentType="image/jpeg"/>
  <Override PartName="/ppt/media/image5.png" ContentType="image/png"/>
  <Override PartName="/ppt/media/image29.jpeg" ContentType="image/jpeg"/>
  <Override PartName="/ppt/media/image9.png" ContentType="image/png"/>
  <Override PartName="/ppt/media/image12.png" ContentType="image/png"/>
  <Override PartName="/ppt/media/image20.jpeg" ContentType="image/jpeg"/>
  <Override PartName="/ppt/media/image7.png" ContentType="image/png"/>
  <Override PartName="/ppt/media/image1.jpeg" ContentType="image/jpeg"/>
  <Override PartName="/ppt/media/image13.png" ContentType="image/png"/>
  <Override PartName="/ppt/media/image11.jpeg" ContentType="image/jpeg"/>
  <Override PartName="/ppt/media/image6.jpeg" ContentType="image/jpeg"/>
  <Override PartName="/ppt/media/image27.jpeg" ContentType="image/jpeg"/>
  <Override PartName="/ppt/media/image4.jpeg" ContentType="image/jpeg"/>
  <Override PartName="/ppt/media/image2.png" ContentType="image/png"/>
  <Override PartName="/ppt/media/image25.jpeg" ContentType="image/jpeg"/>
  <Override PartName="/ppt/media/image26.jpeg" ContentType="image/jpeg"/>
  <Override PartName="/ppt/media/image23.png" ContentType="image/png"/>
  <Override PartName="/ppt/media/image22.png" ContentType="image/png"/>
  <Override PartName="/ppt/media/image19.jpeg" ContentType="image/jpeg"/>
  <Override PartName="/ppt/media/image3.jpeg" ContentType="image/jpeg"/>
  <Override PartName="/ppt/media/image24.jpeg" ContentType="image/jpeg"/>
  <Override PartName="/ppt/media/image21.png" ContentType="image/png"/>
  <Override PartName="/ppt/media/image28.jpeg" ContentType="image/jpeg"/>
  <Override PartName="/ppt/media/image18.png" ContentType="image/png"/>
  <Override PartName="/ppt/media/image15.jpeg" ContentType="image/jpeg"/>
  <Override PartName="/ppt/media/image17.png" ContentType="image/png"/>
  <Override PartName="/ppt/media/image16.jpeg" ContentType="image/jpeg"/>
  <Override PartName="/ppt/media/image14.png" ContentType="image/png"/>
  <Override PartName="/ppt/presProps.xml" ContentType="application/vnd.openxmlformats-officedocument.presentationml.presPro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448238-23E7-4B5C-9724-C24C244EB6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7209DC-9941-4F04-A1C9-67A56A14B6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22AE92-CC7D-47F3-977C-59851B7673F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3403D8-843B-4A38-A486-20B408DB253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8A2D44-0D75-4043-B7E0-E7BACD7B1D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3B110E-B647-4C4F-8B5C-2B6AE72E9C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566607-46FC-4769-A7B4-9FD383546C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C5B1CC-CCA7-4A70-82DA-4E683525DD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675514-8067-47AC-BF72-0AD8EFB4F5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01DA35-7897-4FBF-9CDD-6680622378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4ABEFE-B9E1-4136-9941-E1281F20D6D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6253F7-EDA1-4DD1-8E38-B6612E0FE8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F0C8F8-FE66-459C-A20E-04D2639209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C6CEBA-D3FB-4BFB-B5B0-D1A6F4CF55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440E00-9933-4E7E-A156-DA0528C32E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5D332E-42E2-4CD0-8C3B-701CA0218A3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45B00E-F7F2-4B34-B440-07FB2164087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A64ACCE-1E82-4F49-884E-3B5082E0947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DDF3FB4-D70D-4B47-AEF9-E7CD86E40A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728C14C-2B7A-4F5C-B20F-2B002F6597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0D5F0F4-41A7-48FA-A8FC-AE0231DA2D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4E39115-E1EC-435F-8C7E-DAC7DC98A2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5E5517-F070-4F5E-8DC0-41D8DD49E4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BC111F3-3C0A-4E01-81BE-71DBB41C58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865F01A-FE64-4E4D-ADBF-BFB25584FF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5166E06-A2E1-4823-AAA6-A30E7EC966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641A33F-8047-48F7-AF41-ED317BC685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5EFEAC4-A4BC-4CCF-8B28-D27DFB15AB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EAEA22C-EBC0-4F38-AD2C-C8F94FC7B05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A59C966-FC44-4602-B60A-ED20822AD3E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5AAABC-EC0E-40DA-966A-5C25C839045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19E1AD-E6CE-48EE-89E8-277A1E89F0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7D0974-AD75-4055-8E5F-0685646DE4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BB6D42-25D2-4FCF-9516-A17C15F7A2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4BC950-4E10-4176-A97A-19F3FC8D59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817384-3E95-4397-945F-C961FC685B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ca-ES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a-E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a-ES" sz="1400" spc="-1" strike="noStrike">
                <a:latin typeface="Times New Roman"/>
              </a:rPr>
              <a:t>&lt;footer&gt;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6207B61-66BE-4560-B896-87AA9CF253D9}" type="slidenum">
              <a:rPr b="0" lang="ca-E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Click to edit the title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text format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clic 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para 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modific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ar el 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estilo 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de 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título 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del 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ca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a-E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a-ES" sz="1400" spc="-1" strike="noStrike">
                <a:latin typeface="Times New Roman"/>
              </a:rPr>
              <a:t>&lt;footer&gt;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D4A5EC1-D5C2-4F62-BB60-84B192D6592D}" type="slidenum">
              <a:rPr b="0" lang="ca-E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ca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ca-ES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a-E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a-ES" sz="1400" spc="-1" strike="noStrike">
                <a:latin typeface="Times New Roman"/>
              </a:rPr>
              <a:t>&lt;footer&gt;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B77E403-B1A1-467D-B2F2-B9409519C49D}" type="slidenum">
              <a:rPr b="0" lang="ca-E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4766400" y="855360"/>
            <a:ext cx="3826800" cy="574020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rIns="90000" tIns="4518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30" spc="-1" strike="noStrike">
                <a:solidFill>
                  <a:srgbClr val="ffffff"/>
                </a:solidFill>
                <a:latin typeface="Arial"/>
              </a:rPr>
              <a:t>Drag picture to placeholder or click icon to add</a:t>
            </a:r>
            <a:endParaRPr b="0" lang="es-ES" sz="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836280" y="855360"/>
            <a:ext cx="3672360" cy="976320"/>
          </a:xfrm>
          <a:prstGeom prst="rect">
            <a:avLst/>
          </a:prstGeom>
          <a:noFill/>
          <a:ln w="0">
            <a:noFill/>
          </a:ln>
        </p:spPr>
        <p:txBody>
          <a:bodyPr lIns="0" rIns="182880" tIns="182880" bIns="182880" anchor="ctr">
            <a:noAutofit/>
          </a:bodyPr>
          <a:p>
            <a:pPr>
              <a:lnSpc>
                <a:spcPts val="2251"/>
              </a:lnSpc>
              <a:buNone/>
            </a:pPr>
            <a:r>
              <a:rPr b="1" lang="en-US" sz="2400" spc="-1" strike="noStrike">
                <a:solidFill>
                  <a:srgbClr val="006a96"/>
                </a:solidFill>
                <a:latin typeface="Calibri"/>
              </a:rPr>
              <a:t>Click to add title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836280" y="2005560"/>
            <a:ext cx="3672360" cy="455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1349"/>
              </a:lnSpc>
              <a:spcBef>
                <a:spcPts val="451"/>
              </a:spcBef>
              <a:spcAft>
                <a:spcPts val="901"/>
              </a:spcAft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3152"/>
                </a:solidFill>
                <a:latin typeface="Calibri"/>
              </a:rPr>
              <a:t>Click to add text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marL="257040">
              <a:lnSpc>
                <a:spcPts val="1349"/>
              </a:lnSpc>
              <a:spcBef>
                <a:spcPts val="451"/>
              </a:spcBef>
              <a:spcAft>
                <a:spcPts val="901"/>
              </a:spcAft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3152"/>
                </a:solidFill>
                <a:latin typeface="Calibri"/>
              </a:rPr>
              <a:t>Second level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marL="514080">
              <a:lnSpc>
                <a:spcPts val="1349"/>
              </a:lnSpc>
              <a:spcBef>
                <a:spcPts val="451"/>
              </a:spcBef>
              <a:spcAft>
                <a:spcPts val="901"/>
              </a:spcAft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3152"/>
                </a:solidFill>
                <a:latin typeface="Calibri"/>
              </a:rPr>
              <a:t>Third level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marL="771480">
              <a:lnSpc>
                <a:spcPts val="1349"/>
              </a:lnSpc>
              <a:spcBef>
                <a:spcPts val="451"/>
              </a:spcBef>
              <a:spcAft>
                <a:spcPts val="901"/>
              </a:spcAft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3152"/>
                </a:solidFill>
                <a:latin typeface="Calibri"/>
              </a:rPr>
              <a:t>Fourth level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marL="1028520">
              <a:lnSpc>
                <a:spcPts val="1349"/>
              </a:lnSpc>
              <a:spcBef>
                <a:spcPts val="451"/>
              </a:spcBef>
              <a:spcAft>
                <a:spcPts val="901"/>
              </a:spcAft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03152"/>
                </a:solidFill>
                <a:latin typeface="Calibri"/>
              </a:rPr>
              <a:t>Fifth level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88120" y="6617880"/>
            <a:ext cx="3644280" cy="204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1000" spc="-1" strike="noStrike">
                <a:solidFill>
                  <a:srgbClr val="bfbfbf"/>
                </a:solidFill>
                <a:latin typeface="Calibri"/>
              </a:rPr>
              <a:t>[Add photo credit]</a:t>
            </a:r>
            <a:endParaRPr b="0" lang="es-ES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QuadreDeText 1"/>
          <p:cNvSpPr/>
          <p:nvPr/>
        </p:nvSpPr>
        <p:spPr>
          <a:xfrm>
            <a:off x="1115280" y="1716480"/>
            <a:ext cx="6912360" cy="25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ca-ES" sz="4000" spc="-1" strike="noStrike">
                <a:solidFill>
                  <a:srgbClr val="000000"/>
                </a:solidFill>
                <a:latin typeface="Sabon Next LT"/>
                <a:ea typeface="Calibri"/>
              </a:rPr>
              <a:t>Primer taller pràctic</a:t>
            </a:r>
            <a:endParaRPr b="0" lang="ca-ES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ca-ES" sz="4000" spc="-1" strike="noStrike">
                <a:solidFill>
                  <a:srgbClr val="000000"/>
                </a:solidFill>
                <a:latin typeface="Sabon Next LT"/>
                <a:ea typeface="Calibri"/>
              </a:rPr>
              <a:t>Apunts i dades</a:t>
            </a:r>
            <a:endParaRPr b="0" lang="ca-ES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ca-ES" sz="4000" spc="-1" strike="noStrike">
                <a:solidFill>
                  <a:srgbClr val="000000"/>
                </a:solidFill>
                <a:latin typeface="Sabon Next LT"/>
                <a:ea typeface="Calibri"/>
              </a:rPr>
              <a:t>Cicle sobre crisi ecosocial</a:t>
            </a:r>
            <a:endParaRPr b="0" lang="ca-ES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ca-ES" sz="4000" spc="-1" strike="noStrike">
                <a:solidFill>
                  <a:srgbClr val="000000"/>
                </a:solidFill>
                <a:latin typeface="Sabon Next LT"/>
                <a:ea typeface="Calibri"/>
              </a:rPr>
              <a:t>Projecte ECF4CLIM</a:t>
            </a:r>
            <a:endParaRPr b="0" lang="ca-ES" sz="4000" spc="-1" strike="noStrike">
              <a:latin typeface="Arial"/>
            </a:endParaRPr>
          </a:p>
        </p:txBody>
      </p:sp>
      <p:pic>
        <p:nvPicPr>
          <p:cNvPr id="164" name="Picture 2" descr="Logotip corporatiu a una línia en color verd"/>
          <p:cNvPicPr/>
          <p:nvPr/>
        </p:nvPicPr>
        <p:blipFill>
          <a:blip r:embed="rId1"/>
          <a:srcRect l="0" t="29430" r="0" b="29953"/>
          <a:stretch/>
        </p:blipFill>
        <p:spPr>
          <a:xfrm>
            <a:off x="2675160" y="5537160"/>
            <a:ext cx="3672000" cy="894600"/>
          </a:xfrm>
          <a:prstGeom prst="rect">
            <a:avLst/>
          </a:prstGeom>
          <a:ln w="0">
            <a:noFill/>
          </a:ln>
        </p:spPr>
      </p:pic>
      <p:pic>
        <p:nvPicPr>
          <p:cNvPr id="165" name="Imagen 2" descr="dibujo de hojas de hiedra. 9263859 Vector en Vecteezy"/>
          <p:cNvPicPr/>
          <p:nvPr/>
        </p:nvPicPr>
        <p:blipFill>
          <a:blip r:embed="rId2"/>
          <a:srcRect l="0" t="0" r="-207" b="7691"/>
          <a:stretch/>
        </p:blipFill>
        <p:spPr>
          <a:xfrm>
            <a:off x="-63360" y="-2880"/>
            <a:ext cx="2748600" cy="86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/>
          </p:nvPr>
        </p:nvSpPr>
        <p:spPr>
          <a:xfrm>
            <a:off x="457200" y="103932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Sabon Next LT"/>
                <a:ea typeface="Calibri"/>
              </a:rPr>
              <a:t>També s'inclouen els residus dins la petjada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Sabon Next LT"/>
                <a:ea typeface="Calibri"/>
              </a:rPr>
              <a:t>Dada interessant: quan més s'ha reciclat ha estat en les Festes Majors / Comunitàries!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Sabon Next LT"/>
                <a:ea typeface="Calibri"/>
              </a:rPr>
              <a:t>I bé, també algun aspecte d'impacte ambiental que penseu que no estem considerant...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0" name="Imagen 3" descr="Texto, Tabla&#10;&#10;Descripción generada automáticamente"/>
          <p:cNvPicPr/>
          <p:nvPr/>
        </p:nvPicPr>
        <p:blipFill>
          <a:blip r:embed="rId1"/>
          <a:stretch/>
        </p:blipFill>
        <p:spPr>
          <a:xfrm>
            <a:off x="542880" y="3245040"/>
            <a:ext cx="8057880" cy="2495160"/>
          </a:xfrm>
          <a:prstGeom prst="rect">
            <a:avLst/>
          </a:prstGeom>
          <a:ln w="0">
            <a:noFill/>
          </a:ln>
        </p:spPr>
      </p:pic>
      <p:pic>
        <p:nvPicPr>
          <p:cNvPr id="191" name="Imagen 5" descr="dibujo de hojas de hiedra. 9263859 Vector en Vecteezy"/>
          <p:cNvPicPr/>
          <p:nvPr/>
        </p:nvPicPr>
        <p:blipFill>
          <a:blip r:embed="rId2"/>
          <a:srcRect l="0" t="0" r="-207" b="7691"/>
          <a:stretch/>
        </p:blipFill>
        <p:spPr>
          <a:xfrm>
            <a:off x="-63360" y="-2880"/>
            <a:ext cx="2302920" cy="72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477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Calibri"/>
              </a:rPr>
              <a:t>Dades sobre ALIMENTACIÓ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3" name="Imagen 4" descr="dibujo de hojas de hiedra. 9263859 Vector en Vecteezy"/>
          <p:cNvPicPr/>
          <p:nvPr/>
        </p:nvPicPr>
        <p:blipFill>
          <a:blip r:embed="rId1"/>
          <a:srcRect l="0" t="0" r="-207" b="7691"/>
          <a:stretch/>
        </p:blipFill>
        <p:spPr>
          <a:xfrm>
            <a:off x="37080" y="0"/>
            <a:ext cx="2302920" cy="723600"/>
          </a:xfrm>
          <a:prstGeom prst="rect">
            <a:avLst/>
          </a:prstGeom>
          <a:ln w="0">
            <a:noFill/>
          </a:ln>
        </p:spPr>
      </p:pic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72840" y="142776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A partir del projecte d'ECF4CLIM hem tractat el tema de l'alimentació recollint inquietuds dels participants al projecte sobre les cafeteries (més menús vegans/sostenibles), assistint a un seminari sobre alimentació a la Universitat de València (allà reparteixen cistelles de productors de la seva horta i fan mercats de pagès) i reunint-nos amb la persona encarregada de la comunicació amb les cafeteries del campus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6" name="Marcador de contenido 1" descr=""/>
          <p:cNvPicPr/>
          <p:nvPr/>
        </p:nvPicPr>
        <p:blipFill>
          <a:blip r:embed="rId1"/>
          <a:stretch/>
        </p:blipFill>
        <p:spPr>
          <a:xfrm>
            <a:off x="687960" y="359280"/>
            <a:ext cx="3885840" cy="2866680"/>
          </a:xfrm>
          <a:prstGeom prst="rect">
            <a:avLst/>
          </a:prstGeom>
          <a:ln w="0">
            <a:noFill/>
          </a:ln>
        </p:spPr>
      </p:pic>
      <p:pic>
        <p:nvPicPr>
          <p:cNvPr id="197" name="Imagen 1" descr="Interfaz de usuario gráfica, Texto, Aplicación&#10;&#10;Descripción generada automáticamente"/>
          <p:cNvPicPr/>
          <p:nvPr/>
        </p:nvPicPr>
        <p:blipFill>
          <a:blip r:embed="rId2"/>
          <a:stretch/>
        </p:blipFill>
        <p:spPr>
          <a:xfrm>
            <a:off x="1488960" y="3665520"/>
            <a:ext cx="4095360" cy="2114280"/>
          </a:xfrm>
          <a:prstGeom prst="rect">
            <a:avLst/>
          </a:prstGeom>
          <a:ln w="0">
            <a:noFill/>
          </a:ln>
        </p:spPr>
      </p:pic>
      <p:pic>
        <p:nvPicPr>
          <p:cNvPr id="198" name="Imagen 9" descr="Interfaz de usuario gráfica, Texto, Aplicación&#10;&#10;Descripción generada automáticamente"/>
          <p:cNvPicPr/>
          <p:nvPr/>
        </p:nvPicPr>
        <p:blipFill>
          <a:blip r:embed="rId3"/>
          <a:stretch/>
        </p:blipFill>
        <p:spPr>
          <a:xfrm>
            <a:off x="4733280" y="1781640"/>
            <a:ext cx="3990600" cy="188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10760" y="2700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A continuació adjuntem una diapositiva </a:t>
            </a:r>
            <a:br>
              <a:rPr sz="2000"/>
            </a:b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d’una presentació sobre l’impacte climàtic </a:t>
            </a:r>
            <a:br>
              <a:rPr sz="2000"/>
            </a:b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del Campus Bellaterra de la UAB realitzada als </a:t>
            </a:r>
            <a:br>
              <a:rPr sz="2000"/>
            </a:b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estudiants de primer curs de Ciències + Biociències</a:t>
            </a:r>
            <a:br>
              <a:rPr sz="2000"/>
            </a:br>
            <a:br>
              <a:rPr sz="2000"/>
            </a:b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Pot resultar d’interès, per aquells que volgueu estudiar </a:t>
            </a:r>
            <a:br>
              <a:rPr sz="2000"/>
            </a:b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les dades ambientals del Campus</a:t>
            </a:r>
            <a:br>
              <a:rPr sz="2000"/>
            </a:b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veure quins canvis per a “millorar l’eficiència energètica” </a:t>
            </a:r>
            <a:br>
              <a:rPr sz="2000"/>
            </a:b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s’han estat impulsant </a:t>
            </a:r>
            <a:br>
              <a:rPr sz="2000"/>
            </a:br>
            <a:br>
              <a:rPr sz="2000"/>
            </a:b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Per als de Ciències Socials, Filosofia, Psicologia… </a:t>
            </a:r>
            <a:br>
              <a:rPr sz="2000"/>
            </a:b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podem pensar en el canvi/transformació socials que</a:t>
            </a:r>
            <a:br>
              <a:rPr sz="2000"/>
            </a:b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Calibri"/>
              </a:rPr>
              <a:t>aquestes mesures poden/o no poden generar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0" name="Imagen 6" descr="dibujo de hojas de hiedra. 9263859 Vector en Vecteezy"/>
          <p:cNvPicPr/>
          <p:nvPr/>
        </p:nvPicPr>
        <p:blipFill>
          <a:blip r:embed="rId1"/>
          <a:srcRect l="0" t="0" r="-207" b="7691"/>
          <a:stretch/>
        </p:blipFill>
        <p:spPr>
          <a:xfrm>
            <a:off x="37080" y="0"/>
            <a:ext cx="2302920" cy="72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1"/>
          <p:cNvSpPr/>
          <p:nvPr/>
        </p:nvSpPr>
        <p:spPr>
          <a:xfrm>
            <a:off x="289440" y="428400"/>
            <a:ext cx="8240760" cy="95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a-ES" sz="1800" spc="-1" strike="noStrike">
                <a:solidFill>
                  <a:srgbClr val="111111"/>
                </a:solidFill>
                <a:latin typeface="neue-haas-grotesk-display"/>
              </a:rPr>
              <a:t>Des del gener de 2018 la UAB compra energia elèctrica provinent de fonts d’energia renovable certificada amb garantia d’origen (GdO) i per tant el factor d’emissió és de 0 g CO</a:t>
            </a:r>
            <a:r>
              <a:rPr b="0" lang="ca-ES" sz="1800" spc="-1" strike="noStrike" baseline="-25000">
                <a:solidFill>
                  <a:srgbClr val="111111"/>
                </a:solidFill>
                <a:latin typeface="neue-haas-grotesk-display"/>
              </a:rPr>
              <a:t>2</a:t>
            </a:r>
            <a:r>
              <a:rPr b="0" lang="ca-ES" sz="1800" spc="-1" strike="noStrike">
                <a:solidFill>
                  <a:srgbClr val="111111"/>
                </a:solidFill>
                <a:latin typeface="neue-haas-grotesk-display"/>
              </a:rPr>
              <a:t>/KWh. 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02" name="Picture 2" descr="https://services.arcgis.com/fwF8e4aLR6TRWtqM/arcgis/rest/services/itinerari_energies_renovables_Campus/FeatureServer/0/6/attachments/17"/>
          <p:cNvPicPr/>
          <p:nvPr/>
        </p:nvPicPr>
        <p:blipFill>
          <a:blip r:embed="rId1"/>
          <a:stretch/>
        </p:blipFill>
        <p:spPr>
          <a:xfrm>
            <a:off x="2481120" y="2540520"/>
            <a:ext cx="2238120" cy="133992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2"/>
          <p:cNvSpPr/>
          <p:nvPr/>
        </p:nvSpPr>
        <p:spPr>
          <a:xfrm>
            <a:off x="272160" y="1560960"/>
            <a:ext cx="4571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a-ES" sz="1800" spc="-1" strike="noStrike">
                <a:solidFill>
                  <a:srgbClr val="000000"/>
                </a:solidFill>
                <a:latin typeface="open_sansregular"/>
              </a:rPr>
              <a:t>Al Servei d'Activitat Física (SAF) instal.accions solars tèrmiques (2005) i caldera de biomassa (2016)</a:t>
            </a:r>
            <a:endParaRPr b="0" lang="ca-ES" sz="1800" spc="-1" strike="noStrike">
              <a:latin typeface="Arial"/>
            </a:endParaRPr>
          </a:p>
        </p:txBody>
      </p:sp>
      <p:grpSp>
        <p:nvGrpSpPr>
          <p:cNvPr id="204" name="Agrupa 7"/>
          <p:cNvGrpSpPr/>
          <p:nvPr/>
        </p:nvGrpSpPr>
        <p:grpSpPr>
          <a:xfrm>
            <a:off x="5579280" y="2346480"/>
            <a:ext cx="2499840" cy="1728000"/>
            <a:chOff x="5579280" y="2346480"/>
            <a:chExt cx="2499840" cy="1728000"/>
          </a:xfrm>
        </p:grpSpPr>
        <p:pic>
          <p:nvPicPr>
            <p:cNvPr id="205" name="Picture 4" descr="https://services.arcgis.com/fwF8e4aLR6TRWtqM/arcgis/rest/services/itinerari_energies_renovables_Campus/FeatureServer/0/3/attachments/9"/>
            <p:cNvPicPr/>
            <p:nvPr/>
          </p:nvPicPr>
          <p:blipFill>
            <a:blip r:embed="rId2"/>
            <a:stretch/>
          </p:blipFill>
          <p:spPr>
            <a:xfrm>
              <a:off x="5604840" y="2346480"/>
              <a:ext cx="2474280" cy="1728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6" name="Rectangle 3"/>
            <p:cNvSpPr/>
            <p:nvPr/>
          </p:nvSpPr>
          <p:spPr>
            <a:xfrm>
              <a:off x="5579280" y="3680280"/>
              <a:ext cx="23760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pt-BR" sz="1800" spc="-1" strike="noStrike">
                  <a:solidFill>
                    <a:srgbClr val="ffffff"/>
                  </a:solidFill>
                  <a:latin typeface="open_sansregular"/>
                </a:rPr>
                <a:t>2003 plaça Cívica</a:t>
              </a:r>
              <a:endParaRPr b="0" lang="ca-ES" sz="1800" spc="-1" strike="noStrike">
                <a:latin typeface="Arial"/>
              </a:endParaRPr>
            </a:p>
          </p:txBody>
        </p:sp>
      </p:grpSp>
      <p:pic>
        <p:nvPicPr>
          <p:cNvPr id="207" name="Picture 6" descr="https://services.arcgis.com/fwF8e4aLR6TRWtqM/arcgis/rest/services/itinerari_energies_renovables_Campus/FeatureServer/0/4/attachments/11"/>
          <p:cNvPicPr/>
          <p:nvPr/>
        </p:nvPicPr>
        <p:blipFill>
          <a:blip r:embed="rId3"/>
          <a:stretch/>
        </p:blipFill>
        <p:spPr>
          <a:xfrm>
            <a:off x="385920" y="2540520"/>
            <a:ext cx="1928520" cy="14472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https://services.arcgis.com/fwF8e4aLR6TRWtqM/arcgis/rest/services/itinerari_energies_renovables_Campus/FeatureServer/0/5/attachments/13"/>
          <p:cNvPicPr/>
          <p:nvPr/>
        </p:nvPicPr>
        <p:blipFill>
          <a:blip r:embed="rId4"/>
          <a:stretch/>
        </p:blipFill>
        <p:spPr>
          <a:xfrm>
            <a:off x="385920" y="5227920"/>
            <a:ext cx="2046600" cy="1535040"/>
          </a:xfrm>
          <a:prstGeom prst="rect">
            <a:avLst/>
          </a:prstGeom>
          <a:ln w="0">
            <a:noFill/>
          </a:ln>
        </p:spPr>
      </p:pic>
      <p:sp>
        <p:nvSpPr>
          <p:cNvPr id="209" name="Rectangle 5"/>
          <p:cNvSpPr/>
          <p:nvPr/>
        </p:nvSpPr>
        <p:spPr>
          <a:xfrm>
            <a:off x="289440" y="4406400"/>
            <a:ext cx="2628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a-ES" sz="1800" spc="-1" strike="noStrike">
                <a:solidFill>
                  <a:srgbClr val="000000"/>
                </a:solidFill>
                <a:latin typeface="open_sansregular"/>
              </a:rPr>
              <a:t>2014: Energia geotèrmica a l'edifici ICTA-ICP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10" name="Picture 10" descr="Plaques solars fotovoltaiques"/>
          <p:cNvPicPr/>
          <p:nvPr/>
        </p:nvPicPr>
        <p:blipFill>
          <a:blip r:embed="rId5"/>
          <a:stretch/>
        </p:blipFill>
        <p:spPr>
          <a:xfrm>
            <a:off x="5579280" y="4222440"/>
            <a:ext cx="2951280" cy="165996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6"/>
          <p:cNvSpPr/>
          <p:nvPr/>
        </p:nvSpPr>
        <p:spPr>
          <a:xfrm>
            <a:off x="5152320" y="1709280"/>
            <a:ext cx="4204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open_sansregular"/>
              </a:rPr>
              <a:t>Instal·lacions solars fotovoltàiques 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12" name="Rectangle 12"/>
          <p:cNvSpPr/>
          <p:nvPr/>
        </p:nvSpPr>
        <p:spPr>
          <a:xfrm>
            <a:off x="5535720" y="4222440"/>
            <a:ext cx="3038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open_sansregular"/>
              </a:rPr>
              <a:t>2022 Biblioteca d’humanitats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13" name="Rectangle 13"/>
          <p:cNvSpPr/>
          <p:nvPr/>
        </p:nvSpPr>
        <p:spPr>
          <a:xfrm>
            <a:off x="5571720" y="6089400"/>
            <a:ext cx="3038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open_sansregular"/>
              </a:rPr>
              <a:t>2023-24 Sostre espigó C3 imparell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214" name="QuadreDeText 8"/>
          <p:cNvSpPr/>
          <p:nvPr/>
        </p:nvSpPr>
        <p:spPr>
          <a:xfrm>
            <a:off x="2742120" y="4938840"/>
            <a:ext cx="25200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ca-ES" sz="2000" spc="-1" strike="noStrike">
                <a:solidFill>
                  <a:srgbClr val="000000"/>
                </a:solidFill>
                <a:latin typeface="Calibri"/>
              </a:rPr>
              <a:t>Canvi a llums Leds i millora de l’aïllament tèrmic</a:t>
            </a:r>
            <a:endParaRPr b="0" lang="ca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3200" spc="-1" strike="noStrike">
                <a:solidFill>
                  <a:srgbClr val="000000"/>
                </a:solidFill>
                <a:latin typeface="Sabon Next LT"/>
                <a:ea typeface="Calibri"/>
              </a:rPr>
              <a:t>Organització del primer taller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highlight>
                  <a:srgbClr val="808000"/>
                </a:highlight>
                <a:latin typeface="Sabon Next LT"/>
                <a:ea typeface="Calibri"/>
              </a:rPr>
              <a:t>Fonts d'informació: vegeu "Repositori d'interès" al Web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highlight>
                  <a:srgbClr val="c0c0c0"/>
                </a:highlight>
                <a:latin typeface="Sabon Next LT"/>
                <a:ea typeface="Calibri"/>
              </a:rPr>
              <a:t>Dades sobre l'aigua, l'energia i l'alimentació 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highlight>
                  <a:srgbClr val="c0c0c0"/>
                </a:highlight>
                <a:latin typeface="Sabon Next LT"/>
                <a:ea typeface="Calibri"/>
              </a:rPr>
              <a:t>Manquen dades sobre residus 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3200" spc="-1" strike="noStrike">
                <a:solidFill>
                  <a:srgbClr val="000000"/>
                </a:solidFill>
                <a:latin typeface="Sabon Next LT"/>
                <a:ea typeface="Calibri"/>
              </a:rPr>
              <a:t>Recull de propostes de col·laboració amb la gestió ambiental del campus (teniu propostes vosaltres?)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highlight>
                  <a:srgbClr val="008080"/>
                </a:highlight>
                <a:latin typeface="Sabon Next LT"/>
                <a:ea typeface="Calibri"/>
              </a:rPr>
              <a:t>Priorització de propostes i grups de treball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Imagen 4" descr="dibujo de hojas de hiedra. 9263859 Vector en Vecteezy"/>
          <p:cNvPicPr/>
          <p:nvPr/>
        </p:nvPicPr>
        <p:blipFill>
          <a:blip r:embed="rId1"/>
          <a:srcRect l="0" t="0" r="-207" b="7691"/>
          <a:stretch/>
        </p:blipFill>
        <p:spPr>
          <a:xfrm>
            <a:off x="-63360" y="-2880"/>
            <a:ext cx="2302920" cy="72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tge 1" descr=""/>
          <p:cNvPicPr/>
          <p:nvPr/>
        </p:nvPicPr>
        <p:blipFill>
          <a:blip r:embed="rId1"/>
          <a:stretch/>
        </p:blipFill>
        <p:spPr>
          <a:xfrm>
            <a:off x="251640" y="548640"/>
            <a:ext cx="8702640" cy="583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Calibri"/>
              </a:rPr>
              <a:t>Fonts d'informació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L'Oficina de Sostenibilitat i els centres + departaments de recerca poden ser un recurs per a recuperar dades que ja s'han recollit 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Tanmateix, nosaltres podem pensar en com recollir altres dades que poden ser necessàries per a les intervencions que planifiquem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Imagen 4" descr="dibujo de hojas de hiedra. 9263859 Vector en Vecteezy"/>
          <p:cNvPicPr/>
          <p:nvPr/>
        </p:nvPicPr>
        <p:blipFill>
          <a:blip r:embed="rId1"/>
          <a:srcRect l="0" t="0" r="-207" b="7691"/>
          <a:stretch/>
        </p:blipFill>
        <p:spPr>
          <a:xfrm>
            <a:off x="-63360" y="-2880"/>
            <a:ext cx="2302920" cy="72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Calibri"/>
              </a:rPr>
              <a:t>Dades sobre AIGUA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Marcador de contenido 5" descr="Diagrama&#10;&#10;Descripción generada automáticamente"/>
          <p:cNvPicPr/>
          <p:nvPr/>
        </p:nvPicPr>
        <p:blipFill>
          <a:blip r:embed="rId1"/>
          <a:stretch/>
        </p:blipFill>
        <p:spPr>
          <a:xfrm>
            <a:off x="680760" y="1189440"/>
            <a:ext cx="7940520" cy="5476680"/>
          </a:xfrm>
          <a:prstGeom prst="rect">
            <a:avLst/>
          </a:prstGeom>
          <a:ln w="0">
            <a:noFill/>
          </a:ln>
        </p:spPr>
      </p:pic>
      <p:pic>
        <p:nvPicPr>
          <p:cNvPr id="175" name="Imagen 4" descr="dibujo de hojas de hiedra. 9263859 Vector en Vecteezy"/>
          <p:cNvPicPr/>
          <p:nvPr/>
        </p:nvPicPr>
        <p:blipFill>
          <a:blip r:embed="rId2"/>
          <a:srcRect l="0" t="0" r="-207" b="7691"/>
          <a:stretch/>
        </p:blipFill>
        <p:spPr>
          <a:xfrm>
            <a:off x="-63360" y="-2880"/>
            <a:ext cx="2302920" cy="72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Marcador de contenido 3" descr="Gráfico, Gráfico de líneas&#10;&#10;Descripción generada automáticamente"/>
          <p:cNvPicPr/>
          <p:nvPr/>
        </p:nvPicPr>
        <p:blipFill>
          <a:blip r:embed="rId1"/>
          <a:stretch/>
        </p:blipFill>
        <p:spPr>
          <a:xfrm>
            <a:off x="407520" y="499320"/>
            <a:ext cx="8170560" cy="563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Calibri"/>
              </a:rPr>
              <a:t>Dades sobre ENERGIA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8" name="Imagen 4" descr="dibujo de hojas de hiedra. 9263859 Vector en Vecteezy"/>
          <p:cNvPicPr/>
          <p:nvPr/>
        </p:nvPicPr>
        <p:blipFill>
          <a:blip r:embed="rId1"/>
          <a:srcRect l="0" t="0" r="-207" b="7691"/>
          <a:stretch/>
        </p:blipFill>
        <p:spPr>
          <a:xfrm>
            <a:off x="-63360" y="-2880"/>
            <a:ext cx="2302920" cy="723600"/>
          </a:xfrm>
          <a:prstGeom prst="rect">
            <a:avLst/>
          </a:prstGeom>
          <a:ln w="0">
            <a:noFill/>
          </a:ln>
        </p:spPr>
      </p:pic>
      <p:pic>
        <p:nvPicPr>
          <p:cNvPr id="179" name="Marcador de contenido 6" descr="Consum per mesos en KWh total a la UAB"/>
          <p:cNvPicPr/>
          <p:nvPr/>
        </p:nvPicPr>
        <p:blipFill>
          <a:blip r:embed="rId2"/>
          <a:stretch/>
        </p:blipFill>
        <p:spPr>
          <a:xfrm>
            <a:off x="1635480" y="1565640"/>
            <a:ext cx="6073920" cy="3027240"/>
          </a:xfrm>
          <a:prstGeom prst="rect">
            <a:avLst/>
          </a:prstGeom>
          <a:ln w="0">
            <a:noFill/>
          </a:ln>
        </p:spPr>
      </p:pic>
      <p:pic>
        <p:nvPicPr>
          <p:cNvPr id="180" name="Imagen 7" descr="Interfaz de usuario gráfica, Texto, Aplicación, Chat o mensaje de texto&#10;&#10;Descripción generada automáticamente"/>
          <p:cNvPicPr/>
          <p:nvPr/>
        </p:nvPicPr>
        <p:blipFill>
          <a:blip r:embed="rId3"/>
          <a:stretch/>
        </p:blipFill>
        <p:spPr>
          <a:xfrm>
            <a:off x="839160" y="4719960"/>
            <a:ext cx="7781400" cy="207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Imagen 5" descr="Interfaz de usuario gráfica, Texto, Aplicación, Chat o mensaje de texto&#10;&#10;Descripción generada automáticamente"/>
          <p:cNvPicPr/>
          <p:nvPr/>
        </p:nvPicPr>
        <p:blipFill>
          <a:blip r:embed="rId1"/>
          <a:stretch/>
        </p:blipFill>
        <p:spPr>
          <a:xfrm>
            <a:off x="552240" y="1634760"/>
            <a:ext cx="8010000" cy="2409480"/>
          </a:xfrm>
          <a:prstGeom prst="rect">
            <a:avLst/>
          </a:prstGeom>
          <a:ln w="0">
            <a:noFill/>
          </a:ln>
        </p:spPr>
      </p:pic>
      <p:pic>
        <p:nvPicPr>
          <p:cNvPr id="183" name="Imagen 8" descr="Interfaz de usuario gráfica, Texto, Aplicación&#10;&#10;Descripción generada automáticamente"/>
          <p:cNvPicPr/>
          <p:nvPr/>
        </p:nvPicPr>
        <p:blipFill>
          <a:blip r:embed="rId2"/>
          <a:stretch/>
        </p:blipFill>
        <p:spPr>
          <a:xfrm>
            <a:off x="911880" y="3912480"/>
            <a:ext cx="7549560" cy="267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Calibri"/>
              </a:rPr>
              <a:t>Dades sobre PETJADA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Marcador de contenido 5" descr="Imagen que contiene interior, tabla, papel, foto&#10;&#10;Descripción generada automáticamente"/>
          <p:cNvPicPr/>
          <p:nvPr/>
        </p:nvPicPr>
        <p:blipFill>
          <a:blip r:embed="rId1"/>
          <a:stretch/>
        </p:blipFill>
        <p:spPr>
          <a:xfrm>
            <a:off x="758160" y="1280880"/>
            <a:ext cx="7641720" cy="1670760"/>
          </a:xfrm>
          <a:prstGeom prst="rect">
            <a:avLst/>
          </a:prstGeom>
          <a:ln w="0">
            <a:noFill/>
          </a:ln>
        </p:spPr>
      </p:pic>
      <p:pic>
        <p:nvPicPr>
          <p:cNvPr id="186" name="Imagen 4" descr="dibujo de hojas de hiedra. 9263859 Vector en Vecteezy"/>
          <p:cNvPicPr/>
          <p:nvPr/>
        </p:nvPicPr>
        <p:blipFill>
          <a:blip r:embed="rId2"/>
          <a:srcRect l="0" t="0" r="-207" b="7691"/>
          <a:stretch/>
        </p:blipFill>
        <p:spPr>
          <a:xfrm>
            <a:off x="-63360" y="-2880"/>
            <a:ext cx="2302920" cy="723600"/>
          </a:xfrm>
          <a:prstGeom prst="rect">
            <a:avLst/>
          </a:prstGeom>
          <a:ln w="0">
            <a:noFill/>
          </a:ln>
        </p:spPr>
      </p:pic>
      <p:sp>
        <p:nvSpPr>
          <p:cNvPr id="187" name="CuadroTexto 6"/>
          <p:cNvSpPr/>
          <p:nvPr/>
        </p:nvSpPr>
        <p:spPr>
          <a:xfrm>
            <a:off x="1270800" y="3085560"/>
            <a:ext cx="6598800" cy="17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Calibri"/>
              </a:rPr>
              <a:t>Considerarem dins d'aquest grup temes de mobilitat (com ens movem fins al campus?) i de compra de materials diversos per a l'activitat acadèmica o dels propis serveis del campus. </a:t>
            </a:r>
            <a:endParaRPr b="0" lang="ca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Calibri"/>
              </a:rPr>
              <a:t>Tanmateix, la petjada abasta molts més àmbits i sempre és difícil de calcular. </a:t>
            </a:r>
            <a:endParaRPr b="0" lang="ca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Calibri"/>
              </a:rPr>
              <a:t>El més important és que pensem per què (amb quina finalitat) volem calcular-la. </a:t>
            </a:r>
            <a:endParaRPr b="0" lang="ca-ES" sz="1600" spc="-1" strike="noStrike">
              <a:latin typeface="Arial"/>
            </a:endParaRPr>
          </a:p>
        </p:txBody>
      </p:sp>
      <p:pic>
        <p:nvPicPr>
          <p:cNvPr id="188" name="Imagen 7" descr="Interfaz de usuario gráfica, Texto, Aplicación, Chat o mensaje de texto&#10;&#10;Descripción generada automáticamente"/>
          <p:cNvPicPr/>
          <p:nvPr/>
        </p:nvPicPr>
        <p:blipFill>
          <a:blip r:embed="rId3"/>
          <a:stretch/>
        </p:blipFill>
        <p:spPr>
          <a:xfrm>
            <a:off x="998280" y="4652640"/>
            <a:ext cx="7434720" cy="189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Application>LibreOffice/7.3.7.2$Linux_X86_64 LibreOffice_project/30$Build-2</Application>
  <AppVersion>15.0000</AppVersion>
  <Words>673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2023-01-11T16:36:14Z</dcterms:created>
  <dc:creator>Usuario</dc:creator>
  <dc:description/>
  <dc:language>ca-ES</dc:language>
  <cp:lastModifiedBy/>
  <dcterms:modified xsi:type="dcterms:W3CDTF">2024-03-18T10:40:09Z</dcterms:modified>
  <cp:revision>538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84</vt:i4>
  </property>
</Properties>
</file>