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4"/>
  </p:sldMasterIdLst>
  <p:sldIdLst>
    <p:sldId id="263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75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agen 3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B18F5E8A-52A0-5011-017C-27C718502A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5573" y="5688507"/>
            <a:ext cx="2238532" cy="1258560"/>
          </a:xfrm>
          <a:prstGeom prst="rect">
            <a:avLst/>
          </a:prstGeom>
        </p:spPr>
      </p:pic>
      <p:pic>
        <p:nvPicPr>
          <p:cNvPr id="6" name="Imagen 5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93DDE18F-15F3-1526-4F7B-9D8B907FFA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97047" y="5939261"/>
            <a:ext cx="757052" cy="757052"/>
          </a:xfrm>
          <a:prstGeom prst="rect">
            <a:avLst/>
          </a:prstGeom>
        </p:spPr>
      </p:pic>
      <p:pic>
        <p:nvPicPr>
          <p:cNvPr id="8" name="Imagen 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9ABDA32-F596-D5D4-7C7B-943B66EB73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-283451" y="0"/>
            <a:ext cx="4762500" cy="130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24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 sz="1800"/>
            </a:lvl1pPr>
          </a:lstStyle>
          <a:p>
            <a:fld id="{853D8D48-1ABF-144A-BF49-84AD2632D3C2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31" name="Imagen 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666C371C-B687-5301-D583-6CCA66AAC7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32" name="Imagen 31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64B3C748-2D16-09A9-1449-EA71141DC6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33" name="Imagen 3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9F6EEB5-B745-AC6D-AB8A-614EAD245E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  <p:sp>
        <p:nvSpPr>
          <p:cNvPr id="34" name="Date Placeholder 1">
            <a:extLst>
              <a:ext uri="{FF2B5EF4-FFF2-40B4-BE49-F238E27FC236}">
                <a16:creationId xmlns:a16="http://schemas.microsoft.com/office/drawing/2014/main" id="{B40D7389-9158-7497-5DFB-528BC9B8D8E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19" y="6332220"/>
            <a:ext cx="2126145" cy="24765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December 2, 2022</a:t>
            </a:r>
          </a:p>
        </p:txBody>
      </p:sp>
    </p:spTree>
    <p:extLst>
      <p:ext uri="{BB962C8B-B14F-4D97-AF65-F5344CB8AC3E}">
        <p14:creationId xmlns:p14="http://schemas.microsoft.com/office/powerpoint/2010/main" val="7528289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3768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orient="horz" pos="1512">
          <p15:clr>
            <a:srgbClr val="FBAE40"/>
          </p15:clr>
        </p15:guide>
        <p15:guide id="11" orient="horz" pos="283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5463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972763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8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5463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80895" y="2972763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8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54236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98540" y="2972763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8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800"/>
            </a:lvl1pPr>
          </a:lstStyle>
          <a:p>
            <a:fld id="{853D8D48-1ABF-144A-BF49-84AD2632D3C2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29" name="Imagen 28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32B2FF2E-9ECD-1732-DFE7-9D42818D9E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30" name="Imagen 29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FD0B2BCA-1BB2-76CD-FE22-944F644EBC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31" name="Imagen 3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9A82271-206E-5581-744A-0A4D31F2DE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  <p:sp>
        <p:nvSpPr>
          <p:cNvPr id="34" name="Date Placeholder 1">
            <a:extLst>
              <a:ext uri="{FF2B5EF4-FFF2-40B4-BE49-F238E27FC236}">
                <a16:creationId xmlns:a16="http://schemas.microsoft.com/office/drawing/2014/main" id="{04773F85-3610-E727-22F5-629A73A9A9A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19" y="6332220"/>
            <a:ext cx="2126145" cy="24765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December 2, 2022</a:t>
            </a:r>
          </a:p>
        </p:txBody>
      </p:sp>
    </p:spTree>
    <p:extLst>
      <p:ext uri="{BB962C8B-B14F-4D97-AF65-F5344CB8AC3E}">
        <p14:creationId xmlns:p14="http://schemas.microsoft.com/office/powerpoint/2010/main" val="1440446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>
          <p15:clr>
            <a:srgbClr val="FBAE40"/>
          </p15:clr>
        </p15:guide>
        <p15:guide id="4" pos="516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>
          <p15:clr>
            <a:srgbClr val="FBAE40"/>
          </p15:clr>
        </p15:guide>
        <p15:guide id="11" pos="2880">
          <p15:clr>
            <a:srgbClr val="FBAE40"/>
          </p15:clr>
        </p15:guide>
        <p15:guide id="12" orient="horz" pos="17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4899643"/>
            <a:ext cx="4914900" cy="79121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2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4" y="2173658"/>
            <a:ext cx="3803920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14" name="Imagen 13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4BB10584-7D29-4495-D124-5A6B9929DA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15" name="Imagen 14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0DCAA002-267B-6B56-4C89-AAEEBADB02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18" name="Imagen 1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B4AFD949-C9DA-3AF2-2215-A6DB50603C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570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9996902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384588"/>
            <a:ext cx="9996902" cy="235669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28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19" y="6332220"/>
            <a:ext cx="2126145" cy="24765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December 2,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800"/>
            </a:lvl1pPr>
          </a:lstStyle>
          <a:p>
            <a:fld id="{853D8D48-1ABF-144A-BF49-84AD2632D3C2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17" name="Imagen 16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63A5B42-EE98-B9D5-7A2F-BEDABCE1C0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18" name="Imagen 17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A9ADFD8B-0C69-8160-A029-3AED57AAE9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24" name="Imagen 2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155E1E5-3B96-CB0D-041D-D4BF709B18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174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Head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499" y="2852668"/>
            <a:ext cx="9567031" cy="2816743"/>
          </a:xfrm>
        </p:spPr>
        <p:txBody>
          <a:bodyPr>
            <a:noAutofit/>
          </a:bodyPr>
          <a:lstStyle>
            <a:lvl1pPr marL="0" indent="0">
              <a:buNone/>
              <a:defRPr sz="2800"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9567030" cy="535697"/>
          </a:xfrm>
        </p:spPr>
        <p:txBody>
          <a:bodyPr>
            <a:noAutofit/>
          </a:bodyPr>
          <a:lstStyle>
            <a:lvl1pPr>
              <a:buNone/>
              <a:defRPr sz="2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 sz="1800"/>
            </a:lvl1pPr>
          </a:lstStyle>
          <a:p>
            <a:fld id="{853D8D48-1ABF-144A-BF49-84AD2632D3C2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31" name="Imagen 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DAD5CB6E-75DE-628B-3780-65DB8EC611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34" name="Imagen 33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3338E497-6700-839A-6EC4-16DBEAD306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35" name="Imagen 3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D800C0B-E50F-4DDA-A28D-7239CD71D2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  <p:sp>
        <p:nvSpPr>
          <p:cNvPr id="36" name="Date Placeholder 1">
            <a:extLst>
              <a:ext uri="{FF2B5EF4-FFF2-40B4-BE49-F238E27FC236}">
                <a16:creationId xmlns:a16="http://schemas.microsoft.com/office/drawing/2014/main" id="{91FE1539-394B-7042-08E5-BC8A2526714F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19" y="6332220"/>
            <a:ext cx="2126145" cy="24765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December 2, 2022</a:t>
            </a:r>
          </a:p>
        </p:txBody>
      </p:sp>
    </p:spTree>
    <p:extLst>
      <p:ext uri="{BB962C8B-B14F-4D97-AF65-F5344CB8AC3E}">
        <p14:creationId xmlns:p14="http://schemas.microsoft.com/office/powerpoint/2010/main" val="4048229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499" y="2658521"/>
            <a:ext cx="4952999" cy="1008894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4953000" cy="37759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 sz="1800"/>
            </a:lvl1pPr>
          </a:lstStyle>
          <a:p>
            <a:fld id="{853D8D48-1ABF-144A-BF49-84AD2632D3C2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32" name="Imagen 31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729C1C72-CF15-243F-65C2-7E20B32DFD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33" name="Imagen 32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7F374C11-5A32-96C2-72AD-D517456DF9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34" name="Imagen 3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3C2F68C9-2A1F-DC30-29FE-1A9CAF3087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1EAB9310-9893-1AFC-1F6D-73B1AD423C7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52497" y="4963344"/>
            <a:ext cx="4952999" cy="1008894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F881ACA7-56ED-B5FF-C76C-B6920FFD106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952498" y="4514623"/>
            <a:ext cx="4953000" cy="37759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3" name="Date Placeholder 1">
            <a:extLst>
              <a:ext uri="{FF2B5EF4-FFF2-40B4-BE49-F238E27FC236}">
                <a16:creationId xmlns:a16="http://schemas.microsoft.com/office/drawing/2014/main" id="{C69A1BF4-1585-2231-39EB-C4D2933ECF34}"/>
              </a:ext>
            </a:extLst>
          </p:cNvPr>
          <p:cNvSpPr>
            <a:spLocks noGrp="1"/>
          </p:cNvSpPr>
          <p:nvPr>
            <p:ph type="dt" sz="half" idx="30"/>
          </p:nvPr>
        </p:nvSpPr>
        <p:spPr>
          <a:xfrm>
            <a:off x="2992119" y="6332220"/>
            <a:ext cx="2126145" cy="24765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December 2, 2022</a:t>
            </a:r>
          </a:p>
        </p:txBody>
      </p:sp>
    </p:spTree>
    <p:extLst>
      <p:ext uri="{BB962C8B-B14F-4D97-AF65-F5344CB8AC3E}">
        <p14:creationId xmlns:p14="http://schemas.microsoft.com/office/powerpoint/2010/main" val="361481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2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800"/>
            </a:lvl1pPr>
          </a:lstStyle>
          <a:p>
            <a:fld id="{853D8D48-1ABF-144A-BF49-84AD2632D3C2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23" name="Imagen 22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BAAF72FB-35E5-925C-5C81-2B4ED2C691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24" name="Imagen 23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B71403F6-9C6F-D53A-0CCB-8E1927462D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25" name="Imagen 2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FC15FF70-935F-29AD-BF91-1084A73EBC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  <p:sp>
        <p:nvSpPr>
          <p:cNvPr id="26" name="Date Placeholder 1">
            <a:extLst>
              <a:ext uri="{FF2B5EF4-FFF2-40B4-BE49-F238E27FC236}">
                <a16:creationId xmlns:a16="http://schemas.microsoft.com/office/drawing/2014/main" id="{5F0AAF2F-16AA-59A2-CA60-BFE98D54000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19" y="6332220"/>
            <a:ext cx="2126145" cy="24765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December 2, 2022</a:t>
            </a:r>
          </a:p>
        </p:txBody>
      </p:sp>
    </p:spTree>
    <p:extLst>
      <p:ext uri="{BB962C8B-B14F-4D97-AF65-F5344CB8AC3E}">
        <p14:creationId xmlns:p14="http://schemas.microsoft.com/office/powerpoint/2010/main" val="4249742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>
          <p15:clr>
            <a:srgbClr val="FBAE40"/>
          </p15:clr>
        </p15:guide>
        <p15:guide id="7" orient="horz" pos="1440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12" name="Imagen 11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CCD96404-6043-3AA0-77AE-64E12B71B8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13" name="Imagen 12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E3FA0167-1AD1-D288-8D90-FADDB8CC38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14" name="Imagen 1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3D703850-2D6C-C9CC-CDDB-FF14B55C43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44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>
          <p15:clr>
            <a:srgbClr val="FBAE40"/>
          </p15:clr>
        </p15:guide>
        <p15:guide id="4" pos="4560">
          <p15:clr>
            <a:srgbClr val="FBAE40"/>
          </p15:clr>
        </p15:guide>
        <p15:guide id="8" orient="horz" pos="18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376127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chart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800"/>
            </a:lvl1pPr>
          </a:lstStyle>
          <a:p>
            <a:fld id="{853D8D48-1ABF-144A-BF49-84AD2632D3C2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9" name="Imagen 8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26EFCB18-412E-1582-D3F6-D0043F20CE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10" name="Imagen 9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885AB060-3C41-6E4A-B4C0-50DE77CF61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11" name="Imagen 1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34E13F9B-FE88-4393-251C-962E38CA8C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  <p:sp>
        <p:nvSpPr>
          <p:cNvPr id="12" name="Date Placeholder 1">
            <a:extLst>
              <a:ext uri="{FF2B5EF4-FFF2-40B4-BE49-F238E27FC236}">
                <a16:creationId xmlns:a16="http://schemas.microsoft.com/office/drawing/2014/main" id="{6DA4D3A3-9504-53E8-64C8-3B8D7E2EB3E2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19" y="6332220"/>
            <a:ext cx="2126145" cy="24765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December 2, 2022</a:t>
            </a:r>
          </a:p>
        </p:txBody>
      </p:sp>
    </p:spTree>
    <p:extLst>
      <p:ext uri="{BB962C8B-B14F-4D97-AF65-F5344CB8AC3E}">
        <p14:creationId xmlns:p14="http://schemas.microsoft.com/office/powerpoint/2010/main" val="22137349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r>
              <a:rPr lang="en-GB"/>
              <a:t>Click icon to add table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800"/>
            </a:lvl1pPr>
          </a:lstStyle>
          <a:p>
            <a:fld id="{853D8D48-1ABF-144A-BF49-84AD2632D3C2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10" name="Imagen 9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514BDD54-07C3-5838-F36A-854278D58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11" name="Imagen 10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9E4892A6-6282-9F73-37A2-FBE4B249C4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12" name="Imagen 1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C8C91BF-4FD4-2923-E673-B724EDF477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AB3A47BE-0E69-D3A7-E994-07308A06154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19" y="6332220"/>
            <a:ext cx="2126145" cy="24765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December 2, 2022</a:t>
            </a:r>
          </a:p>
        </p:txBody>
      </p:sp>
    </p:spTree>
    <p:extLst>
      <p:ext uri="{BB962C8B-B14F-4D97-AF65-F5344CB8AC3E}">
        <p14:creationId xmlns:p14="http://schemas.microsoft.com/office/powerpoint/2010/main" val="29156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6576809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16" name="Imagen 15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F4CAA8E1-DA13-F372-9F2B-E512649C5F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3434" y="5713013"/>
            <a:ext cx="2238532" cy="1258560"/>
          </a:xfrm>
          <a:prstGeom prst="rect">
            <a:avLst/>
          </a:prstGeom>
        </p:spPr>
      </p:pic>
      <p:pic>
        <p:nvPicPr>
          <p:cNvPr id="17" name="Imagen 16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BF6132A7-F3B2-5946-5A0E-5FE44EA96A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4521" y="5963767"/>
            <a:ext cx="757052" cy="757052"/>
          </a:xfrm>
          <a:prstGeom prst="rect">
            <a:avLst/>
          </a:prstGeom>
        </p:spPr>
      </p:pic>
      <p:pic>
        <p:nvPicPr>
          <p:cNvPr id="28" name="Imagen 2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72611978-8581-D060-8F23-EC8BF80934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2717" b="39781"/>
          <a:stretch/>
        </p:blipFill>
        <p:spPr>
          <a:xfrm>
            <a:off x="9207741" y="5964680"/>
            <a:ext cx="2984259" cy="82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383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>
          <p15:clr>
            <a:srgbClr val="FBAE40"/>
          </p15:clr>
        </p15:guide>
        <p15:guide id="9" orient="horz" pos="124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July 17, 2023</a:t>
            </a:fld>
            <a:endParaRPr lang="en-US" dirty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853D8D48-1ABF-144A-BF49-84AD2632D3C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672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9" r:id="rId2"/>
    <p:sldLayoutId id="2147483691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8" r:id="rId10"/>
    <p:sldLayoutId id="2147483690" r:id="rId11"/>
    <p:sldLayoutId id="214748369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office/add-alternative-text-to-a-shape-picture-chart-smartart-graphic-or-other-object-44989b2a-903c-4d9a-b742-6a75b451c66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ab.sharepoint.com/:w:/r/sites/TransMediaCatalonia775/_layouts/15/Doc.aspx?sourcedoc=%7B960D4800-E30C-4BA5-8FF4-719CF1D97EB6%7D&amp;file=U3.E2.LO2_Toolikt%20Digital%20documents_PRESENTATIONS.docx&amp;action=default&amp;mobileredirect=true&amp;wdLOR=cE152DF5B-AE80-4322-8D28-80AB87BD9353&amp;cid=1d5303d4-bc9c-4b88-bc6a-aa0dabb9bd4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63E0A-7464-6450-6B9D-FA08A0BE2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Instructions</a:t>
            </a:r>
            <a:r>
              <a:rPr lang="es-ES" dirty="0"/>
              <a:t> 1/2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58A1C0-B30C-A8E7-F357-2C944A887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384588"/>
            <a:ext cx="9996902" cy="328228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In order to make your presentation accessible, please follow these recommendations:</a:t>
            </a:r>
            <a:endParaRPr lang="en-US" sz="1100" dirty="0"/>
          </a:p>
          <a:p>
            <a:pPr>
              <a:lnSpc>
                <a:spcPct val="150000"/>
              </a:lnSpc>
            </a:pPr>
            <a:r>
              <a:rPr lang="en-US" dirty="0"/>
              <a:t>Provide a unique title for each slide.</a:t>
            </a:r>
          </a:p>
          <a:p>
            <a:pPr>
              <a:lnSpc>
                <a:spcPct val="150000"/>
              </a:lnSpc>
            </a:pPr>
            <a:r>
              <a:rPr lang="en-US" dirty="0"/>
              <a:t>Use at least an 18-points font size for the text with 1.5 line spacing and 30 points for the titles.</a:t>
            </a:r>
          </a:p>
          <a:p>
            <a:pPr>
              <a:lnSpc>
                <a:spcPct val="150000"/>
              </a:lnSpc>
            </a:pPr>
            <a:r>
              <a:rPr lang="en-US" dirty="0"/>
              <a:t>Provide alternative text if you add an image and mark it as decorative if it does not convey any meaning. To know how to do that, check </a:t>
            </a:r>
            <a:r>
              <a:rPr lang="en-US" dirty="0">
                <a:hlinkClick r:id="rId2"/>
              </a:rPr>
              <a:t>these instructions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Ensure sufficient contrast between the text and the background/graphics.</a:t>
            </a:r>
          </a:p>
          <a:p>
            <a:pPr>
              <a:lnSpc>
                <a:spcPct val="150000"/>
              </a:lnSpc>
            </a:pPr>
            <a:r>
              <a:rPr lang="en-US" dirty="0"/>
              <a:t>Provide subtitles and audio description if you are including any audiovisual content.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346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63E0A-7464-6450-6B9D-FA08A0BE2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Instructions</a:t>
            </a:r>
            <a:r>
              <a:rPr lang="es-ES" dirty="0"/>
              <a:t> 2/2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58A1C0-B30C-A8E7-F357-2C944A887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384587"/>
            <a:ext cx="9996902" cy="325822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Make sure that tables are accessible to navigate.</a:t>
            </a:r>
          </a:p>
          <a:p>
            <a:pPr>
              <a:lnSpc>
                <a:spcPct val="160000"/>
              </a:lnSpc>
            </a:pPr>
            <a:r>
              <a:rPr lang="en-US" dirty="0"/>
              <a:t>Make sure that hyperlinks are provided using the text or word that best describes the purpose or content of the link.</a:t>
            </a:r>
          </a:p>
          <a:p>
            <a:pPr>
              <a:lnSpc>
                <a:spcPct val="160000"/>
              </a:lnSpc>
            </a:pPr>
            <a:r>
              <a:rPr lang="en-US" dirty="0"/>
              <a:t>Check the reading order and order items in the slide according to the visual order.  </a:t>
            </a:r>
          </a:p>
          <a:p>
            <a:pPr>
              <a:lnSpc>
                <a:spcPct val="160000"/>
              </a:lnSpc>
            </a:pPr>
            <a:r>
              <a:rPr lang="en-US" dirty="0"/>
              <a:t>Don’t forget to click on Review &gt; Check accessibility!</a:t>
            </a:r>
            <a:endParaRPr lang="en-US" sz="1050" dirty="0"/>
          </a:p>
          <a:p>
            <a:pPr marL="0" indent="0">
              <a:lnSpc>
                <a:spcPct val="160000"/>
              </a:lnSpc>
              <a:buNone/>
            </a:pPr>
            <a:r>
              <a:rPr lang="en-US" dirty="0"/>
              <a:t>For more information check “</a:t>
            </a:r>
            <a:r>
              <a:rPr lang="en-US" dirty="0">
                <a:hlinkClick r:id="rId2"/>
              </a:rPr>
              <a:t>IMPACT Toolkit Accessible presentations</a:t>
            </a:r>
            <a:r>
              <a:rPr lang="en-US" dirty="0"/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227956438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Personalizados 2">
      <a:dk1>
        <a:srgbClr val="000000"/>
      </a:dk1>
      <a:lt1>
        <a:srgbClr val="FFFFFF"/>
      </a:lt1>
      <a:dk2>
        <a:srgbClr val="E4E4E4"/>
      </a:dk2>
      <a:lt2>
        <a:srgbClr val="357E73"/>
      </a:lt2>
      <a:accent1>
        <a:srgbClr val="A9D4DB"/>
      </a:accent1>
      <a:accent2>
        <a:srgbClr val="FBE284"/>
      </a:accent2>
      <a:accent3>
        <a:srgbClr val="1C4941"/>
      </a:accent3>
      <a:accent4>
        <a:srgbClr val="AA5881"/>
      </a:accent4>
      <a:accent5>
        <a:srgbClr val="E06742"/>
      </a:accent5>
      <a:accent6>
        <a:srgbClr val="E7B043"/>
      </a:accent6>
      <a:hlink>
        <a:srgbClr val="4495A2"/>
      </a:hlink>
      <a:folHlink>
        <a:srgbClr val="AA588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1" id="{C766F12B-BC57-4545-B98C-542B9B54A77D}" vid="{5E0E148E-564D-CB42-8CFD-B8B3A566B1E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3E8A975BBE14CABE9346511694AD6" ma:contentTypeVersion="9" ma:contentTypeDescription="Crea un document nou" ma:contentTypeScope="" ma:versionID="41d2cb619d41e7043d2988017f1284c4">
  <xsd:schema xmlns:xsd="http://www.w3.org/2001/XMLSchema" xmlns:xs="http://www.w3.org/2001/XMLSchema" xmlns:p="http://schemas.microsoft.com/office/2006/metadata/properties" xmlns:ns2="b997e746-0e11-436f-ac2e-3cab5df53b35" xmlns:ns3="faa9da57-a1a9-4e22-a58c-77a8754a500c" targetNamespace="http://schemas.microsoft.com/office/2006/metadata/properties" ma:root="true" ma:fieldsID="4a7ed4cc5091c7699a0761c88db893de" ns2:_="" ns3:_="">
    <xsd:import namespace="b997e746-0e11-436f-ac2e-3cab5df53b35"/>
    <xsd:import namespace="faa9da57-a1a9-4e22-a58c-77a8754a50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97e746-0e11-436f-ac2e-3cab5df53b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9da57-a1a9-4e22-a58c-77a8754a500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136FE5-8C78-494C-BFE9-0A30354B801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993FE2-79AD-4879-8243-11A5377216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313829-AB01-453B-B7C1-2D99F076D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97e746-0e11-436f-ac2e-3cab5df53b35"/>
    <ds:schemaRef ds:uri="faa9da57-a1a9-4e22-a58c-77a8754a50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170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Theme1</vt:lpstr>
      <vt:lpstr>Instructions 1/2</vt:lpstr>
      <vt:lpstr>Instructions 2/2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1/2</dc:title>
  <dc:creator>Sarah Anne Mcdonagh</dc:creator>
  <cp:lastModifiedBy>Sarah Anne Mcdonagh</cp:lastModifiedBy>
  <cp:revision>1</cp:revision>
  <dcterms:created xsi:type="dcterms:W3CDTF">2023-07-17T12:16:33Z</dcterms:created>
  <dcterms:modified xsi:type="dcterms:W3CDTF">2023-07-17T12:17:04Z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0x01010040A3E8A975BBE14CABE9346511694AD6</vt:lpwstr>
  </property>
</Properties>
</file>