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embeddedFontLst>
    <p:embeddedFont>
      <p:font typeface="Lato" panose="020F0502020204030203" pitchFamily="34" charset="0"/>
      <p:regular r:id="rId17"/>
      <p:bold r:id="rId18"/>
      <p:italic r:id="rId19"/>
      <p:boldItalic r:id="rId20"/>
    </p:embeddedFont>
    <p:embeddedFont>
      <p:font typeface="Raleway" panose="020B0604020202020204"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798"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1d72de9b284_0_1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1d72de9b284_0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1d72de9b284_0_1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1d72de9b284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d72de9b284_0_1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1d72de9b284_0_1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1db86758748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1db86758748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1db86758748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1db86758748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1d72de9b284_0_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1d72de9b284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1d72de9b284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1d72de9b284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1d72de9b284_0_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1d72de9b284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1d72de9b284_0_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1d72de9b284_0_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1fcc4725abd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1fcc4725abd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1d72de9b284_0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1d72de9b284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1d72de9b284_0_1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1d72de9b284_0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1d72de9b284_0_1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1d72de9b284_0_1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5" name="Google Shape;15;p2"/>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6" name="Google Shape;16;p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 name="Google Shape;77;p11"/>
          <p:cNvSpPr txBox="1">
            <a:spLocks noGrp="1"/>
          </p:cNvSpPr>
          <p:nvPr>
            <p:ph type="title" hasCustomPrompt="1"/>
          </p:nvPr>
        </p:nvSpPr>
        <p:spPr>
          <a:xfrm>
            <a:off x="729450" y="733950"/>
            <a:ext cx="7688400" cy="12447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a:spLocks noGrp="1"/>
          </p:cNvSpPr>
          <p:nvPr>
            <p:ph type="body" idx="1"/>
          </p:nvPr>
        </p:nvSpPr>
        <p:spPr>
          <a:xfrm>
            <a:off x="729450" y="2272888"/>
            <a:ext cx="7688400" cy="15804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Clr>
                <a:schemeClr val="lt1"/>
              </a:buClr>
              <a:buSzPts val="1300"/>
              <a:buChar char="●"/>
              <a:defRPr>
                <a:solidFill>
                  <a:schemeClr val="lt1"/>
                </a:solidFill>
              </a:defRPr>
            </a:lvl1pPr>
            <a:lvl2pPr marL="914400" lvl="1" indent="-298450">
              <a:spcBef>
                <a:spcPts val="0"/>
              </a:spcBef>
              <a:spcAft>
                <a:spcPts val="0"/>
              </a:spcAft>
              <a:buClr>
                <a:schemeClr val="lt1"/>
              </a:buClr>
              <a:buSzPts val="1100"/>
              <a:buChar char="○"/>
              <a:defRPr>
                <a:solidFill>
                  <a:schemeClr val="lt1"/>
                </a:solidFill>
              </a:defRPr>
            </a:lvl2pPr>
            <a:lvl3pPr marL="1371600" lvl="2" indent="-298450">
              <a:spcBef>
                <a:spcPts val="0"/>
              </a:spcBef>
              <a:spcAft>
                <a:spcPts val="0"/>
              </a:spcAft>
              <a:buClr>
                <a:schemeClr val="lt1"/>
              </a:buClr>
              <a:buSzPts val="1100"/>
              <a:buChar char="■"/>
              <a:defRPr>
                <a:solidFill>
                  <a:schemeClr val="lt1"/>
                </a:solidFill>
              </a:defRPr>
            </a:lvl3pPr>
            <a:lvl4pPr marL="1828800" lvl="3" indent="-298450">
              <a:spcBef>
                <a:spcPts val="0"/>
              </a:spcBef>
              <a:spcAft>
                <a:spcPts val="0"/>
              </a:spcAft>
              <a:buClr>
                <a:schemeClr val="lt1"/>
              </a:buClr>
              <a:buSzPts val="1100"/>
              <a:buChar char="●"/>
              <a:defRPr>
                <a:solidFill>
                  <a:schemeClr val="lt1"/>
                </a:solidFill>
              </a:defRPr>
            </a:lvl4pPr>
            <a:lvl5pPr marL="2286000" lvl="4" indent="-298450">
              <a:spcBef>
                <a:spcPts val="0"/>
              </a:spcBef>
              <a:spcAft>
                <a:spcPts val="0"/>
              </a:spcAft>
              <a:buClr>
                <a:schemeClr val="lt1"/>
              </a:buClr>
              <a:buSzPts val="1100"/>
              <a:buChar char="○"/>
              <a:defRPr>
                <a:solidFill>
                  <a:schemeClr val="lt1"/>
                </a:solidFill>
              </a:defRPr>
            </a:lvl5pPr>
            <a:lvl6pPr marL="2743200" lvl="5" indent="-298450">
              <a:spcBef>
                <a:spcPts val="0"/>
              </a:spcBef>
              <a:spcAft>
                <a:spcPts val="0"/>
              </a:spcAft>
              <a:buClr>
                <a:schemeClr val="lt1"/>
              </a:buClr>
              <a:buSzPts val="1100"/>
              <a:buChar char="■"/>
              <a:defRPr>
                <a:solidFill>
                  <a:schemeClr val="lt1"/>
                </a:solidFill>
              </a:defRPr>
            </a:lvl6pPr>
            <a:lvl7pPr marL="3200400" lvl="6" indent="-298450">
              <a:spcBef>
                <a:spcPts val="0"/>
              </a:spcBef>
              <a:spcAft>
                <a:spcPts val="0"/>
              </a:spcAft>
              <a:buClr>
                <a:schemeClr val="lt1"/>
              </a:buClr>
              <a:buSzPts val="1100"/>
              <a:buChar char="●"/>
              <a:defRPr>
                <a:solidFill>
                  <a:schemeClr val="lt1"/>
                </a:solidFill>
              </a:defRPr>
            </a:lvl7pPr>
            <a:lvl8pPr marL="3657600" lvl="7" indent="-298450">
              <a:spcBef>
                <a:spcPts val="0"/>
              </a:spcBef>
              <a:spcAft>
                <a:spcPts val="0"/>
              </a:spcAft>
              <a:buClr>
                <a:schemeClr val="lt1"/>
              </a:buClr>
              <a:buSzPts val="1100"/>
              <a:buChar char="○"/>
              <a:defRPr>
                <a:solidFill>
                  <a:schemeClr val="lt1"/>
                </a:solidFill>
              </a:defRPr>
            </a:lvl8pPr>
            <a:lvl9pPr marL="4114800" lvl="8" indent="-298450">
              <a:spcBef>
                <a:spcPts val="0"/>
              </a:spcBef>
              <a:spcAft>
                <a:spcPts val="0"/>
              </a:spcAft>
              <a:buClr>
                <a:schemeClr val="lt1"/>
              </a:buClr>
              <a:buSzPts val="1100"/>
              <a:buChar char="■"/>
              <a:defRPr>
                <a:solidFill>
                  <a:schemeClr val="lt1"/>
                </a:solidFill>
              </a:defRPr>
            </a:lvl9pPr>
          </a:lstStyle>
          <a:p>
            <a:endParaRPr/>
          </a:p>
        </p:txBody>
      </p:sp>
      <p:sp>
        <p:nvSpPr>
          <p:cNvPr id="79" name="Google Shape;79;p11"/>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c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
        <p:nvSpPr>
          <p:cNvPr id="81" name="Google Shape;81;p1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3"/>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22" name="Google Shape;22;p3"/>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c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28;p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29" name="Google Shape;29;p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0" name="Google Shape;30;p4"/>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5"/>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37" name="Google Shape;37;p5"/>
          <p:cNvSpPr txBox="1">
            <a:spLocks noGrp="1"/>
          </p:cNvSpPr>
          <p:nvPr>
            <p:ph type="body" idx="1"/>
          </p:nvPr>
        </p:nvSpPr>
        <p:spPr>
          <a:xfrm>
            <a:off x="729325" y="2078875"/>
            <a:ext cx="37743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8" name="Google Shape;38;p5"/>
          <p:cNvSpPr txBox="1">
            <a:spLocks noGrp="1"/>
          </p:cNvSpPr>
          <p:nvPr>
            <p:ph type="body" idx="2"/>
          </p:nvPr>
        </p:nvSpPr>
        <p:spPr>
          <a:xfrm>
            <a:off x="4643604" y="2078875"/>
            <a:ext cx="37743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9" name="Google Shape;39;p5"/>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6"/>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46" name="Google Shape;46;p6"/>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7"/>
          <p:cNvSpPr txBox="1">
            <a:spLocks noGrp="1"/>
          </p:cNvSpPr>
          <p:nvPr>
            <p:ph type="title"/>
          </p:nvPr>
        </p:nvSpPr>
        <p:spPr>
          <a:xfrm>
            <a:off x="730000" y="1318650"/>
            <a:ext cx="3300900" cy="13815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53" name="Google Shape;53;p7"/>
          <p:cNvSpPr txBox="1">
            <a:spLocks noGrp="1"/>
          </p:cNvSpPr>
          <p:nvPr>
            <p:ph type="body" idx="1"/>
          </p:nvPr>
        </p:nvSpPr>
        <p:spPr>
          <a:xfrm>
            <a:off x="721225" y="2781725"/>
            <a:ext cx="3300900" cy="1597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54" name="Google Shape;54;p7"/>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 name="Google Shape;59;p8"/>
          <p:cNvSpPr txBox="1">
            <a:spLocks noGrp="1"/>
          </p:cNvSpPr>
          <p:nvPr>
            <p:ph type="title"/>
          </p:nvPr>
        </p:nvSpPr>
        <p:spPr>
          <a:xfrm>
            <a:off x="729450" y="864300"/>
            <a:ext cx="7021200" cy="29850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60" name="Google Shape;60;p8"/>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c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9"/>
          <p:cNvSpPr txBox="1">
            <a:spLocks noGrp="1"/>
          </p:cNvSpPr>
          <p:nvPr>
            <p:ph type="title"/>
          </p:nvPr>
        </p:nvSpPr>
        <p:spPr>
          <a:xfrm>
            <a:off x="730000" y="1318650"/>
            <a:ext cx="3300900" cy="1687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67" name="Google Shape;67;p9"/>
          <p:cNvSpPr txBox="1">
            <a:spLocks noGrp="1"/>
          </p:cNvSpPr>
          <p:nvPr>
            <p:ph type="subTitle" idx="1"/>
          </p:nvPr>
        </p:nvSpPr>
        <p:spPr>
          <a:xfrm>
            <a:off x="724950" y="3161525"/>
            <a:ext cx="3300900" cy="7590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68" name="Google Shape;68;p9"/>
          <p:cNvSpPr txBox="1">
            <a:spLocks noGrp="1"/>
          </p:cNvSpPr>
          <p:nvPr>
            <p:ph type="body" idx="2"/>
          </p:nvPr>
        </p:nvSpPr>
        <p:spPr>
          <a:xfrm>
            <a:off x="5174225" y="1352625"/>
            <a:ext cx="3374400" cy="3025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69" name="Google Shape;69;p9"/>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0"/>
        <p:cNvGrpSpPr/>
        <p:nvPr/>
      </p:nvGrpSpPr>
      <p:grpSpPr>
        <a:xfrm>
          <a:off x="0" y="0"/>
          <a:ext cx="0" cy="0"/>
          <a:chOff x="0" y="0"/>
          <a:chExt cx="0" cy="0"/>
        </a:xfrm>
      </p:grpSpPr>
      <p:sp>
        <p:nvSpPr>
          <p:cNvPr id="71" name="Google Shape;71;p10"/>
          <p:cNvSpPr txBox="1">
            <a:spLocks noGrp="1"/>
          </p:cNvSpPr>
          <p:nvPr>
            <p:ph type="body" idx="1"/>
          </p:nvPr>
        </p:nvSpPr>
        <p:spPr>
          <a:xfrm>
            <a:off x="724950" y="4372551"/>
            <a:ext cx="7697400" cy="4605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300"/>
              <a:buNone/>
              <a:defRPr/>
            </a:lvl1pPr>
          </a:lstStyle>
          <a:p>
            <a:endParaRPr/>
          </a:p>
        </p:txBody>
      </p:sp>
      <p:sp>
        <p:nvSpPr>
          <p:cNvPr id="72" name="Google Shape;72;p10"/>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marL="914400" lvl="1"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marL="1371600" lvl="2"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marL="1828800" lvl="3"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marL="2286000" lvl="4"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marL="2743200" lvl="5"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marL="3200400" lvl="6"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marL="3657600" lvl="7"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marL="4114800" lvl="8"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ca"/>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ctrTitle"/>
          </p:nvPr>
        </p:nvSpPr>
        <p:spPr>
          <a:xfrm>
            <a:off x="729450" y="1322450"/>
            <a:ext cx="7688100" cy="19602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800"/>
              </a:spcAft>
              <a:buClr>
                <a:schemeClr val="dk1"/>
              </a:buClr>
              <a:buSzPts val="1100"/>
              <a:buFont typeface="Arial"/>
              <a:buNone/>
            </a:pPr>
            <a:r>
              <a:rPr lang="ca" sz="2800" b="1">
                <a:latin typeface="Times New Roman"/>
                <a:ea typeface="Times New Roman"/>
                <a:cs typeface="Times New Roman"/>
                <a:sym typeface="Times New Roman"/>
              </a:rPr>
              <a:t>Software y algoritmos defectuosos: algunas consideraciones </a:t>
            </a:r>
            <a:r>
              <a:rPr lang="ca" sz="2800">
                <a:latin typeface="Times New Roman"/>
                <a:ea typeface="Times New Roman"/>
                <a:cs typeface="Times New Roman"/>
                <a:sym typeface="Times New Roman"/>
              </a:rPr>
              <a:t>sobre</a:t>
            </a:r>
            <a:r>
              <a:rPr lang="ca" sz="2800" b="1">
                <a:latin typeface="Times New Roman"/>
                <a:ea typeface="Times New Roman"/>
                <a:cs typeface="Times New Roman"/>
                <a:sym typeface="Times New Roman"/>
              </a:rPr>
              <a:t> la responsabilidad del desarrollador de software o de sistemas de inteligencia artificial</a:t>
            </a:r>
            <a:endParaRPr sz="6800"/>
          </a:p>
        </p:txBody>
      </p:sp>
      <p:sp>
        <p:nvSpPr>
          <p:cNvPr id="87" name="Google Shape;87;p13"/>
          <p:cNvSpPr txBox="1">
            <a:spLocks noGrp="1"/>
          </p:cNvSpPr>
          <p:nvPr>
            <p:ph type="subTitle" idx="1"/>
          </p:nvPr>
        </p:nvSpPr>
        <p:spPr>
          <a:xfrm>
            <a:off x="729625" y="3282650"/>
            <a:ext cx="7688100" cy="1705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ca"/>
              <a:t>Prof. Dr. Guillem Izquierdo Grau</a:t>
            </a:r>
            <a:endParaRPr/>
          </a:p>
          <a:p>
            <a:pPr marL="0" lvl="0" indent="0" algn="l" rtl="0">
              <a:spcBef>
                <a:spcPts val="0"/>
              </a:spcBef>
              <a:spcAft>
                <a:spcPts val="0"/>
              </a:spcAft>
              <a:buNone/>
            </a:pPr>
            <a:r>
              <a:rPr lang="ca"/>
              <a:t>guillem.izquierdo@uab.cat</a:t>
            </a:r>
            <a:endParaRPr/>
          </a:p>
          <a:p>
            <a:pPr marL="0" lvl="0" indent="0" algn="l" rtl="0">
              <a:spcBef>
                <a:spcPts val="0"/>
              </a:spcBef>
              <a:spcAft>
                <a:spcPts val="0"/>
              </a:spcAft>
              <a:buNone/>
            </a:pPr>
            <a:r>
              <a:rPr lang="ca"/>
              <a:t>Profesor lector. Departamento de Derecho privado</a:t>
            </a:r>
            <a:endParaRPr/>
          </a:p>
          <a:p>
            <a:pPr marL="0" lvl="0" indent="0" algn="l" rtl="0">
              <a:spcBef>
                <a:spcPts val="0"/>
              </a:spcBef>
              <a:spcAft>
                <a:spcPts val="0"/>
              </a:spcAft>
              <a:buNone/>
            </a:pPr>
            <a:r>
              <a:rPr lang="ca"/>
              <a:t>Universidad Autónoma de Barcelona</a:t>
            </a:r>
            <a:endParaRPr/>
          </a:p>
          <a:p>
            <a:pPr marL="0" lvl="0" indent="0" algn="l" rtl="0">
              <a:spcBef>
                <a:spcPts val="0"/>
              </a:spcBef>
              <a:spcAft>
                <a:spcPts val="0"/>
              </a:spcAft>
              <a:buNone/>
            </a:pPr>
            <a:r>
              <a:rPr lang="ca">
                <a:solidFill>
                  <a:srgbClr val="0000FF"/>
                </a:solidFill>
              </a:rPr>
              <a:t>Proyecto I+D+i Conducción autónoma y seguridad jurídica del transporte / Autonomous Driving and legal certainty of transport. IP. Eliseo Sierra Noguero</a:t>
            </a:r>
            <a:endParaRPr sz="2200">
              <a:solidFill>
                <a:srgbClr val="0000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2"/>
          <p:cNvSpPr txBox="1">
            <a:spLocks noGrp="1"/>
          </p:cNvSpPr>
          <p:nvPr>
            <p:ph type="body" idx="1"/>
          </p:nvPr>
        </p:nvSpPr>
        <p:spPr>
          <a:xfrm>
            <a:off x="729450" y="1429150"/>
            <a:ext cx="7688700" cy="3480900"/>
          </a:xfrm>
          <a:prstGeom prst="rect">
            <a:avLst/>
          </a:prstGeom>
        </p:spPr>
        <p:txBody>
          <a:bodyPr spcFirstLastPara="1" wrap="square" lIns="91425" tIns="91425" rIns="91425" bIns="91425" anchor="t" anchorCtr="0">
            <a:normAutofit fontScale="92500"/>
          </a:bodyPr>
          <a:lstStyle/>
          <a:p>
            <a:pPr marL="0" lvl="0" indent="0" algn="l" rtl="0">
              <a:spcBef>
                <a:spcPts val="0"/>
              </a:spcBef>
              <a:spcAft>
                <a:spcPts val="0"/>
              </a:spcAft>
              <a:buNone/>
            </a:pPr>
            <a:r>
              <a:rPr lang="ca" b="1">
                <a:solidFill>
                  <a:srgbClr val="000000"/>
                </a:solidFill>
              </a:rPr>
              <a:t>La responsabilidad solidaria del desarrollador del sistema de inteligencia artificial y del productor del bien</a:t>
            </a:r>
            <a:endParaRPr b="1">
              <a:solidFill>
                <a:srgbClr val="000000"/>
              </a:solidFill>
            </a:endParaRPr>
          </a:p>
          <a:p>
            <a:pPr marL="0" lvl="0" indent="0" algn="l" rtl="0">
              <a:spcBef>
                <a:spcPts val="1200"/>
              </a:spcBef>
              <a:spcAft>
                <a:spcPts val="0"/>
              </a:spcAft>
              <a:buNone/>
            </a:pPr>
            <a:r>
              <a:rPr lang="ca">
                <a:solidFill>
                  <a:srgbClr val="000000"/>
                </a:solidFill>
              </a:rPr>
              <a:t>Efectos.</a:t>
            </a:r>
            <a:endParaRPr>
              <a:solidFill>
                <a:srgbClr val="000000"/>
              </a:solidFill>
            </a:endParaRPr>
          </a:p>
          <a:p>
            <a:pPr marL="0" lvl="0" indent="0" algn="l" rtl="0">
              <a:spcBef>
                <a:spcPts val="1200"/>
              </a:spcBef>
              <a:spcAft>
                <a:spcPts val="0"/>
              </a:spcAft>
              <a:buNone/>
            </a:pPr>
            <a:r>
              <a:rPr lang="ca">
                <a:solidFill>
                  <a:srgbClr val="000000"/>
                </a:solidFill>
              </a:rPr>
              <a:t>¿Qué presupuestos requiere la responsabilidad solidaria del productor del bien y del desarrollador del sistema de inteligencia artificial?</a:t>
            </a:r>
            <a:endParaRPr>
              <a:solidFill>
                <a:srgbClr val="000000"/>
              </a:solidFill>
            </a:endParaRPr>
          </a:p>
          <a:p>
            <a:pPr marL="0" lvl="0" indent="0" algn="l" rtl="0">
              <a:spcBef>
                <a:spcPts val="1200"/>
              </a:spcBef>
              <a:spcAft>
                <a:spcPts val="0"/>
              </a:spcAft>
              <a:buNone/>
            </a:pPr>
            <a:r>
              <a:rPr lang="ca">
                <a:solidFill>
                  <a:srgbClr val="000000"/>
                </a:solidFill>
              </a:rPr>
              <a:t>Concepción unitaria del bien: (</a:t>
            </a:r>
            <a:r>
              <a:rPr lang="ca" i="1">
                <a:solidFill>
                  <a:srgbClr val="000000"/>
                </a:solidFill>
              </a:rPr>
              <a:t>bundled products</a:t>
            </a:r>
            <a:r>
              <a:rPr lang="ca">
                <a:solidFill>
                  <a:srgbClr val="000000"/>
                </a:solidFill>
              </a:rPr>
              <a:t>).</a:t>
            </a:r>
            <a:endParaRPr>
              <a:solidFill>
                <a:srgbClr val="000000"/>
              </a:solidFill>
            </a:endParaRPr>
          </a:p>
          <a:p>
            <a:pPr marL="0" lvl="0" indent="0" algn="l" rtl="0">
              <a:spcBef>
                <a:spcPts val="1200"/>
              </a:spcBef>
              <a:spcAft>
                <a:spcPts val="0"/>
              </a:spcAft>
              <a:buNone/>
            </a:pPr>
            <a:r>
              <a:rPr lang="ca">
                <a:solidFill>
                  <a:srgbClr val="000000"/>
                </a:solidFill>
              </a:rPr>
              <a:t>¿Qué pasa en los casos donde el </a:t>
            </a:r>
            <a:r>
              <a:rPr lang="ca" i="1">
                <a:solidFill>
                  <a:srgbClr val="000000"/>
                </a:solidFill>
              </a:rPr>
              <a:t>software manufacturer</a:t>
            </a:r>
            <a:r>
              <a:rPr lang="ca">
                <a:solidFill>
                  <a:srgbClr val="000000"/>
                </a:solidFill>
              </a:rPr>
              <a:t> no forma parte de la organización del productor del bien? ¿Es un tercero? </a:t>
            </a:r>
            <a:endParaRPr>
              <a:solidFill>
                <a:srgbClr val="000000"/>
              </a:solidFill>
            </a:endParaRPr>
          </a:p>
          <a:p>
            <a:pPr marL="0" lvl="0" indent="0" algn="l" rtl="0">
              <a:spcBef>
                <a:spcPts val="1200"/>
              </a:spcBef>
              <a:spcAft>
                <a:spcPts val="0"/>
              </a:spcAft>
              <a:buNone/>
            </a:pPr>
            <a:r>
              <a:rPr lang="ca">
                <a:solidFill>
                  <a:srgbClr val="000000"/>
                </a:solidFill>
              </a:rPr>
              <a:t>¿Pierde la condición de tercero si el software o el sistema de inteligencia artificial se halla incorporado o interconectado con el bien mueble? </a:t>
            </a:r>
            <a:endParaRPr>
              <a:solidFill>
                <a:srgbClr val="000000"/>
              </a:solidFill>
            </a:endParaRPr>
          </a:p>
          <a:p>
            <a:pPr marL="0" lvl="0" indent="0" algn="l" rtl="0">
              <a:spcBef>
                <a:spcPts val="1200"/>
              </a:spcBef>
              <a:spcAft>
                <a:spcPts val="1200"/>
              </a:spcAft>
              <a:buNone/>
            </a:pPr>
            <a:r>
              <a:rPr lang="ca">
                <a:solidFill>
                  <a:srgbClr val="000000"/>
                </a:solidFill>
              </a:rPr>
              <a:t>¿Y si el software o el sistema de inteligencia artificial pueden descargarse libremente de la red?</a:t>
            </a:r>
            <a:endParaRPr sz="1400">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3"/>
          <p:cNvSpPr txBox="1">
            <a:spLocks noGrp="1"/>
          </p:cNvSpPr>
          <p:nvPr>
            <p:ph type="body" idx="1"/>
          </p:nvPr>
        </p:nvSpPr>
        <p:spPr>
          <a:xfrm>
            <a:off x="729450" y="1393775"/>
            <a:ext cx="7688700" cy="3608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688"/>
              <a:buNone/>
            </a:pPr>
            <a:r>
              <a:rPr lang="ca" sz="1318" b="1">
                <a:solidFill>
                  <a:srgbClr val="000000"/>
                </a:solidFill>
              </a:rPr>
              <a:t>¿El desarrollador del sistema de inteligencia artificial puede ser  un tercero?</a:t>
            </a:r>
            <a:endParaRPr sz="1318" b="1">
              <a:solidFill>
                <a:srgbClr val="000000"/>
              </a:solidFill>
            </a:endParaRPr>
          </a:p>
          <a:p>
            <a:pPr marL="0" lvl="0" indent="0" algn="l" rtl="0">
              <a:spcBef>
                <a:spcPts val="1200"/>
              </a:spcBef>
              <a:spcAft>
                <a:spcPts val="0"/>
              </a:spcAft>
              <a:buSzPts val="688"/>
              <a:buNone/>
            </a:pPr>
            <a:r>
              <a:rPr lang="ca" sz="1318">
                <a:solidFill>
                  <a:srgbClr val="000000"/>
                </a:solidFill>
              </a:rPr>
              <a:t>¿Quién es tercero?</a:t>
            </a:r>
            <a:endParaRPr sz="1318">
              <a:solidFill>
                <a:srgbClr val="000000"/>
              </a:solidFill>
            </a:endParaRPr>
          </a:p>
          <a:p>
            <a:pPr marL="0" lvl="0" indent="0" algn="l" rtl="0">
              <a:spcBef>
                <a:spcPts val="1200"/>
              </a:spcBef>
              <a:spcAft>
                <a:spcPts val="0"/>
              </a:spcAft>
              <a:buSzPts val="688"/>
              <a:buNone/>
            </a:pPr>
            <a:r>
              <a:rPr lang="ca" sz="1318">
                <a:solidFill>
                  <a:srgbClr val="000000"/>
                </a:solidFill>
              </a:rPr>
              <a:t>Sería aconsejable la introducción de una definición de producto acabado. Propuesta del ELI a la Comisión Europea.</a:t>
            </a:r>
            <a:endParaRPr sz="1318">
              <a:solidFill>
                <a:srgbClr val="000000"/>
              </a:solidFill>
            </a:endParaRPr>
          </a:p>
          <a:p>
            <a:pPr marL="0" lvl="0" indent="0" algn="l" rtl="0">
              <a:spcBef>
                <a:spcPts val="1200"/>
              </a:spcBef>
              <a:spcAft>
                <a:spcPts val="0"/>
              </a:spcAft>
              <a:buSzPts val="688"/>
              <a:buNone/>
            </a:pPr>
            <a:r>
              <a:rPr lang="ca" sz="1318">
                <a:solidFill>
                  <a:srgbClr val="000000"/>
                </a:solidFill>
              </a:rPr>
              <a:t>Concepción unitaria del producto.</a:t>
            </a:r>
            <a:endParaRPr sz="1318">
              <a:solidFill>
                <a:srgbClr val="000000"/>
              </a:solidFill>
            </a:endParaRPr>
          </a:p>
          <a:p>
            <a:pPr marL="0" lvl="0" indent="0" algn="l" rtl="0">
              <a:spcBef>
                <a:spcPts val="1200"/>
              </a:spcBef>
              <a:spcAft>
                <a:spcPts val="0"/>
              </a:spcAft>
              <a:buSzPts val="688"/>
              <a:buNone/>
            </a:pPr>
            <a:r>
              <a:rPr lang="ca" sz="1318">
                <a:solidFill>
                  <a:srgbClr val="000000"/>
                </a:solidFill>
              </a:rPr>
              <a:t>Considerando n.º 40 PD.</a:t>
            </a:r>
            <a:endParaRPr sz="1318">
              <a:solidFill>
                <a:srgbClr val="000000"/>
              </a:solidFill>
            </a:endParaRPr>
          </a:p>
          <a:p>
            <a:pPr marL="0" lvl="0" indent="0" algn="l" rtl="0">
              <a:spcBef>
                <a:spcPts val="1200"/>
              </a:spcBef>
              <a:spcAft>
                <a:spcPts val="0"/>
              </a:spcAft>
              <a:buSzPts val="688"/>
              <a:buNone/>
            </a:pPr>
            <a:r>
              <a:rPr lang="ca" sz="1318">
                <a:solidFill>
                  <a:srgbClr val="000000"/>
                </a:solidFill>
              </a:rPr>
              <a:t>¿Qué pasa cuando la instalación del software o algoritmo la realiza un tercero fuera del control del productor original?</a:t>
            </a:r>
            <a:endParaRPr sz="1318">
              <a:solidFill>
                <a:srgbClr val="000000"/>
              </a:solidFill>
            </a:endParaRPr>
          </a:p>
          <a:p>
            <a:pPr marL="0" lvl="0" indent="0" algn="l" rtl="0">
              <a:spcBef>
                <a:spcPts val="1200"/>
              </a:spcBef>
              <a:spcAft>
                <a:spcPts val="0"/>
              </a:spcAft>
              <a:buSzPts val="688"/>
              <a:buNone/>
            </a:pPr>
            <a:r>
              <a:rPr lang="ca" sz="1318">
                <a:solidFill>
                  <a:srgbClr val="000000"/>
                </a:solidFill>
              </a:rPr>
              <a:t>Art. 10.2 PD.</a:t>
            </a:r>
            <a:endParaRPr sz="1318">
              <a:solidFill>
                <a:srgbClr val="000000"/>
              </a:solidFill>
            </a:endParaRPr>
          </a:p>
          <a:p>
            <a:pPr marL="0" lvl="0" indent="0" algn="l" rtl="0">
              <a:spcBef>
                <a:spcPts val="1200"/>
              </a:spcBef>
              <a:spcAft>
                <a:spcPts val="0"/>
              </a:spcAft>
              <a:buSzPts val="688"/>
              <a:buNone/>
            </a:pPr>
            <a:r>
              <a:rPr lang="ca" sz="1318">
                <a:solidFill>
                  <a:srgbClr val="000000"/>
                </a:solidFill>
              </a:rPr>
              <a:t>Bienes reacondicionados.</a:t>
            </a:r>
            <a:endParaRPr sz="1318">
              <a:solidFill>
                <a:srgbClr val="000000"/>
              </a:solidFill>
            </a:endParaRPr>
          </a:p>
          <a:p>
            <a:pPr marL="0" lvl="0" indent="0" algn="l" rtl="0">
              <a:spcBef>
                <a:spcPts val="1200"/>
              </a:spcBef>
              <a:spcAft>
                <a:spcPts val="0"/>
              </a:spcAft>
              <a:buSzPts val="688"/>
              <a:buNone/>
            </a:pPr>
            <a:endParaRPr sz="912"/>
          </a:p>
          <a:p>
            <a:pPr marL="0" lvl="0" indent="0" algn="l" rtl="0">
              <a:spcBef>
                <a:spcPts val="1200"/>
              </a:spcBef>
              <a:spcAft>
                <a:spcPts val="0"/>
              </a:spcAft>
              <a:buSzPts val="688"/>
              <a:buNone/>
            </a:pPr>
            <a:endParaRPr sz="912" u="sng"/>
          </a:p>
          <a:p>
            <a:pPr marL="0" lvl="0" indent="0" algn="l" rtl="0">
              <a:spcBef>
                <a:spcPts val="1200"/>
              </a:spcBef>
              <a:spcAft>
                <a:spcPts val="1200"/>
              </a:spcAft>
              <a:buSzPts val="688"/>
              <a:buNone/>
            </a:pPr>
            <a:endParaRPr sz="912"/>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4"/>
          <p:cNvSpPr txBox="1">
            <a:spLocks noGrp="1"/>
          </p:cNvSpPr>
          <p:nvPr>
            <p:ph type="body" idx="1"/>
          </p:nvPr>
        </p:nvSpPr>
        <p:spPr>
          <a:xfrm>
            <a:off x="729450" y="1365475"/>
            <a:ext cx="7688700" cy="34539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ca" sz="1400" b="1">
                <a:solidFill>
                  <a:srgbClr val="000000"/>
                </a:solidFill>
              </a:rPr>
              <a:t>Sistemas de inteligencia artificial </a:t>
            </a:r>
            <a:r>
              <a:rPr lang="ca" sz="1400" b="1" i="1">
                <a:solidFill>
                  <a:srgbClr val="000000"/>
                </a:solidFill>
              </a:rPr>
              <a:t>open source</a:t>
            </a:r>
            <a:r>
              <a:rPr lang="ca" sz="1400" b="1">
                <a:solidFill>
                  <a:srgbClr val="000000"/>
                </a:solidFill>
              </a:rPr>
              <a:t>. ¿Un posible supuesto de bien reacondicionado?</a:t>
            </a:r>
            <a:endParaRPr sz="1400" b="1">
              <a:solidFill>
                <a:srgbClr val="000000"/>
              </a:solidFill>
            </a:endParaRPr>
          </a:p>
          <a:p>
            <a:pPr marL="0" lvl="0" indent="0" algn="l" rtl="0">
              <a:spcBef>
                <a:spcPts val="1200"/>
              </a:spcBef>
              <a:spcAft>
                <a:spcPts val="0"/>
              </a:spcAft>
              <a:buNone/>
            </a:pPr>
            <a:r>
              <a:rPr lang="ca">
                <a:solidFill>
                  <a:srgbClr val="000000"/>
                </a:solidFill>
              </a:rPr>
              <a:t>Informe del Comité Especial de Inteligencia Artificial en la Era Digital (AIDA): Open Source Software</a:t>
            </a:r>
            <a:endParaRPr sz="1500">
              <a:solidFill>
                <a:srgbClr val="000000"/>
              </a:solidFill>
            </a:endParaRPr>
          </a:p>
          <a:p>
            <a:pPr marL="0" lvl="0" indent="0" algn="l" rtl="0">
              <a:spcBef>
                <a:spcPts val="1200"/>
              </a:spcBef>
              <a:spcAft>
                <a:spcPts val="0"/>
              </a:spcAft>
              <a:buNone/>
            </a:pPr>
            <a:r>
              <a:rPr lang="ca" sz="1400">
                <a:solidFill>
                  <a:srgbClr val="000000"/>
                </a:solidFill>
              </a:rPr>
              <a:t>Considerando n.º 13 PD: </a:t>
            </a:r>
            <a:r>
              <a:rPr lang="ca" sz="1400" i="1">
                <a:solidFill>
                  <a:srgbClr val="000000"/>
                </a:solidFill>
              </a:rPr>
              <a:t>la presente Directiva no debe aplicarse a los programas informáticos libres y de código abierto desarrollados o suministrados fuera del transcurso de una actividad comercial.”</a:t>
            </a:r>
            <a:endParaRPr sz="1400" i="1">
              <a:solidFill>
                <a:srgbClr val="000000"/>
              </a:solidFill>
            </a:endParaRPr>
          </a:p>
          <a:p>
            <a:pPr marL="0" lvl="0" indent="0" algn="l" rtl="0">
              <a:spcBef>
                <a:spcPts val="1200"/>
              </a:spcBef>
              <a:spcAft>
                <a:spcPts val="0"/>
              </a:spcAft>
              <a:buNone/>
            </a:pPr>
            <a:r>
              <a:rPr lang="ca" sz="1400" i="1">
                <a:solidFill>
                  <a:srgbClr val="000000"/>
                </a:solidFill>
              </a:rPr>
              <a:t>[...]</a:t>
            </a:r>
            <a:endParaRPr sz="1400" i="1">
              <a:solidFill>
                <a:srgbClr val="000000"/>
              </a:solidFill>
            </a:endParaRPr>
          </a:p>
          <a:p>
            <a:pPr marL="0" lvl="0" indent="0" algn="l" rtl="0">
              <a:spcBef>
                <a:spcPts val="1200"/>
              </a:spcBef>
              <a:spcAft>
                <a:spcPts val="0"/>
              </a:spcAft>
              <a:buNone/>
            </a:pPr>
            <a:r>
              <a:rPr lang="ca" sz="1400" i="1">
                <a:solidFill>
                  <a:srgbClr val="000000"/>
                </a:solidFill>
              </a:rPr>
              <a:t>Sin embargo, cuando los programas informáticos se suministren a cambio de un precio o los datos personales se utilicen de forma distinta a la de mejorar la seguridad, la compatibilidad o la interoperabilidad del programa informático y, por tanto, se suministren en el transcurso de una actividad comercial, debe aplicarse la Directiva.</a:t>
            </a:r>
            <a:endParaRPr sz="1400" i="1">
              <a:solidFill>
                <a:srgbClr val="000000"/>
              </a:solidFill>
            </a:endParaRPr>
          </a:p>
          <a:p>
            <a:pPr marL="0" lvl="0" indent="0" algn="l" rtl="0">
              <a:spcBef>
                <a:spcPts val="1200"/>
              </a:spcBef>
              <a:spcAft>
                <a:spcPts val="0"/>
              </a:spcAft>
              <a:buNone/>
            </a:pPr>
            <a:r>
              <a:rPr lang="ca" sz="1400">
                <a:solidFill>
                  <a:srgbClr val="000000"/>
                </a:solidFill>
              </a:rPr>
              <a:t>Considerando n.º 24 DCSD.</a:t>
            </a:r>
            <a:endParaRPr sz="1400">
              <a:solidFill>
                <a:srgbClr val="000000"/>
              </a:solidFill>
            </a:endParaRPr>
          </a:p>
          <a:p>
            <a:pPr marL="0" lvl="0" indent="0" algn="l" rtl="0">
              <a:spcBef>
                <a:spcPts val="1200"/>
              </a:spcBef>
              <a:spcAft>
                <a:spcPts val="120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5"/>
          <p:cNvSpPr txBox="1">
            <a:spLocks noGrp="1"/>
          </p:cNvSpPr>
          <p:nvPr>
            <p:ph type="body" idx="1"/>
          </p:nvPr>
        </p:nvSpPr>
        <p:spPr>
          <a:xfrm>
            <a:off x="729450" y="1451450"/>
            <a:ext cx="7688700" cy="3410100"/>
          </a:xfrm>
          <a:prstGeom prst="rect">
            <a:avLst/>
          </a:prstGeom>
        </p:spPr>
        <p:txBody>
          <a:bodyPr spcFirstLastPara="1" wrap="square" lIns="91425" tIns="91425" rIns="91425" bIns="91425" anchor="t" anchorCtr="0">
            <a:noAutofit/>
          </a:bodyPr>
          <a:lstStyle/>
          <a:p>
            <a:pPr marL="0" lvl="0" indent="0" algn="l" rtl="0">
              <a:lnSpc>
                <a:spcPct val="105000"/>
              </a:lnSpc>
              <a:spcBef>
                <a:spcPts val="0"/>
              </a:spcBef>
              <a:spcAft>
                <a:spcPts val="0"/>
              </a:spcAft>
              <a:buSzPts val="935"/>
              <a:buNone/>
            </a:pPr>
            <a:r>
              <a:rPr lang="ca" sz="1700">
                <a:solidFill>
                  <a:srgbClr val="000000"/>
                </a:solidFill>
              </a:rPr>
              <a:t>Caso C-203/99, </a:t>
            </a:r>
            <a:r>
              <a:rPr lang="ca" sz="1700" i="1">
                <a:solidFill>
                  <a:srgbClr val="000000"/>
                </a:solidFill>
              </a:rPr>
              <a:t>Veedfald v Arhus Amtskommune</a:t>
            </a:r>
            <a:r>
              <a:rPr lang="ca" sz="1700">
                <a:solidFill>
                  <a:srgbClr val="000000"/>
                </a:solidFill>
              </a:rPr>
              <a:t>. </a:t>
            </a:r>
            <a:endParaRPr sz="1700">
              <a:solidFill>
                <a:srgbClr val="000000"/>
              </a:solidFill>
            </a:endParaRPr>
          </a:p>
          <a:p>
            <a:pPr marL="0" lvl="0" indent="0" algn="l" rtl="0">
              <a:lnSpc>
                <a:spcPct val="105000"/>
              </a:lnSpc>
              <a:spcBef>
                <a:spcPts val="1200"/>
              </a:spcBef>
              <a:spcAft>
                <a:spcPts val="0"/>
              </a:spcAft>
              <a:buSzPts val="935"/>
              <a:buNone/>
            </a:pPr>
            <a:r>
              <a:rPr lang="ca" sz="1700">
                <a:solidFill>
                  <a:srgbClr val="000000"/>
                </a:solidFill>
              </a:rPr>
              <a:t>No constituye un requisito de aplicabilidad de la Directiva que el usuario final del producto haya satisfecho una contraprestación o que el producto haya sido fabricado en el marco de una actividad comercial o empresarial</a:t>
            </a:r>
            <a:endParaRPr sz="1700">
              <a:solidFill>
                <a:srgbClr val="000000"/>
              </a:solidFill>
            </a:endParaRPr>
          </a:p>
          <a:p>
            <a:pPr marL="0" lvl="0" indent="0" algn="l" rtl="0">
              <a:lnSpc>
                <a:spcPct val="105000"/>
              </a:lnSpc>
              <a:spcBef>
                <a:spcPts val="1200"/>
              </a:spcBef>
              <a:spcAft>
                <a:spcPts val="0"/>
              </a:spcAft>
              <a:buSzPts val="935"/>
              <a:buNone/>
            </a:pPr>
            <a:r>
              <a:rPr lang="ca" sz="1700">
                <a:solidFill>
                  <a:srgbClr val="000000"/>
                </a:solidFill>
              </a:rPr>
              <a:t>Proponemos estar al momento de la incorporación del algoritmo en el producto, es decir, antes o después de su introducción en el mercado.</a:t>
            </a:r>
            <a:endParaRPr sz="1700">
              <a:solidFill>
                <a:srgbClr val="000000"/>
              </a:solidFill>
            </a:endParaRPr>
          </a:p>
          <a:p>
            <a:pPr marL="0" lvl="0" indent="0" algn="l" rtl="0">
              <a:lnSpc>
                <a:spcPct val="105000"/>
              </a:lnSpc>
              <a:spcBef>
                <a:spcPts val="1200"/>
              </a:spcBef>
              <a:spcAft>
                <a:spcPts val="0"/>
              </a:spcAft>
              <a:buSzPts val="935"/>
              <a:buNone/>
            </a:pPr>
            <a:r>
              <a:rPr lang="ca" sz="1700">
                <a:solidFill>
                  <a:srgbClr val="000000"/>
                </a:solidFill>
              </a:rPr>
              <a:t>Si el algoritmo de código abierto se encuentra preinstalado o interconectado en el momento de la introducción del producto en el mercado: responsabilidad solidaria.</a:t>
            </a:r>
            <a:endParaRPr sz="1700">
              <a:solidFill>
                <a:srgbClr val="000000"/>
              </a:solidFill>
            </a:endParaRPr>
          </a:p>
          <a:p>
            <a:pPr marL="0" lvl="0" indent="0" algn="l" rtl="0">
              <a:lnSpc>
                <a:spcPct val="105000"/>
              </a:lnSpc>
              <a:spcBef>
                <a:spcPts val="1200"/>
              </a:spcBef>
              <a:spcAft>
                <a:spcPts val="1200"/>
              </a:spcAft>
              <a:buSzPts val="935"/>
              <a:buNone/>
            </a:pPr>
            <a:endParaRPr>
              <a:solidFill>
                <a:srgbClr val="000000"/>
              </a:solidFill>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6"/>
          <p:cNvSpPr txBox="1">
            <a:spLocks noGrp="1"/>
          </p:cNvSpPr>
          <p:nvPr>
            <p:ph type="body" idx="1"/>
          </p:nvPr>
        </p:nvSpPr>
        <p:spPr>
          <a:xfrm>
            <a:off x="729450" y="1381000"/>
            <a:ext cx="7688700" cy="3565200"/>
          </a:xfrm>
          <a:prstGeom prst="rect">
            <a:avLst/>
          </a:prstGeom>
        </p:spPr>
        <p:txBody>
          <a:bodyPr spcFirstLastPara="1" wrap="square" lIns="91425" tIns="91425" rIns="91425" bIns="91425" anchor="t" anchorCtr="0">
            <a:normAutofit fontScale="92500"/>
          </a:bodyPr>
          <a:lstStyle/>
          <a:p>
            <a:pPr marL="0" lvl="0" indent="0" algn="l" rtl="0">
              <a:spcBef>
                <a:spcPts val="0"/>
              </a:spcBef>
              <a:spcAft>
                <a:spcPts val="0"/>
              </a:spcAft>
              <a:buNone/>
            </a:pPr>
            <a:r>
              <a:rPr lang="ca" sz="1400">
                <a:solidFill>
                  <a:srgbClr val="000000"/>
                </a:solidFill>
              </a:rPr>
              <a:t>Sí que serían más problemáticos los supuestos donde la instalación del </a:t>
            </a:r>
            <a:r>
              <a:rPr lang="ca" sz="1400" i="1">
                <a:solidFill>
                  <a:srgbClr val="000000"/>
                </a:solidFill>
              </a:rPr>
              <a:t>software open source </a:t>
            </a:r>
            <a:r>
              <a:rPr lang="ca" sz="1400">
                <a:solidFill>
                  <a:srgbClr val="000000"/>
                </a:solidFill>
              </a:rPr>
              <a:t>la realice un tercero, fuera del ámbito de control del productor originario, y con tal elemento digital el bien se vea alterado sustancialmente en cuanto a su funcionalidad, seguridad o interoperabilidad. </a:t>
            </a:r>
            <a:endParaRPr sz="1400">
              <a:solidFill>
                <a:srgbClr val="000000"/>
              </a:solidFill>
            </a:endParaRPr>
          </a:p>
          <a:p>
            <a:pPr marL="0" lvl="0" indent="0" algn="l" rtl="0">
              <a:spcBef>
                <a:spcPts val="1200"/>
              </a:spcBef>
              <a:spcAft>
                <a:spcPts val="0"/>
              </a:spcAft>
              <a:buNone/>
            </a:pPr>
            <a:r>
              <a:rPr lang="ca" sz="1400">
                <a:solidFill>
                  <a:srgbClr val="000000"/>
                </a:solidFill>
              </a:rPr>
              <a:t>¿Podríamos considerar estos bienes como bienes reacondicionados? Considerando n.º 29 PD.</a:t>
            </a:r>
            <a:endParaRPr sz="1400">
              <a:solidFill>
                <a:srgbClr val="000000"/>
              </a:solidFill>
            </a:endParaRPr>
          </a:p>
          <a:p>
            <a:pPr marL="0" lvl="0" indent="0" algn="l" rtl="0">
              <a:spcBef>
                <a:spcPts val="1200"/>
              </a:spcBef>
              <a:spcAft>
                <a:spcPts val="0"/>
              </a:spcAft>
              <a:buNone/>
            </a:pPr>
            <a:r>
              <a:rPr lang="ca" sz="1400" i="1">
                <a:solidFill>
                  <a:srgbClr val="000000"/>
                </a:solidFill>
              </a:rPr>
              <a:t>Cuando un producto se modifica sustancialmente fuera del control del fabricante original, se considera un producto nuevo y debería ser posible responsabilizar a la persona que realizó la modificación sustancial como fabricante del producto modificado</a:t>
            </a:r>
            <a:endParaRPr sz="1400" i="1">
              <a:solidFill>
                <a:srgbClr val="000000"/>
              </a:solidFill>
            </a:endParaRPr>
          </a:p>
          <a:p>
            <a:pPr marL="0" lvl="0" indent="0" algn="l" rtl="0">
              <a:spcBef>
                <a:spcPts val="1200"/>
              </a:spcBef>
              <a:spcAft>
                <a:spcPts val="0"/>
              </a:spcAft>
              <a:buNone/>
            </a:pPr>
            <a:r>
              <a:rPr lang="ca" sz="1400" i="1">
                <a:solidFill>
                  <a:srgbClr val="000000"/>
                </a:solidFill>
              </a:rPr>
              <a:t>…</a:t>
            </a:r>
            <a:endParaRPr sz="1400" i="1">
              <a:solidFill>
                <a:srgbClr val="000000"/>
              </a:solidFill>
            </a:endParaRPr>
          </a:p>
          <a:p>
            <a:pPr marL="0" lvl="0" indent="0" algn="l" rtl="0">
              <a:spcBef>
                <a:spcPts val="1200"/>
              </a:spcBef>
              <a:spcAft>
                <a:spcPts val="1200"/>
              </a:spcAft>
              <a:buNone/>
            </a:pPr>
            <a:r>
              <a:rPr lang="ca" sz="1400" i="1">
                <a:solidFill>
                  <a:srgbClr val="000000"/>
                </a:solidFill>
              </a:rPr>
              <a:t>un operador económico que realice una modificación sustancial debe quedar exento de responsabilidad si puede demostrar que el daño está relacionado con una parte del producto no afectada por la modificación.</a:t>
            </a:r>
            <a:endParaRPr sz="1400" i="1">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ca"/>
              <a:t>Introducción</a:t>
            </a:r>
            <a:endParaRPr/>
          </a:p>
        </p:txBody>
      </p:sp>
      <p:sp>
        <p:nvSpPr>
          <p:cNvPr id="93" name="Google Shape;93;p14"/>
          <p:cNvSpPr txBox="1">
            <a:spLocks noGrp="1"/>
          </p:cNvSpPr>
          <p:nvPr>
            <p:ph type="body" idx="1"/>
          </p:nvPr>
        </p:nvSpPr>
        <p:spPr>
          <a:xfrm>
            <a:off x="729450" y="2078875"/>
            <a:ext cx="7688700" cy="2740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ca" sz="1900">
                <a:solidFill>
                  <a:srgbClr val="000000"/>
                </a:solidFill>
              </a:rPr>
              <a:t>28 septiembre 2022: publicación de la propuesta de Directiva en materia de responsabilidad civil por daños causados por productos defectuosos.</a:t>
            </a:r>
            <a:endParaRPr sz="1900">
              <a:solidFill>
                <a:srgbClr val="000000"/>
              </a:solidFill>
            </a:endParaRPr>
          </a:p>
          <a:p>
            <a:pPr marL="0" lvl="0" indent="0" algn="l" rtl="0">
              <a:spcBef>
                <a:spcPts val="1200"/>
              </a:spcBef>
              <a:spcAft>
                <a:spcPts val="0"/>
              </a:spcAft>
              <a:buNone/>
            </a:pPr>
            <a:r>
              <a:rPr lang="ca" sz="1900">
                <a:solidFill>
                  <a:srgbClr val="000000"/>
                </a:solidFill>
              </a:rPr>
              <a:t>Concepción unitaria del bien (bienes con elementos digitales).</a:t>
            </a:r>
            <a:endParaRPr sz="1900">
              <a:solidFill>
                <a:srgbClr val="000000"/>
              </a:solidFill>
            </a:endParaRPr>
          </a:p>
          <a:p>
            <a:pPr marL="0" lvl="0" indent="0" algn="l" rtl="0">
              <a:spcBef>
                <a:spcPts val="1200"/>
              </a:spcBef>
              <a:spcAft>
                <a:spcPts val="1200"/>
              </a:spcAft>
              <a:buNone/>
            </a:pPr>
            <a:r>
              <a:rPr lang="ca" sz="1900">
                <a:solidFill>
                  <a:srgbClr val="000000"/>
                </a:solidFill>
              </a:rPr>
              <a:t>Se amplían los sujetos que tienen la consideración de productor.</a:t>
            </a:r>
            <a:endParaRPr sz="190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5"/>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ca"/>
              <a:t>Productos, componentes y servicios relacionados</a:t>
            </a:r>
            <a:endParaRPr/>
          </a:p>
        </p:txBody>
      </p:sp>
      <p:sp>
        <p:nvSpPr>
          <p:cNvPr id="99" name="Google Shape;99;p15"/>
          <p:cNvSpPr txBox="1">
            <a:spLocks noGrp="1"/>
          </p:cNvSpPr>
          <p:nvPr>
            <p:ph type="body" idx="1"/>
          </p:nvPr>
        </p:nvSpPr>
        <p:spPr>
          <a:xfrm>
            <a:off x="729450" y="2078875"/>
            <a:ext cx="7688700" cy="27828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ca" sz="1700" b="1">
                <a:solidFill>
                  <a:srgbClr val="000000"/>
                </a:solidFill>
              </a:rPr>
              <a:t>Concepto de producto. La consideración de la inteligencia artificial y el algoritmo como productos</a:t>
            </a:r>
            <a:endParaRPr sz="1700" b="1">
              <a:solidFill>
                <a:srgbClr val="000000"/>
              </a:solidFill>
            </a:endParaRPr>
          </a:p>
          <a:p>
            <a:pPr marL="0" lvl="0" indent="0" algn="l" rtl="0">
              <a:spcBef>
                <a:spcPts val="1200"/>
              </a:spcBef>
              <a:spcAft>
                <a:spcPts val="0"/>
              </a:spcAft>
              <a:buNone/>
            </a:pPr>
            <a:r>
              <a:rPr lang="ca" sz="1700">
                <a:solidFill>
                  <a:srgbClr val="000000"/>
                </a:solidFill>
              </a:rPr>
              <a:t>Bienes con elementos digitales.</a:t>
            </a:r>
            <a:endParaRPr sz="1700">
              <a:solidFill>
                <a:srgbClr val="000000"/>
              </a:solidFill>
            </a:endParaRPr>
          </a:p>
          <a:p>
            <a:pPr marL="0" lvl="0" indent="0" algn="l" rtl="0">
              <a:spcBef>
                <a:spcPts val="1200"/>
              </a:spcBef>
              <a:spcAft>
                <a:spcPts val="0"/>
              </a:spcAft>
              <a:buNone/>
            </a:pPr>
            <a:r>
              <a:rPr lang="ca" sz="1700">
                <a:solidFill>
                  <a:srgbClr val="000000"/>
                </a:solidFill>
              </a:rPr>
              <a:t>Art. 4.1 PD: </a:t>
            </a:r>
            <a:r>
              <a:rPr lang="ca" sz="1700" i="1">
                <a:solidFill>
                  <a:srgbClr val="000000"/>
                </a:solidFill>
              </a:rPr>
              <a:t>«producto»: cualquier bien mueble, aun cuando esté incorporado a otro bien mueble o a un bien inmueble; por «producto» se entiende también la electricidad, los archivos de fabricación digital y los programas informáticos;</a:t>
            </a:r>
            <a:endParaRPr sz="1700" i="1">
              <a:solidFill>
                <a:srgbClr val="000000"/>
              </a:solidFill>
            </a:endParaRPr>
          </a:p>
          <a:p>
            <a:pPr marL="0" lvl="0" indent="0" algn="l" rtl="0">
              <a:spcBef>
                <a:spcPts val="1200"/>
              </a:spcBef>
              <a:spcAft>
                <a:spcPts val="0"/>
              </a:spcAft>
              <a:buNone/>
            </a:pPr>
            <a:r>
              <a:rPr lang="ca" sz="1700">
                <a:solidFill>
                  <a:srgbClr val="000000"/>
                </a:solidFill>
              </a:rPr>
              <a:t>Incluye bienes tangibles e intangibles.</a:t>
            </a:r>
            <a:endParaRPr sz="1700">
              <a:solidFill>
                <a:srgbClr val="000000"/>
              </a:solidFill>
            </a:endParaRPr>
          </a:p>
          <a:p>
            <a:pPr marL="0" lvl="0" indent="0" algn="l" rtl="0">
              <a:spcBef>
                <a:spcPts val="1200"/>
              </a:spcBef>
              <a:spcAft>
                <a:spcPts val="0"/>
              </a:spcAft>
              <a:buNone/>
            </a:pPr>
            <a:r>
              <a:rPr lang="ca" sz="1700">
                <a:solidFill>
                  <a:srgbClr val="000000"/>
                </a:solidFill>
              </a:rPr>
              <a:t>Definiciones de contenido y servicio digital del art. 2 DCSD.</a:t>
            </a:r>
            <a:endParaRPr sz="1700">
              <a:solidFill>
                <a:srgbClr val="000000"/>
              </a:solidFill>
            </a:endParaRPr>
          </a:p>
          <a:p>
            <a:pPr marL="0" lvl="0" indent="0" algn="l" rtl="0">
              <a:spcBef>
                <a:spcPts val="1200"/>
              </a:spcBef>
              <a:spcAft>
                <a:spcPts val="12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body" idx="1"/>
          </p:nvPr>
        </p:nvSpPr>
        <p:spPr>
          <a:xfrm>
            <a:off x="729450" y="1415000"/>
            <a:ext cx="7688700" cy="3530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1200"/>
              </a:spcAft>
              <a:buNone/>
            </a:pPr>
            <a:r>
              <a:rPr lang="ca" sz="1500">
                <a:solidFill>
                  <a:srgbClr val="000000"/>
                </a:solidFill>
              </a:rPr>
              <a:t>Considerando n.º 12 PD: </a:t>
            </a:r>
            <a:r>
              <a:rPr lang="ca" sz="1500" b="1" i="1">
                <a:solidFill>
                  <a:srgbClr val="000000"/>
                </a:solidFill>
              </a:rPr>
              <a:t>Los productos en la era digital pueden ser tangibles o intangibles</a:t>
            </a:r>
            <a:r>
              <a:rPr lang="ca" sz="1500" i="1">
                <a:solidFill>
                  <a:srgbClr val="000000"/>
                </a:solidFill>
              </a:rPr>
              <a:t>. Los </a:t>
            </a:r>
            <a:r>
              <a:rPr lang="ca" sz="1500" b="1" i="1">
                <a:solidFill>
                  <a:srgbClr val="000000"/>
                </a:solidFill>
              </a:rPr>
              <a:t>programas informáticos</a:t>
            </a:r>
            <a:r>
              <a:rPr lang="ca" sz="1500" i="1">
                <a:solidFill>
                  <a:srgbClr val="000000"/>
                </a:solidFill>
              </a:rPr>
              <a:t>, como los sistemas operativos, los microprogramas, los programas de ordenador, las aplicaciones o los </a:t>
            </a:r>
            <a:r>
              <a:rPr lang="ca" sz="1500" b="1" i="1">
                <a:solidFill>
                  <a:srgbClr val="000000"/>
                </a:solidFill>
              </a:rPr>
              <a:t>sistemas de IA</a:t>
            </a:r>
            <a:r>
              <a:rPr lang="ca" sz="1500" i="1">
                <a:solidFill>
                  <a:srgbClr val="000000"/>
                </a:solidFill>
              </a:rPr>
              <a:t>, son cada vez más comunes en el mercado y desempeñan un papel cada vez más importante para la seguridad de los productos. </a:t>
            </a:r>
            <a:r>
              <a:rPr lang="ca" sz="1500" b="1" i="1">
                <a:solidFill>
                  <a:srgbClr val="000000"/>
                </a:solidFill>
              </a:rPr>
              <a:t>Los programas informáticos pueden introducirse en el mercado como productos autónomos y, posteriormente, pueden integrarse en otros productos como componentes, y pueden causar daños por su ejecución. Por consiguiente, en aras de la seguridad jurídica, debe aclararse que los programas informáticos son un producto a efectos de la aplicación de la responsabilidad objetiva, independientemente de su modo de suministro o uso, y, por tanto, con independencia de si el programa informático está almacenado en un dispositivo o se accede a él a través de tecnologías en la nube</a:t>
            </a:r>
            <a:r>
              <a:rPr lang="ca" sz="1500" i="1">
                <a:solidFill>
                  <a:srgbClr val="000000"/>
                </a:solidFill>
              </a:rPr>
              <a:t>. Sin embargo, el código fuente de los programas informáticos no debe considerarse un producto a efectos de la presente Directiva, ya que se trata de pura información.</a:t>
            </a:r>
            <a:endParaRPr sz="1500" i="1">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7"/>
          <p:cNvSpPr txBox="1">
            <a:spLocks noGrp="1"/>
          </p:cNvSpPr>
          <p:nvPr>
            <p:ph type="body" idx="1"/>
          </p:nvPr>
        </p:nvSpPr>
        <p:spPr>
          <a:xfrm>
            <a:off x="729450" y="1386700"/>
            <a:ext cx="7688700" cy="3544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ca" sz="1600">
                <a:solidFill>
                  <a:srgbClr val="000000"/>
                </a:solidFill>
              </a:rPr>
              <a:t>Considerando n.º 15 PD: </a:t>
            </a:r>
            <a:r>
              <a:rPr lang="ca" sz="1600" i="1">
                <a:solidFill>
                  <a:srgbClr val="000000"/>
                </a:solidFill>
              </a:rPr>
              <a:t>Cada vez es más frecuente que los servicios digitales estén integrados o interconectados con un producto de tal manera que la ausencia del servicio impediría al producto desempeñar una de sus funciones, por ejemplo, el suministro continuo de datos de tráfico en un sistema de navegación. </a:t>
            </a:r>
            <a:r>
              <a:rPr lang="ca" sz="1600" b="1" i="1">
                <a:solidFill>
                  <a:srgbClr val="000000"/>
                </a:solidFill>
              </a:rPr>
              <a:t>Aunque la presente Directiva no debe aplicarse a los servicios como tales, es necesario ampliar la responsabilidad objetiva a tales servicios digitales, ya que determinan la seguridad del producto tanto como los componentes físicos o digitales. Estos servicios conexos deben considerarse componentes del producto al que están interconectados cuando están bajo el control del fabricante del producto</a:t>
            </a:r>
            <a:r>
              <a:rPr lang="ca" sz="1600" i="1">
                <a:solidFill>
                  <a:srgbClr val="000000"/>
                </a:solidFill>
              </a:rPr>
              <a:t>, en el sentido de que son suministrados por el propio fabricante o de que el fabricante los recomienda o influye de otro modo en su suministro por parte de un tercero.</a:t>
            </a:r>
            <a:endParaRPr sz="1600" i="1">
              <a:solidFill>
                <a:srgbClr val="000000"/>
              </a:solidFill>
            </a:endParaRPr>
          </a:p>
          <a:p>
            <a:pPr marL="0" lvl="0" indent="0" algn="l" rtl="0">
              <a:spcBef>
                <a:spcPts val="1200"/>
              </a:spcBef>
              <a:spcAft>
                <a:spcPts val="1200"/>
              </a:spcAft>
              <a:buNone/>
            </a:pPr>
            <a:endParaRPr sz="15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8"/>
          <p:cNvSpPr txBox="1">
            <a:spLocks noGrp="1"/>
          </p:cNvSpPr>
          <p:nvPr>
            <p:ph type="body" idx="1"/>
          </p:nvPr>
        </p:nvSpPr>
        <p:spPr>
          <a:xfrm>
            <a:off x="729450" y="1423275"/>
            <a:ext cx="7688700" cy="34242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ca" sz="1700" b="1">
                <a:solidFill>
                  <a:srgbClr val="000000"/>
                </a:solidFill>
              </a:rPr>
              <a:t>¿El software es un contenido o un servicio digital?</a:t>
            </a:r>
            <a:endParaRPr sz="1700" b="1">
              <a:solidFill>
                <a:srgbClr val="000000"/>
              </a:solidFill>
            </a:endParaRPr>
          </a:p>
          <a:p>
            <a:pPr marL="0" lvl="0" indent="0" algn="l" rtl="0">
              <a:spcBef>
                <a:spcPts val="1200"/>
              </a:spcBef>
              <a:spcAft>
                <a:spcPts val="0"/>
              </a:spcAft>
              <a:buNone/>
            </a:pPr>
            <a:r>
              <a:rPr lang="ca" sz="1700">
                <a:solidFill>
                  <a:srgbClr val="000000"/>
                </a:solidFill>
              </a:rPr>
              <a:t>Considerando n.º 14 propuesta de Directiva: archivo de fabricación digital.</a:t>
            </a:r>
            <a:endParaRPr sz="1700">
              <a:solidFill>
                <a:srgbClr val="000000"/>
              </a:solidFill>
            </a:endParaRPr>
          </a:p>
          <a:p>
            <a:pPr marL="0" lvl="0" indent="0" algn="l" rtl="0">
              <a:spcBef>
                <a:spcPts val="1200"/>
              </a:spcBef>
              <a:spcAft>
                <a:spcPts val="0"/>
              </a:spcAft>
              <a:buNone/>
            </a:pPr>
            <a:r>
              <a:rPr lang="ca" sz="1700" i="1">
                <a:solidFill>
                  <a:srgbClr val="000000"/>
                </a:solidFill>
              </a:rPr>
              <a:t>Los archivos de fabricación digital, que contienen la información funcional necesaria para producir un elemento tangible permitiendo el control automatizado de máquinas o herramientas, como taladros, tornos, molinos e impresoras 3D, deben considerarse productos, a fin de garantizar la protección de los consumidores en los casos en que esos archivos sean defectuosos. Para evitar dudas, también debe aclararse que la electricidad es un producto.</a:t>
            </a:r>
            <a:endParaRPr sz="1700" i="1">
              <a:solidFill>
                <a:srgbClr val="000000"/>
              </a:solidFill>
            </a:endParaRPr>
          </a:p>
          <a:p>
            <a:pPr marL="0" lvl="0" indent="0" algn="l" rtl="0">
              <a:spcBef>
                <a:spcPts val="1200"/>
              </a:spcBef>
              <a:spcAft>
                <a:spcPts val="1200"/>
              </a:spcAft>
              <a:buNone/>
            </a:pPr>
            <a:r>
              <a:rPr lang="ca" sz="1700">
                <a:solidFill>
                  <a:srgbClr val="000000"/>
                </a:solidFill>
              </a:rPr>
              <a:t>¿Acaso no se está refiriendo a los contenidos digitales en el sentido del art. 2.1) DCSD? Considerando n.º 26 DCSD.</a:t>
            </a:r>
            <a:endParaRPr sz="170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9"/>
          <p:cNvSpPr txBox="1">
            <a:spLocks noGrp="1"/>
          </p:cNvSpPr>
          <p:nvPr>
            <p:ph type="body" idx="1"/>
          </p:nvPr>
        </p:nvSpPr>
        <p:spPr>
          <a:xfrm>
            <a:off x="729450" y="1386700"/>
            <a:ext cx="7688700" cy="3537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ca" sz="1600" b="1">
                <a:solidFill>
                  <a:srgbClr val="000000"/>
                </a:solidFill>
              </a:rPr>
              <a:t>¿El software es un producto, un componente o un servicio relacionado?</a:t>
            </a:r>
            <a:endParaRPr sz="1600" b="1">
              <a:solidFill>
                <a:srgbClr val="000000"/>
              </a:solidFill>
            </a:endParaRPr>
          </a:p>
          <a:p>
            <a:pPr marL="0" lvl="0" indent="0" algn="l" rtl="0">
              <a:spcBef>
                <a:spcPts val="1200"/>
              </a:spcBef>
              <a:spcAft>
                <a:spcPts val="0"/>
              </a:spcAft>
              <a:buNone/>
            </a:pPr>
            <a:r>
              <a:rPr lang="ca" sz="1600" i="1">
                <a:solidFill>
                  <a:srgbClr val="000000"/>
                </a:solidFill>
              </a:rPr>
              <a:t>3) «componente»: cualquier artículo, tangible o intangible, o cualquier servicio conexo, que está integrado en un producto o interconectado con él por el fabricante de ese producto o que esté bajo su control;</a:t>
            </a:r>
            <a:endParaRPr sz="1600" i="1">
              <a:solidFill>
                <a:srgbClr val="000000"/>
              </a:solidFill>
            </a:endParaRPr>
          </a:p>
          <a:p>
            <a:pPr marL="0" lvl="0" indent="0" algn="l" rtl="0">
              <a:spcBef>
                <a:spcPts val="1200"/>
              </a:spcBef>
              <a:spcAft>
                <a:spcPts val="0"/>
              </a:spcAft>
              <a:buNone/>
            </a:pPr>
            <a:r>
              <a:rPr lang="ca" sz="1600" i="1">
                <a:solidFill>
                  <a:srgbClr val="000000"/>
                </a:solidFill>
              </a:rPr>
              <a:t>4) «servicio conexo»: un servicio digital que está integrado en un producto o interconectado con él, de tal manera que su ausencia impediría al producto realizar una o varias de sus funciones;</a:t>
            </a:r>
            <a:endParaRPr sz="1600" i="1">
              <a:solidFill>
                <a:srgbClr val="000000"/>
              </a:solidFill>
            </a:endParaRPr>
          </a:p>
          <a:p>
            <a:pPr marL="0" lvl="0" indent="0" algn="l" rtl="0">
              <a:spcBef>
                <a:spcPts val="1200"/>
              </a:spcBef>
              <a:spcAft>
                <a:spcPts val="1200"/>
              </a:spcAft>
              <a:buNone/>
            </a:pPr>
            <a:r>
              <a:rPr lang="ca" sz="1600">
                <a:solidFill>
                  <a:srgbClr val="000000"/>
                </a:solidFill>
              </a:rPr>
              <a:t>El software y el algoritmo no pueden ser considerados componentes o servicios relacionados porque no son accesorios del producto, sino un integrante del mismo.</a:t>
            </a:r>
            <a:endParaRPr sz="160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0"/>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ca"/>
              <a:t>Operadores económicos responsables</a:t>
            </a:r>
            <a:endParaRPr/>
          </a:p>
        </p:txBody>
      </p:sp>
      <p:sp>
        <p:nvSpPr>
          <p:cNvPr id="125" name="Google Shape;125;p20"/>
          <p:cNvSpPr txBox="1">
            <a:spLocks noGrp="1"/>
          </p:cNvSpPr>
          <p:nvPr>
            <p:ph type="body" idx="1"/>
          </p:nvPr>
        </p:nvSpPr>
        <p:spPr>
          <a:xfrm>
            <a:off x="729450" y="2078875"/>
            <a:ext cx="7688700" cy="2839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ca" sz="1700" b="1">
                <a:solidFill>
                  <a:srgbClr val="000000"/>
                </a:solidFill>
              </a:rPr>
              <a:t>La responsabilidad del productor. Ideas generales</a:t>
            </a:r>
            <a:endParaRPr sz="1700" b="1">
              <a:solidFill>
                <a:srgbClr val="000000"/>
              </a:solidFill>
            </a:endParaRPr>
          </a:p>
          <a:p>
            <a:pPr marL="0" lvl="0" indent="0" algn="l" rtl="0">
              <a:spcBef>
                <a:spcPts val="1200"/>
              </a:spcBef>
              <a:spcAft>
                <a:spcPts val="0"/>
              </a:spcAft>
              <a:buNone/>
            </a:pPr>
            <a:r>
              <a:rPr lang="ca" sz="1700">
                <a:solidFill>
                  <a:srgbClr val="000000"/>
                </a:solidFill>
              </a:rPr>
              <a:t>Propuesta de Reglamento sobre inteligencia artificial.</a:t>
            </a:r>
            <a:endParaRPr sz="1700">
              <a:solidFill>
                <a:srgbClr val="000000"/>
              </a:solidFill>
            </a:endParaRPr>
          </a:p>
          <a:p>
            <a:pPr marL="0" lvl="0" indent="0" algn="l" rtl="0">
              <a:spcBef>
                <a:spcPts val="1200"/>
              </a:spcBef>
              <a:spcAft>
                <a:spcPts val="0"/>
              </a:spcAft>
              <a:buNone/>
            </a:pPr>
            <a:r>
              <a:rPr lang="ca" sz="1700">
                <a:solidFill>
                  <a:srgbClr val="000000"/>
                </a:solidFill>
              </a:rPr>
              <a:t>Art. 7.1 PD: operadores económicos responsables. Concentración de la responsabilidad en el productor.</a:t>
            </a:r>
            <a:endParaRPr sz="1700">
              <a:solidFill>
                <a:srgbClr val="000000"/>
              </a:solidFill>
            </a:endParaRPr>
          </a:p>
          <a:p>
            <a:pPr marL="0" lvl="0" indent="0" algn="l" rtl="0">
              <a:spcBef>
                <a:spcPts val="1200"/>
              </a:spcBef>
              <a:spcAft>
                <a:spcPts val="0"/>
              </a:spcAft>
              <a:buNone/>
            </a:pPr>
            <a:r>
              <a:rPr lang="ca" sz="1700">
                <a:solidFill>
                  <a:srgbClr val="000000"/>
                </a:solidFill>
              </a:rPr>
              <a:t>Daños causados por un componente. </a:t>
            </a:r>
            <a:endParaRPr sz="1700">
              <a:solidFill>
                <a:srgbClr val="000000"/>
              </a:solidFill>
            </a:endParaRPr>
          </a:p>
          <a:p>
            <a:pPr marL="0" lvl="0" indent="0" algn="l" rtl="0">
              <a:spcBef>
                <a:spcPts val="1200"/>
              </a:spcBef>
              <a:spcAft>
                <a:spcPts val="1200"/>
              </a:spcAft>
              <a:buNone/>
            </a:pPr>
            <a:r>
              <a:rPr lang="ca" sz="1700">
                <a:solidFill>
                  <a:srgbClr val="000000"/>
                </a:solidFill>
              </a:rPr>
              <a:t>Responsabilidad solidaria.</a:t>
            </a:r>
            <a:endParaRPr sz="170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1"/>
          <p:cNvSpPr txBox="1">
            <a:spLocks noGrp="1"/>
          </p:cNvSpPr>
          <p:nvPr>
            <p:ph type="body" idx="1"/>
          </p:nvPr>
        </p:nvSpPr>
        <p:spPr>
          <a:xfrm>
            <a:off x="729450" y="1366900"/>
            <a:ext cx="7688700" cy="3592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ca" sz="2000" b="1">
                <a:solidFill>
                  <a:srgbClr val="000000"/>
                </a:solidFill>
              </a:rPr>
              <a:t>El concepto de productor. Hardware manufacturer VS Software manufacturer</a:t>
            </a:r>
            <a:endParaRPr sz="2000" b="1">
              <a:solidFill>
                <a:srgbClr val="000000"/>
              </a:solidFill>
            </a:endParaRPr>
          </a:p>
          <a:p>
            <a:pPr marL="0" lvl="0" indent="0" algn="l" rtl="0">
              <a:spcBef>
                <a:spcPts val="1200"/>
              </a:spcBef>
              <a:spcAft>
                <a:spcPts val="0"/>
              </a:spcAft>
              <a:buNone/>
            </a:pPr>
            <a:r>
              <a:rPr lang="ca" sz="2000" b="1">
                <a:solidFill>
                  <a:srgbClr val="000000"/>
                </a:solidFill>
              </a:rPr>
              <a:t>Considerando n.º 12 PD: </a:t>
            </a:r>
            <a:r>
              <a:rPr lang="ca" sz="2000" b="1" i="1">
                <a:solidFill>
                  <a:srgbClr val="000000"/>
                </a:solidFill>
              </a:rPr>
              <a:t>“El desarrollador o productor de programas informáticos, incluidos los proveedores de sistemas de IA en el sentido del [Reglamento (UE) .../... (Reglamento sobre inteligencia artificial)], debe ser tratado como un fabricante.”</a:t>
            </a:r>
            <a:endParaRPr sz="2000" b="1" i="1">
              <a:solidFill>
                <a:srgbClr val="000000"/>
              </a:solidFill>
            </a:endParaRPr>
          </a:p>
          <a:p>
            <a:pPr marL="0" lvl="0" indent="0" algn="l" rtl="0">
              <a:spcBef>
                <a:spcPts val="1200"/>
              </a:spcBef>
              <a:spcAft>
                <a:spcPts val="0"/>
              </a:spcAft>
              <a:buNone/>
            </a:pPr>
            <a:r>
              <a:rPr lang="ca" sz="2000">
                <a:solidFill>
                  <a:srgbClr val="000000"/>
                </a:solidFill>
              </a:rPr>
              <a:t>La incorporación o interconexión del software con el producto.</a:t>
            </a:r>
            <a:endParaRPr sz="2000">
              <a:solidFill>
                <a:srgbClr val="000000"/>
              </a:solidFill>
            </a:endParaRPr>
          </a:p>
          <a:p>
            <a:pPr marL="0" lvl="0" indent="0" algn="l" rtl="0">
              <a:spcBef>
                <a:spcPts val="1200"/>
              </a:spcBef>
              <a:spcAft>
                <a:spcPts val="1200"/>
              </a:spcAft>
              <a:buNone/>
            </a:pPr>
            <a:endParaRPr/>
          </a:p>
        </p:txBody>
      </p:sp>
    </p:spTree>
  </p:cSld>
  <p:clrMapOvr>
    <a:masterClrMapping/>
  </p:clrMapOvr>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1427</Words>
  <Application>Microsoft Office PowerPoint</Application>
  <PresentationFormat>Presentació en pantalla (16:9)</PresentationFormat>
  <Paragraphs>66</Paragraphs>
  <Slides>14</Slides>
  <Notes>14</Notes>
  <HiddenSlides>0</HiddenSlides>
  <MMClips>0</MMClips>
  <ScaleCrop>false</ScaleCrop>
  <HeadingPairs>
    <vt:vector size="6" baseType="variant">
      <vt:variant>
        <vt:lpstr>Tipus de lletra utilitzats</vt:lpstr>
      </vt:variant>
      <vt:variant>
        <vt:i4>4</vt:i4>
      </vt:variant>
      <vt:variant>
        <vt:lpstr>Tema</vt:lpstr>
      </vt:variant>
      <vt:variant>
        <vt:i4>1</vt:i4>
      </vt:variant>
      <vt:variant>
        <vt:lpstr>Títols de les diapositives</vt:lpstr>
      </vt:variant>
      <vt:variant>
        <vt:i4>14</vt:i4>
      </vt:variant>
    </vt:vector>
  </HeadingPairs>
  <TitlesOfParts>
    <vt:vector size="19" baseType="lpstr">
      <vt:lpstr>Times New Roman</vt:lpstr>
      <vt:lpstr>Arial</vt:lpstr>
      <vt:lpstr>Lato</vt:lpstr>
      <vt:lpstr>Raleway</vt:lpstr>
      <vt:lpstr>Streamline</vt:lpstr>
      <vt:lpstr>Software y algoritmos defectuosos: algunas consideraciones sobre la responsabilidad del desarrollador de software o de sistemas de inteligencia artificial</vt:lpstr>
      <vt:lpstr>Introducción</vt:lpstr>
      <vt:lpstr>Productos, componentes y servicios relacionados</vt:lpstr>
      <vt:lpstr>Presentació del PowerPoint</vt:lpstr>
      <vt:lpstr>Presentació del PowerPoint</vt:lpstr>
      <vt:lpstr>Presentació del PowerPoint</vt:lpstr>
      <vt:lpstr>Presentació del PowerPoint</vt:lpstr>
      <vt:lpstr>Operadores económicos responsables</vt:lpstr>
      <vt:lpstr>Presentació del PowerPoint</vt:lpstr>
      <vt:lpstr>Presentació del PowerPoint</vt:lpstr>
      <vt:lpstr>Presentació del PowerPoint</vt:lpstr>
      <vt:lpstr>Presentació del PowerPoint</vt:lpstr>
      <vt:lpstr>Presentació del PowerPoint</vt:lpstr>
      <vt:lpstr>Presentació del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y algoritmos defectuosos: algunas consideraciones sobre la responsabilidad del desarrollador de software o de sistemas de inteligencia artificial</dc:title>
  <dc:creator>eliseo</dc:creator>
  <cp:lastModifiedBy>Eliseo Sierra Noguero</cp:lastModifiedBy>
  <cp:revision>3</cp:revision>
  <dcterms:modified xsi:type="dcterms:W3CDTF">2023-02-13T14:16:48Z</dcterms:modified>
</cp:coreProperties>
</file>